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Open Sans" pitchFamily="2" charset="0"/>
      <p:regular r:id="rId31"/>
      <p:bold r:id="rId32"/>
      <p:italic r:id="rId33"/>
      <p:boldItalic r:id="rId34"/>
    </p:embeddedFont>
    <p:embeddedFont>
      <p:font typeface="Open Sans ExtraBold" pitchFamily="2" charset="0"/>
      <p:bold r:id="rId35"/>
      <p:italic r:id="rId36"/>
      <p:boldItalic r:id="rId37"/>
    </p:embeddedFont>
    <p:embeddedFont>
      <p:font typeface="Open Sans Light" pitchFamily="2" charset="0"/>
      <p:regular r:id="rId38"/>
      <p: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qgEcbDPZXQv/gV3ml0u3Yp4qF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681F1-1AD9-0ADE-312D-A4058C9ACF69}" v="287" dt="2024-10-04T18:27:04.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ab169533e_1_3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ab169533e_1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ab169533e_1_3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8ab169533e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84a26eb0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f84a26eb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ab169533e_1_3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8ab169533e_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7fda8f959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07fda8f95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Which of these do we tend to neglect? How can we gather that information and share it with the VR Counselor?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861192a89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f861192a8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861192a89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f861192a8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861192a89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f861192a8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f861192a89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f861192a8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Interview teachers in classes where the student is successful and where they’re struggling. Why are they struggling or flourishing? Interest? Skill gaps? Classroom environment or expectations? Look at the questions in the TWC handout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8ab169533e_1_3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8ab169533e_1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ESC Transition Specialists? TEDs? Classroom Teachers? SPED Administrators? Universities?</a:t>
            </a:r>
            <a:endParaRPr/>
          </a:p>
          <a:p>
            <a:pPr marL="0" lvl="0" indent="0" algn="l" rtl="0">
              <a:spcBef>
                <a:spcPts val="0"/>
              </a:spcBef>
              <a:spcAft>
                <a:spcPts val="0"/>
              </a:spcAft>
              <a:buNone/>
            </a:pPr>
            <a:r>
              <a:rPr lang="en-US"/>
              <a:t>Any first year teachers or first year TEDs?</a:t>
            </a:r>
            <a:endParaRPr/>
          </a:p>
          <a:p>
            <a:pPr marL="0" lvl="0" indent="0" algn="l" rtl="0">
              <a:spcBef>
                <a:spcPts val="0"/>
              </a:spcBef>
              <a:spcAft>
                <a:spcPts val="0"/>
              </a:spcAft>
              <a:buNone/>
            </a:pPr>
            <a:r>
              <a:rPr lang="en-US"/>
              <a:t>Anyone with 15 years experience? 20? </a:t>
            </a:r>
            <a:endParaRPr/>
          </a:p>
          <a:p>
            <a:pPr marL="0" lvl="0" indent="0" algn="l" rtl="0">
              <a:spcBef>
                <a:spcPts val="0"/>
              </a:spcBef>
              <a:spcAft>
                <a:spcPts val="0"/>
              </a:spcAft>
              <a:buNone/>
            </a:pPr>
            <a:r>
              <a:rPr lang="en-US"/>
              <a:t>Anyone who has worked as a VR counselor or other adult service provider?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7fda8f95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07fda8f95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f861192a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f861192a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861192a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f861192a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861192a8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f861192a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861192a89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f861192a8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07fda8f95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07fda8f95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7fda8f95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7fda8f95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f861192a89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f861192a8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ab169533e_1_3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ab169533e_1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f843e2ae7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f843e2ae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8ab169533e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8ab169533e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ab169533e_1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ab169533e_1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ab169533e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ab169533e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07fda8f95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07fda8f9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7fda8f959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07fda8f95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6"/>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Open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6"/>
          <p:cNvSpPr txBox="1">
            <a:spLocks noGrp="1"/>
          </p:cNvSpPr>
          <p:nvPr>
            <p:ph type="subTitle" idx="1"/>
          </p:nvPr>
        </p:nvSpPr>
        <p:spPr>
          <a:xfrm>
            <a:off x="1524000" y="35210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 name="Google Shape;11;p6"/>
          <p:cNvSpPr txBox="1">
            <a:spLocks noGrp="1"/>
          </p:cNvSpPr>
          <p:nvPr>
            <p:ph type="body" idx="2"/>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094232" y="428402"/>
            <a:ext cx="1078077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5"/>
          <p:cNvSpPr txBox="1">
            <a:spLocks noGrp="1"/>
          </p:cNvSpPr>
          <p:nvPr>
            <p:ph type="body" idx="1"/>
          </p:nvPr>
        </p:nvSpPr>
        <p:spPr>
          <a:xfrm rot="5400000">
            <a:off x="4514024" y="-1594167"/>
            <a:ext cx="3941191" cy="107807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body" idx="2"/>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rot="5400000">
            <a:off x="7570153" y="1751521"/>
            <a:ext cx="5401691"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body" idx="1"/>
          </p:nvPr>
        </p:nvSpPr>
        <p:spPr>
          <a:xfrm rot="5400000">
            <a:off x="2236152" y="-801179"/>
            <a:ext cx="5401691"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6"/>
          <p:cNvSpPr txBox="1">
            <a:spLocks noGrp="1"/>
          </p:cNvSpPr>
          <p:nvPr>
            <p:ph type="body" idx="2"/>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7"/>
          <p:cNvSpPr txBox="1">
            <a:spLocks noGrp="1"/>
          </p:cNvSpPr>
          <p:nvPr>
            <p:ph type="title"/>
          </p:nvPr>
        </p:nvSpPr>
        <p:spPr>
          <a:xfrm>
            <a:off x="1094232" y="365125"/>
            <a:ext cx="1078077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7"/>
          <p:cNvSpPr txBox="1">
            <a:spLocks noGrp="1"/>
          </p:cNvSpPr>
          <p:nvPr>
            <p:ph type="body" idx="1"/>
          </p:nvPr>
        </p:nvSpPr>
        <p:spPr>
          <a:xfrm>
            <a:off x="1094232" y="1825625"/>
            <a:ext cx="10780776" cy="39411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7"/>
          <p:cNvSpPr txBox="1">
            <a:spLocks noGrp="1"/>
          </p:cNvSpPr>
          <p:nvPr>
            <p:ph type="body" idx="2"/>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8"/>
          <p:cNvSpPr txBox="1">
            <a:spLocks noGrp="1"/>
          </p:cNvSpPr>
          <p:nvPr>
            <p:ph type="body" idx="1"/>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1221994" y="100260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txBox="1">
            <a:spLocks noGrp="1"/>
          </p:cNvSpPr>
          <p:nvPr>
            <p:ph type="body" idx="1"/>
          </p:nvPr>
        </p:nvSpPr>
        <p:spPr>
          <a:xfrm>
            <a:off x="1221994" y="388232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 name="Google Shape;21;p9"/>
          <p:cNvSpPr txBox="1">
            <a:spLocks noGrp="1"/>
          </p:cNvSpPr>
          <p:nvPr>
            <p:ph type="body" idx="2"/>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10"/>
          <p:cNvSpPr txBox="1">
            <a:spLocks noGrp="1"/>
          </p:cNvSpPr>
          <p:nvPr>
            <p:ph type="title"/>
          </p:nvPr>
        </p:nvSpPr>
        <p:spPr>
          <a:xfrm>
            <a:off x="1167384"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0"/>
          <p:cNvSpPr txBox="1">
            <a:spLocks noGrp="1"/>
          </p:cNvSpPr>
          <p:nvPr>
            <p:ph type="body" idx="1"/>
          </p:nvPr>
        </p:nvSpPr>
        <p:spPr>
          <a:xfrm>
            <a:off x="1167384" y="1825625"/>
            <a:ext cx="5181600" cy="3928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0"/>
          <p:cNvSpPr txBox="1">
            <a:spLocks noGrp="1"/>
          </p:cNvSpPr>
          <p:nvPr>
            <p:ph type="body" idx="2"/>
          </p:nvPr>
        </p:nvSpPr>
        <p:spPr>
          <a:xfrm>
            <a:off x="6501384" y="1825625"/>
            <a:ext cx="5181600" cy="3928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0"/>
          <p:cNvSpPr txBox="1">
            <a:spLocks noGrp="1"/>
          </p:cNvSpPr>
          <p:nvPr>
            <p:ph type="body" idx="3"/>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121774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1217740"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1"/>
          <p:cNvSpPr txBox="1">
            <a:spLocks noGrp="1"/>
          </p:cNvSpPr>
          <p:nvPr>
            <p:ph type="body" idx="2"/>
          </p:nvPr>
        </p:nvSpPr>
        <p:spPr>
          <a:xfrm>
            <a:off x="1217740" y="2505075"/>
            <a:ext cx="5157787" cy="3286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
          <p:cNvSpPr txBox="1">
            <a:spLocks noGrp="1"/>
          </p:cNvSpPr>
          <p:nvPr>
            <p:ph type="body" idx="3"/>
          </p:nvPr>
        </p:nvSpPr>
        <p:spPr>
          <a:xfrm>
            <a:off x="655015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1"/>
          <p:cNvSpPr txBox="1">
            <a:spLocks noGrp="1"/>
          </p:cNvSpPr>
          <p:nvPr>
            <p:ph type="body" idx="4"/>
          </p:nvPr>
        </p:nvSpPr>
        <p:spPr>
          <a:xfrm>
            <a:off x="6550152" y="2505075"/>
            <a:ext cx="5183188" cy="3286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body" idx="5"/>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120396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1290892"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5390452" y="73139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13"/>
          <p:cNvSpPr txBox="1">
            <a:spLocks noGrp="1"/>
          </p:cNvSpPr>
          <p:nvPr>
            <p:ph type="body" idx="2"/>
          </p:nvPr>
        </p:nvSpPr>
        <p:spPr>
          <a:xfrm>
            <a:off x="1290892"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13"/>
          <p:cNvSpPr txBox="1">
            <a:spLocks noGrp="1"/>
          </p:cNvSpPr>
          <p:nvPr>
            <p:ph type="body" idx="3"/>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1364044" y="274066"/>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a:spLocks noGrp="1"/>
          </p:cNvSpPr>
          <p:nvPr>
            <p:ph type="pic" idx="2"/>
          </p:nvPr>
        </p:nvSpPr>
        <p:spPr>
          <a:xfrm>
            <a:off x="5463604" y="804291"/>
            <a:ext cx="6172200" cy="4873625"/>
          </a:xfrm>
          <a:prstGeom prst="rect">
            <a:avLst/>
          </a:prstGeom>
          <a:noFill/>
          <a:ln>
            <a:noFill/>
          </a:ln>
        </p:spPr>
      </p:sp>
      <p:sp>
        <p:nvSpPr>
          <p:cNvPr id="45" name="Google Shape;45;p14"/>
          <p:cNvSpPr txBox="1">
            <a:spLocks noGrp="1"/>
          </p:cNvSpPr>
          <p:nvPr>
            <p:ph type="body" idx="1"/>
          </p:nvPr>
        </p:nvSpPr>
        <p:spPr>
          <a:xfrm>
            <a:off x="1364044" y="1874266"/>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14"/>
          <p:cNvSpPr txBox="1">
            <a:spLocks noGrp="1"/>
          </p:cNvSpPr>
          <p:nvPr>
            <p:ph type="body" idx="3"/>
          </p:nvPr>
        </p:nvSpPr>
        <p:spPr>
          <a:xfrm>
            <a:off x="2146300" y="6229922"/>
            <a:ext cx="7766050" cy="3540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A5A5A5"/>
              </a:buClr>
              <a:buSzPts val="2400"/>
              <a:buNone/>
              <a:defRPr sz="2400" i="1">
                <a:solidFill>
                  <a:srgbClr val="A5A5A5"/>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1143000" y="365125"/>
            <a:ext cx="1068324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Open Sans"/>
              <a:buNone/>
              <a:defRPr sz="3600" b="1" i="0" u="none" strike="noStrike" cap="none">
                <a:solidFill>
                  <a:schemeClr val="dk1"/>
                </a:solidFill>
                <a:latin typeface="Open Sans ExtraBold"/>
                <a:ea typeface="Open Sans ExtraBold"/>
                <a:cs typeface="Open Sans ExtraBold"/>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1143000" y="1825625"/>
            <a:ext cx="10683240" cy="39168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Light"/>
                <a:ea typeface="Open Sans Light"/>
                <a:cs typeface="Open Sans Light"/>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hawthorne-ed.com/transition-behavior-scale-third-edition-complete-kit-details.html" TargetMode="External"/><Relationship Id="rId3" Type="http://schemas.openxmlformats.org/officeDocument/2006/relationships/hyperlink" Target="https://www.pearsonassessments.com/store/usassessments/en/Store/Professional-Assessments/Behavior/Vineland-Adaptive-Behavior-Scales-%7C-Third-Edition/p/100001622.html" TargetMode="External"/><Relationship Id="rId7" Type="http://schemas.openxmlformats.org/officeDocument/2006/relationships/hyperlink" Target="https://www.proedinc.com/Products/14865/tpi3-transition-planning-inventorythird-edition-complete-ki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agg.ou.edu/tagg/" TargetMode="External"/><Relationship Id="rId5" Type="http://schemas.openxmlformats.org/officeDocument/2006/relationships/hyperlink" Target="https://www.parinc.com/product/groups/brief-assessments" TargetMode="External"/><Relationship Id="rId4" Type="http://schemas.openxmlformats.org/officeDocument/2006/relationships/hyperlink" Target="https://www.pearsonassessments.com/store/usassessments/en/Store/Professional-Assessments/Behavior/Adaptive-Behavior-Assessment-System-%7C-Third-Edition/p/100001262.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mdetermined.org/tool/self-determination-checklist-stud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ou.edu/education/zarrow/resources/curriculu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itiontn.org/pre-ets-sequencing-guid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ansitiontn.org/assessment-database/?wpv_aux_current_post_id=426&amp;wpv_aux_parent_post_id=426&amp;wpv_view_count=1050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transcen.org/training-ta/resources/" TargetMode="External"/><Relationship Id="rId5" Type="http://schemas.openxmlformats.org/officeDocument/2006/relationships/hyperlink" Target="https://www.autismgrownup.com/products/transition-assessment-database?srsltid=AfmBOopkVNI7M9OQzqM7W6fA5C2kkMY6r5TDuY-5QPCqW-984qeknF3c" TargetMode="External"/><Relationship Id="rId4" Type="http://schemas.openxmlformats.org/officeDocument/2006/relationships/hyperlink" Target="https://transitionta.org/wp-content/uploads/docs/05_CAG_SampleTool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robin.miller@tamu.edu" TargetMode="External"/><Relationship Id="rId7" Type="http://schemas.openxmlformats.org/officeDocument/2006/relationships/hyperlink" Target="http://cdd.tamu.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janabishop@tamu.edu" TargetMode="External"/><Relationship Id="rId5" Type="http://schemas.openxmlformats.org/officeDocument/2006/relationships/hyperlink" Target="mailto:mjhancock.00@tamu.edu" TargetMode="External"/><Relationship Id="rId4" Type="http://schemas.openxmlformats.org/officeDocument/2006/relationships/hyperlink" Target="mailto:jhardin@tam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Google Shape;60;p2"/>
          <p:cNvSpPr txBox="1">
            <a:spLocks noGrp="1"/>
          </p:cNvSpPr>
          <p:nvPr>
            <p:ph type="subTitle" idx="1"/>
          </p:nvPr>
        </p:nvSpPr>
        <p:spPr>
          <a:xfrm>
            <a:off x="1524000" y="2813939"/>
            <a:ext cx="9144000" cy="8192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43F6A"/>
              </a:buClr>
              <a:buSzPts val="2400"/>
              <a:buNone/>
            </a:pPr>
            <a:r>
              <a:rPr lang="en-US">
                <a:solidFill>
                  <a:srgbClr val="143F6A"/>
                </a:solidFill>
              </a:rPr>
              <a:t>Using Informal Assessments and Data </a:t>
            </a:r>
            <a:endParaRPr>
              <a:solidFill>
                <a:srgbClr val="143F6A"/>
              </a:solidFill>
            </a:endParaRPr>
          </a:p>
          <a:p>
            <a:pPr marL="0" lvl="0" indent="0" algn="ctr" rtl="0">
              <a:lnSpc>
                <a:spcPct val="90000"/>
              </a:lnSpc>
              <a:spcBef>
                <a:spcPts val="0"/>
              </a:spcBef>
              <a:spcAft>
                <a:spcPts val="0"/>
              </a:spcAft>
              <a:buClr>
                <a:srgbClr val="143F6A"/>
              </a:buClr>
              <a:buSzPts val="2400"/>
              <a:buNone/>
            </a:pPr>
            <a:r>
              <a:rPr lang="en-US">
                <a:solidFill>
                  <a:srgbClr val="143F6A"/>
                </a:solidFill>
              </a:rPr>
              <a:t>to Determine Job Readiness</a:t>
            </a:r>
            <a:endParaRPr/>
          </a:p>
        </p:txBody>
      </p:sp>
      <p:cxnSp>
        <p:nvCxnSpPr>
          <p:cNvPr id="62" name="Google Shape;62;p2">
            <a:extLst>
              <a:ext uri="{C183D7F6-B498-43B3-948B-1728B52AA6E4}">
                <adec:decorative xmlns:adec="http://schemas.microsoft.com/office/drawing/2017/decorative" val="1"/>
              </a:ext>
            </a:extLst>
          </p:cNvPr>
          <p:cNvCxnSpPr/>
          <p:nvPr/>
        </p:nvCxnSpPr>
        <p:spPr>
          <a:xfrm>
            <a:off x="1743456" y="3986784"/>
            <a:ext cx="8924544" cy="0"/>
          </a:xfrm>
          <a:prstGeom prst="straightConnector1">
            <a:avLst/>
          </a:prstGeom>
          <a:noFill/>
          <a:ln w="9525" cap="flat" cmpd="sng">
            <a:solidFill>
              <a:schemeClr val="dk1"/>
            </a:solidFill>
            <a:prstDash val="solid"/>
            <a:miter lim="800000"/>
            <a:headEnd type="none" w="sm" len="sm"/>
            <a:tailEnd type="none" w="sm" len="sm"/>
          </a:ln>
        </p:spPr>
      </p:cxnSp>
      <p:pic>
        <p:nvPicPr>
          <p:cNvPr id="63" name="Google Shape;63;p2" descr="Texas A&amp;M University | Center on Disability &amp; Developme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30500" y="4480196"/>
            <a:ext cx="1944119" cy="492397"/>
          </a:xfrm>
          <a:prstGeom prst="rect">
            <a:avLst/>
          </a:prstGeom>
          <a:noFill/>
          <a:ln>
            <a:noFill/>
          </a:ln>
        </p:spPr>
      </p:pic>
      <p:pic>
        <p:nvPicPr>
          <p:cNvPr id="64" name="Google Shape;64;p2" descr="Texas Workforce Solutio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52129" y="4471487"/>
            <a:ext cx="2413000" cy="584200"/>
          </a:xfrm>
          <a:prstGeom prst="rect">
            <a:avLst/>
          </a:prstGeom>
          <a:noFill/>
          <a:ln>
            <a:noFill/>
          </a:ln>
        </p:spPr>
      </p:pic>
      <p:pic>
        <p:nvPicPr>
          <p:cNvPr id="61" name="Google Shape;61;p2" descr="Blazing a Trail"/>
          <p:cNvPicPr preferRelativeResize="0">
            <a:picLocks noGrp="1"/>
          </p:cNvPicPr>
          <p:nvPr>
            <p:ph type="body" idx="2"/>
          </p:nvPr>
        </p:nvPicPr>
        <p:blipFill rotWithShape="1">
          <a:blip r:embed="rId5" cstate="screen">
            <a:alphaModFix/>
            <a:extLst>
              <a:ext uri="{28A0092B-C50C-407E-A947-70E740481C1C}">
                <a14:useLocalDpi xmlns:a14="http://schemas.microsoft.com/office/drawing/2010/main"/>
              </a:ext>
            </a:extLst>
          </a:blip>
          <a:srcRect/>
          <a:stretch/>
        </p:blipFill>
        <p:spPr>
          <a:xfrm>
            <a:off x="8028854" y="4366479"/>
            <a:ext cx="1446971" cy="800090"/>
          </a:xfrm>
          <a:prstGeom prst="rect">
            <a:avLst/>
          </a:prstGeom>
          <a:noFill/>
          <a:ln>
            <a:noFill/>
          </a:ln>
        </p:spPr>
      </p:pic>
      <p:sp>
        <p:nvSpPr>
          <p:cNvPr id="59" name="Google Shape;59;p2"/>
          <p:cNvSpPr txBox="1">
            <a:spLocks noGrp="1"/>
          </p:cNvSpPr>
          <p:nvPr>
            <p:ph type="ctrTitle"/>
          </p:nvPr>
        </p:nvSpPr>
        <p:spPr>
          <a:xfrm>
            <a:off x="1081200" y="993350"/>
            <a:ext cx="10029600" cy="1417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00000"/>
              </a:buClr>
              <a:buSzPts val="4400"/>
              <a:buFont typeface="Open Sans"/>
              <a:buNone/>
            </a:pPr>
            <a:r>
              <a:rPr lang="en-US">
                <a:solidFill>
                  <a:srgbClr val="500000"/>
                </a:solidFill>
              </a:rPr>
              <a:t>How do you know where to begin?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3" name="Google Shape;123;p1" descr="A circle with an arrow at one end showing how the Pre-ETS instruction follows a cycle.  Assess student’s needs for Pre-ETS, Provide direct instruction and repeated practice, and Support real-world experience and practical application flow in a continuous cycle. &#10;"/>
          <p:cNvGrpSpPr/>
          <p:nvPr/>
        </p:nvGrpSpPr>
        <p:grpSpPr>
          <a:xfrm>
            <a:off x="6602956" y="1183395"/>
            <a:ext cx="4233494" cy="4233494"/>
            <a:chOff x="2820225" y="891450"/>
            <a:chExt cx="3175200" cy="3175200"/>
          </a:xfrm>
        </p:grpSpPr>
        <p:sp>
          <p:nvSpPr>
            <p:cNvPr id="124" name="Google Shape;124;p1"/>
            <p:cNvSpPr/>
            <p:nvPr/>
          </p:nvSpPr>
          <p:spPr>
            <a:xfrm rot="10800000">
              <a:off x="2820225" y="891450"/>
              <a:ext cx="3175200" cy="3175200"/>
            </a:xfrm>
            <a:prstGeom prst="blockArc">
              <a:avLst>
                <a:gd name="adj1" fmla="val 5399801"/>
                <a:gd name="adj2" fmla="val 3012680"/>
                <a:gd name="adj3" fmla="val 6939"/>
              </a:avLst>
            </a:prstGeom>
            <a:solidFill>
              <a:srgbClr val="A1C2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p1"/>
            <p:cNvSpPr/>
            <p:nvPr/>
          </p:nvSpPr>
          <p:spPr>
            <a:xfrm rot="10800000">
              <a:off x="3175023" y="1179900"/>
              <a:ext cx="450600" cy="450600"/>
            </a:xfrm>
            <a:prstGeom prst="rtTriangle">
              <a:avLst/>
            </a:prstGeom>
            <a:solidFill>
              <a:srgbClr val="A1C2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6" name="Google Shape;126;p1">
            <a:extLst>
              <a:ext uri="{C183D7F6-B498-43B3-948B-1728B52AA6E4}">
                <adec:decorative xmlns:adec="http://schemas.microsoft.com/office/drawing/2017/decorative" val="1"/>
              </a:ext>
            </a:extLst>
          </p:cNvPr>
          <p:cNvGrpSpPr/>
          <p:nvPr/>
        </p:nvGrpSpPr>
        <p:grpSpPr>
          <a:xfrm>
            <a:off x="9666394" y="3812156"/>
            <a:ext cx="2143593" cy="1280377"/>
            <a:chOff x="5052087" y="2422667"/>
            <a:chExt cx="1410630" cy="960307"/>
          </a:xfrm>
        </p:grpSpPr>
        <p:sp>
          <p:nvSpPr>
            <p:cNvPr id="127" name="Google Shape;127;p1"/>
            <p:cNvSpPr/>
            <p:nvPr/>
          </p:nvSpPr>
          <p:spPr>
            <a:xfrm>
              <a:off x="5052116" y="2707674"/>
              <a:ext cx="1410600" cy="675300"/>
            </a:xfrm>
            <a:prstGeom prst="rect">
              <a:avLst/>
            </a:prstGeom>
            <a:solidFill>
              <a:srgbClr val="0C57D3"/>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700">
                  <a:solidFill>
                    <a:srgbClr val="FFFFFF"/>
                  </a:solidFill>
                  <a:latin typeface="Roboto"/>
                  <a:ea typeface="Roboto"/>
                  <a:cs typeface="Roboto"/>
                  <a:sym typeface="Roboto"/>
                </a:rPr>
                <a:t>Direct Instruction &amp; Repeated Practice</a:t>
              </a:r>
              <a:endParaRPr sz="1700">
                <a:solidFill>
                  <a:srgbClr val="FFFFFF"/>
                </a:solidFill>
              </a:endParaRPr>
            </a:p>
          </p:txBody>
        </p:sp>
        <p:sp>
          <p:nvSpPr>
            <p:cNvPr id="128" name="Google Shape;128;p1"/>
            <p:cNvSpPr/>
            <p:nvPr/>
          </p:nvSpPr>
          <p:spPr>
            <a:xfrm>
              <a:off x="5052087" y="2422667"/>
              <a:ext cx="1410600" cy="285000"/>
            </a:xfrm>
            <a:prstGeom prst="round1Rect">
              <a:avLst>
                <a:gd name="adj" fmla="val 5000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800">
                  <a:solidFill>
                    <a:srgbClr val="FFFFFF"/>
                  </a:solidFill>
                  <a:latin typeface="Roboto"/>
                  <a:ea typeface="Roboto"/>
                  <a:cs typeface="Roboto"/>
                  <a:sym typeface="Roboto"/>
                </a:rPr>
                <a:t>Provide</a:t>
              </a:r>
              <a:endParaRPr sz="1800">
                <a:solidFill>
                  <a:srgbClr val="FFFFFF"/>
                </a:solidFill>
              </a:endParaRPr>
            </a:p>
          </p:txBody>
        </p:sp>
      </p:grpSp>
      <p:grpSp>
        <p:nvGrpSpPr>
          <p:cNvPr id="129" name="Google Shape;129;p1">
            <a:extLst>
              <a:ext uri="{C183D7F6-B498-43B3-948B-1728B52AA6E4}">
                <adec:decorative xmlns:adec="http://schemas.microsoft.com/office/drawing/2017/decorative" val="1"/>
              </a:ext>
            </a:extLst>
          </p:cNvPr>
          <p:cNvGrpSpPr/>
          <p:nvPr/>
        </p:nvGrpSpPr>
        <p:grpSpPr>
          <a:xfrm>
            <a:off x="7752251" y="650400"/>
            <a:ext cx="1982193" cy="1280405"/>
            <a:chOff x="3698670" y="709243"/>
            <a:chExt cx="1431600" cy="914705"/>
          </a:xfrm>
        </p:grpSpPr>
        <p:sp>
          <p:nvSpPr>
            <p:cNvPr id="130" name="Google Shape;130;p1"/>
            <p:cNvSpPr/>
            <p:nvPr/>
          </p:nvSpPr>
          <p:spPr>
            <a:xfrm>
              <a:off x="3698670" y="994248"/>
              <a:ext cx="1431600" cy="629700"/>
            </a:xfrm>
            <a:prstGeom prst="rect">
              <a:avLst/>
            </a:prstGeom>
            <a:solidFill>
              <a:srgbClr val="0C57D3"/>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700">
                  <a:solidFill>
                    <a:srgbClr val="FFFFFF"/>
                  </a:solidFill>
                  <a:latin typeface="Roboto"/>
                  <a:ea typeface="Roboto"/>
                  <a:cs typeface="Roboto"/>
                  <a:sym typeface="Roboto"/>
                </a:rPr>
                <a:t>Students’ needs for Pre-ETS</a:t>
              </a:r>
              <a:endParaRPr sz="1700">
                <a:solidFill>
                  <a:srgbClr val="FFFFFF"/>
                </a:solidFill>
              </a:endParaRPr>
            </a:p>
          </p:txBody>
        </p:sp>
        <p:sp>
          <p:nvSpPr>
            <p:cNvPr id="131" name="Google Shape;131;p1"/>
            <p:cNvSpPr/>
            <p:nvPr/>
          </p:nvSpPr>
          <p:spPr>
            <a:xfrm>
              <a:off x="3698670" y="709243"/>
              <a:ext cx="1431600" cy="285000"/>
            </a:xfrm>
            <a:prstGeom prst="round1Rect">
              <a:avLst>
                <a:gd name="adj" fmla="val 5000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800">
                  <a:solidFill>
                    <a:srgbClr val="FFFFFF"/>
                  </a:solidFill>
                  <a:latin typeface="Roboto"/>
                  <a:ea typeface="Roboto"/>
                  <a:cs typeface="Roboto"/>
                  <a:sym typeface="Roboto"/>
                </a:rPr>
                <a:t>Assess</a:t>
              </a:r>
              <a:endParaRPr sz="1800">
                <a:solidFill>
                  <a:srgbClr val="FFFFFF"/>
                </a:solidFill>
              </a:endParaRPr>
            </a:p>
          </p:txBody>
        </p:sp>
      </p:grpSp>
      <p:grpSp>
        <p:nvGrpSpPr>
          <p:cNvPr id="132" name="Google Shape;132;p1">
            <a:extLst>
              <a:ext uri="{C183D7F6-B498-43B3-948B-1728B52AA6E4}">
                <adec:decorative xmlns:adec="http://schemas.microsoft.com/office/drawing/2017/decorative" val="1"/>
              </a:ext>
            </a:extLst>
          </p:cNvPr>
          <p:cNvGrpSpPr/>
          <p:nvPr/>
        </p:nvGrpSpPr>
        <p:grpSpPr>
          <a:xfrm>
            <a:off x="5727723" y="3812154"/>
            <a:ext cx="2235582" cy="1305577"/>
            <a:chOff x="2399033" y="2422667"/>
            <a:chExt cx="1398900" cy="979207"/>
          </a:xfrm>
        </p:grpSpPr>
        <p:sp>
          <p:nvSpPr>
            <p:cNvPr id="133" name="Google Shape;133;p1"/>
            <p:cNvSpPr/>
            <p:nvPr/>
          </p:nvSpPr>
          <p:spPr>
            <a:xfrm>
              <a:off x="2399033" y="2707674"/>
              <a:ext cx="1398900" cy="694200"/>
            </a:xfrm>
            <a:prstGeom prst="rect">
              <a:avLst/>
            </a:prstGeom>
            <a:solidFill>
              <a:srgbClr val="0C57D3"/>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700">
                  <a:solidFill>
                    <a:srgbClr val="FFFFFF"/>
                  </a:solidFill>
                  <a:latin typeface="Roboto"/>
                  <a:ea typeface="Roboto"/>
                  <a:cs typeface="Roboto"/>
                  <a:sym typeface="Roboto"/>
                </a:rPr>
                <a:t>Real-World Experience &amp; Practical Application</a:t>
              </a:r>
              <a:endParaRPr sz="1700">
                <a:solidFill>
                  <a:srgbClr val="FFFFFF"/>
                </a:solidFill>
              </a:endParaRPr>
            </a:p>
          </p:txBody>
        </p:sp>
        <p:sp>
          <p:nvSpPr>
            <p:cNvPr id="134" name="Google Shape;134;p1"/>
            <p:cNvSpPr/>
            <p:nvPr/>
          </p:nvSpPr>
          <p:spPr>
            <a:xfrm>
              <a:off x="2399033" y="2422667"/>
              <a:ext cx="1398900" cy="285000"/>
            </a:xfrm>
            <a:prstGeom prst="round1Rect">
              <a:avLst>
                <a:gd name="adj" fmla="val 5000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800">
                  <a:solidFill>
                    <a:srgbClr val="FFFFFF"/>
                  </a:solidFill>
                  <a:latin typeface="Roboto"/>
                  <a:ea typeface="Roboto"/>
                  <a:cs typeface="Roboto"/>
                  <a:sym typeface="Roboto"/>
                </a:rPr>
                <a:t>Support</a:t>
              </a:r>
              <a:endParaRPr sz="1800">
                <a:solidFill>
                  <a:srgbClr val="FFFFFF"/>
                </a:solidFill>
              </a:endParaRPr>
            </a:p>
          </p:txBody>
        </p:sp>
      </p:grpSp>
      <p:sp>
        <p:nvSpPr>
          <p:cNvPr id="121" name="Google Shape;121;p1"/>
          <p:cNvSpPr txBox="1">
            <a:spLocks noGrp="1"/>
          </p:cNvSpPr>
          <p:nvPr>
            <p:ph type="body" idx="1"/>
          </p:nvPr>
        </p:nvSpPr>
        <p:spPr>
          <a:xfrm>
            <a:off x="5390452" y="731393"/>
            <a:ext cx="6172200" cy="487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A5A5A5"/>
              </a:buClr>
              <a:buSzPts val="2400"/>
              <a:buNone/>
            </a:pPr>
            <a:endParaRPr/>
          </a:p>
        </p:txBody>
      </p:sp>
      <p:sp>
        <p:nvSpPr>
          <p:cNvPr id="122" name="Google Shape;122;p1"/>
          <p:cNvSpPr txBox="1">
            <a:spLocks noGrp="1"/>
          </p:cNvSpPr>
          <p:nvPr>
            <p:ph type="body" idx="2"/>
          </p:nvPr>
        </p:nvSpPr>
        <p:spPr>
          <a:xfrm>
            <a:off x="1290900" y="1329825"/>
            <a:ext cx="3932100" cy="4539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sz="3200" b="1">
                <a:solidFill>
                  <a:srgbClr val="500000"/>
                </a:solidFill>
              </a:rPr>
              <a:t>Like any other instructional area, Pre-ETS instruction follows a cycle of assessment, direct instruction, and application.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8ab169533e_1_314"/>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Assessment is the foundation of service coordination.</a:t>
            </a:r>
            <a:endParaRPr/>
          </a:p>
        </p:txBody>
      </p:sp>
      <p:sp>
        <p:nvSpPr>
          <p:cNvPr id="140" name="Google Shape;140;g28ab169533e_1_314"/>
          <p:cNvSpPr txBox="1">
            <a:spLocks noGrp="1"/>
          </p:cNvSpPr>
          <p:nvPr>
            <p:ph type="body" idx="1"/>
          </p:nvPr>
        </p:nvSpPr>
        <p:spPr>
          <a:xfrm>
            <a:off x="925775" y="1690825"/>
            <a:ext cx="11117700" cy="43605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If students aren’t aware of their disabilities and how they affect employment, they may decline services.</a:t>
            </a:r>
            <a:endParaRPr/>
          </a:p>
          <a:p>
            <a:pPr marL="457200" lvl="0" indent="-342900" algn="l" rtl="0">
              <a:spcBef>
                <a:spcPts val="0"/>
              </a:spcBef>
              <a:spcAft>
                <a:spcPts val="0"/>
              </a:spcAft>
              <a:buSzPts val="1800"/>
              <a:buChar char="•"/>
            </a:pPr>
            <a:r>
              <a:rPr lang="en-US"/>
              <a:t>Assessment of career awareness helps students set realistic career goals, guiding their TWC services.</a:t>
            </a:r>
            <a:endParaRPr/>
          </a:p>
          <a:p>
            <a:pPr marL="457200" lvl="0" indent="-342900" algn="l" rtl="0">
              <a:spcBef>
                <a:spcPts val="0"/>
              </a:spcBef>
              <a:spcAft>
                <a:spcPts val="0"/>
              </a:spcAft>
              <a:buSzPts val="1800"/>
              <a:buChar char="•"/>
            </a:pPr>
            <a:r>
              <a:rPr lang="en-US"/>
              <a:t>Informal assessment identifies subtle skill gaps.</a:t>
            </a:r>
            <a:endParaRPr/>
          </a:p>
          <a:p>
            <a:pPr marL="457200" lvl="0" indent="-342900" algn="l" rtl="0">
              <a:spcBef>
                <a:spcPts val="0"/>
              </a:spcBef>
              <a:spcAft>
                <a:spcPts val="0"/>
              </a:spcAft>
              <a:buSzPts val="1800"/>
              <a:buChar char="•"/>
            </a:pPr>
            <a:r>
              <a:rPr lang="en-US"/>
              <a:t>It helps us scaffold skills and avoid competing demands.</a:t>
            </a:r>
            <a:endParaRPr/>
          </a:p>
          <a:p>
            <a:pPr marL="457200" lvl="0" indent="-342900" algn="l" rtl="0">
              <a:spcBef>
                <a:spcPts val="0"/>
              </a:spcBef>
              <a:spcAft>
                <a:spcPts val="0"/>
              </a:spcAft>
              <a:buSzPts val="1800"/>
              <a:buChar char="•"/>
            </a:pPr>
            <a:r>
              <a:rPr lang="en-US"/>
              <a:t>Assessment ensures students are ready for internships,SEAL or Paid Work Experience.</a:t>
            </a:r>
            <a:endParaRPr/>
          </a:p>
          <a:p>
            <a:pPr marL="457200" lvl="0" indent="-342900" algn="l" rtl="0">
              <a:spcBef>
                <a:spcPts val="0"/>
              </a:spcBef>
              <a:spcAft>
                <a:spcPts val="0"/>
              </a:spcAft>
              <a:buSzPts val="1800"/>
              <a:buChar char="•"/>
            </a:pPr>
            <a:r>
              <a:rPr lang="en-US"/>
              <a:t>Assessment identifies the need for job coaching, accommodations, or other workplace supports.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8ab169533e_1_321"/>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data do you already have? </a:t>
            </a:r>
            <a:endParaRPr/>
          </a:p>
        </p:txBody>
      </p:sp>
      <p:sp>
        <p:nvSpPr>
          <p:cNvPr id="146" name="Google Shape;146;g28ab169533e_1_321"/>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solidFill>
                  <a:srgbClr val="660000"/>
                </a:solidFill>
              </a:rPr>
              <a:t>Formal Assessment:</a:t>
            </a:r>
            <a:endParaRPr b="1">
              <a:solidFill>
                <a:srgbClr val="660000"/>
              </a:solidFill>
            </a:endParaRPr>
          </a:p>
          <a:p>
            <a:pPr marL="457200" lvl="0" indent="-342900" algn="l" rtl="0">
              <a:spcBef>
                <a:spcPts val="1000"/>
              </a:spcBef>
              <a:spcAft>
                <a:spcPts val="0"/>
              </a:spcAft>
              <a:buSzPts val="1800"/>
              <a:buChar char="•"/>
            </a:pPr>
            <a:r>
              <a:rPr lang="en-US"/>
              <a:t>Achievement testing</a:t>
            </a:r>
            <a:endParaRPr/>
          </a:p>
          <a:p>
            <a:pPr marL="457200" lvl="0" indent="-342900" algn="l" rtl="0">
              <a:spcBef>
                <a:spcPts val="0"/>
              </a:spcBef>
              <a:spcAft>
                <a:spcPts val="0"/>
              </a:spcAft>
              <a:buSzPts val="1800"/>
              <a:buChar char="•"/>
            </a:pPr>
            <a:r>
              <a:rPr lang="en-US"/>
              <a:t>Adaptive scales like the </a:t>
            </a:r>
            <a:r>
              <a:rPr lang="en-US" u="sng">
                <a:solidFill>
                  <a:schemeClr val="hlink"/>
                </a:solidFill>
                <a:hlinkClick r:id="rId3"/>
              </a:rPr>
              <a:t>Vineland</a:t>
            </a:r>
            <a:r>
              <a:rPr lang="en-US"/>
              <a:t> or the </a:t>
            </a:r>
            <a:r>
              <a:rPr lang="en-US" u="sng">
                <a:solidFill>
                  <a:schemeClr val="hlink"/>
                </a:solidFill>
                <a:hlinkClick r:id="rId4"/>
              </a:rPr>
              <a:t>ABAS</a:t>
            </a:r>
            <a:endParaRPr/>
          </a:p>
          <a:p>
            <a:pPr marL="457200" lvl="0" indent="-342900" algn="l" rtl="0">
              <a:spcBef>
                <a:spcPts val="0"/>
              </a:spcBef>
              <a:spcAft>
                <a:spcPts val="0"/>
              </a:spcAft>
              <a:buSzPts val="1800"/>
              <a:buChar char="•"/>
            </a:pPr>
            <a:r>
              <a:rPr lang="en-US"/>
              <a:t>Speech and language evaluation</a:t>
            </a:r>
            <a:endParaRPr/>
          </a:p>
          <a:p>
            <a:pPr marL="457200" lvl="0" indent="-342900" algn="l" rtl="0">
              <a:spcBef>
                <a:spcPts val="0"/>
              </a:spcBef>
              <a:spcAft>
                <a:spcPts val="0"/>
              </a:spcAft>
              <a:buSzPts val="1800"/>
              <a:buChar char="•"/>
            </a:pPr>
            <a:r>
              <a:rPr lang="en-US"/>
              <a:t>Assistive technology assessment</a:t>
            </a:r>
            <a:endParaRPr/>
          </a:p>
          <a:p>
            <a:pPr marL="457200" lvl="0" indent="-342900" algn="l" rtl="0">
              <a:spcBef>
                <a:spcPts val="0"/>
              </a:spcBef>
              <a:spcAft>
                <a:spcPts val="0"/>
              </a:spcAft>
              <a:buSzPts val="1800"/>
              <a:buChar char="•"/>
            </a:pPr>
            <a:r>
              <a:rPr lang="en-US"/>
              <a:t>Executive function evals like the </a:t>
            </a:r>
            <a:r>
              <a:rPr lang="en-US" u="sng">
                <a:solidFill>
                  <a:schemeClr val="hlink"/>
                </a:solidFill>
                <a:hlinkClick r:id="rId5"/>
              </a:rPr>
              <a:t>BRIEF</a:t>
            </a:r>
            <a:endParaRPr/>
          </a:p>
          <a:p>
            <a:pPr marL="457200" lvl="0" indent="-342900" algn="l" rtl="0">
              <a:spcBef>
                <a:spcPts val="0"/>
              </a:spcBef>
              <a:spcAft>
                <a:spcPts val="0"/>
              </a:spcAft>
              <a:buSzPts val="1800"/>
              <a:buChar char="•"/>
            </a:pPr>
            <a:r>
              <a:rPr lang="en-US"/>
              <a:t>Formal transition assessments like the </a:t>
            </a:r>
            <a:r>
              <a:rPr lang="en-US" u="sng">
                <a:solidFill>
                  <a:schemeClr val="hlink"/>
                </a:solidFill>
                <a:hlinkClick r:id="rId6"/>
              </a:rPr>
              <a:t>TAGG</a:t>
            </a:r>
            <a:r>
              <a:rPr lang="en-US"/>
              <a:t>, </a:t>
            </a:r>
            <a:r>
              <a:rPr lang="en-US" u="sng">
                <a:solidFill>
                  <a:schemeClr val="hlink"/>
                </a:solidFill>
                <a:hlinkClick r:id="rId7"/>
              </a:rPr>
              <a:t>TPI-3</a:t>
            </a:r>
            <a:r>
              <a:rPr lang="en-US"/>
              <a:t>, or </a:t>
            </a:r>
            <a:r>
              <a:rPr lang="en-US" u="sng">
                <a:solidFill>
                  <a:schemeClr val="hlink"/>
                </a:solidFill>
                <a:hlinkClick r:id="rId8"/>
              </a:rPr>
              <a:t>Transition Behavior Scale</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f84a26eb0e_0_0"/>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data do you already have? </a:t>
            </a:r>
            <a:endParaRPr/>
          </a:p>
        </p:txBody>
      </p:sp>
      <p:sp>
        <p:nvSpPr>
          <p:cNvPr id="152" name="Google Shape;152;g2f84a26eb0e_0_0"/>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solidFill>
                  <a:srgbClr val="660000"/>
                </a:solidFill>
              </a:rPr>
              <a:t>Informal Assessment:</a:t>
            </a:r>
            <a:endParaRPr b="1">
              <a:solidFill>
                <a:srgbClr val="660000"/>
              </a:solidFill>
            </a:endParaRPr>
          </a:p>
          <a:p>
            <a:pPr marL="457200" lvl="0" indent="-342900" algn="l" rtl="0">
              <a:spcBef>
                <a:spcPts val="1000"/>
              </a:spcBef>
              <a:spcAft>
                <a:spcPts val="0"/>
              </a:spcAft>
              <a:buSzPts val="1800"/>
              <a:buChar char="•"/>
            </a:pPr>
            <a:r>
              <a:rPr lang="en-US"/>
              <a:t>AIR Self-Determination Assessment</a:t>
            </a:r>
            <a:endParaRPr/>
          </a:p>
          <a:p>
            <a:pPr marL="457200" lvl="0" indent="-342900" algn="l" rtl="0">
              <a:spcBef>
                <a:spcPts val="0"/>
              </a:spcBef>
              <a:spcAft>
                <a:spcPts val="0"/>
              </a:spcAft>
              <a:buSzPts val="1800"/>
              <a:buChar char="•"/>
            </a:pPr>
            <a:r>
              <a:rPr lang="en-US"/>
              <a:t>Employability Life Skills Assessment</a:t>
            </a:r>
            <a:endParaRPr/>
          </a:p>
          <a:p>
            <a:pPr marL="457200" lvl="0" indent="-342900" algn="l" rtl="0">
              <a:spcBef>
                <a:spcPts val="0"/>
              </a:spcBef>
              <a:spcAft>
                <a:spcPts val="0"/>
              </a:spcAft>
              <a:buSzPts val="1800"/>
              <a:buChar char="•"/>
            </a:pPr>
            <a:r>
              <a:rPr lang="en-US"/>
              <a:t>Casey Life Skills Assessment</a:t>
            </a:r>
            <a:endParaRPr/>
          </a:p>
          <a:p>
            <a:pPr marL="457200" lvl="0" indent="-342900" algn="l" rtl="0">
              <a:spcBef>
                <a:spcPts val="0"/>
              </a:spcBef>
              <a:spcAft>
                <a:spcPts val="0"/>
              </a:spcAft>
              <a:buSzPts val="1800"/>
              <a:buChar char="•"/>
            </a:pPr>
            <a:r>
              <a:rPr lang="en-US"/>
              <a:t>Life Skills Inventory</a:t>
            </a:r>
            <a:endParaRPr/>
          </a:p>
          <a:p>
            <a:pPr marL="457200" lvl="0" indent="-342900" algn="l" rtl="0">
              <a:spcBef>
                <a:spcPts val="0"/>
              </a:spcBef>
              <a:spcAft>
                <a:spcPts val="0"/>
              </a:spcAft>
              <a:buSzPts val="1800"/>
              <a:buChar char="•"/>
            </a:pPr>
            <a:r>
              <a:rPr lang="en-US"/>
              <a:t>Assistive Technology Protocol for Transition</a:t>
            </a:r>
            <a:endParaRPr/>
          </a:p>
          <a:p>
            <a:pPr marL="457200" lvl="0" indent="-342900" algn="l" rtl="0">
              <a:spcBef>
                <a:spcPts val="0"/>
              </a:spcBef>
              <a:spcAft>
                <a:spcPts val="0"/>
              </a:spcAft>
              <a:buSzPts val="1800"/>
              <a:buChar char="•"/>
            </a:pPr>
            <a:r>
              <a:rPr lang="en-US"/>
              <a:t>ARC Self-Determination Scale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8ab169533e_1_334"/>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other data do you already have?</a:t>
            </a:r>
            <a:endParaRPr/>
          </a:p>
        </p:txBody>
      </p:sp>
      <p:sp>
        <p:nvSpPr>
          <p:cNvPr id="158" name="Google Shape;158;g28ab169533e_1_334"/>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solidFill>
                  <a:srgbClr val="660000"/>
                </a:solidFill>
              </a:rPr>
              <a:t>Informal Sources:</a:t>
            </a:r>
            <a:endParaRPr b="1">
              <a:solidFill>
                <a:srgbClr val="660000"/>
              </a:solidFill>
            </a:endParaRPr>
          </a:p>
          <a:p>
            <a:pPr marL="457200" lvl="0" indent="-342900" algn="l" rtl="0">
              <a:spcBef>
                <a:spcPts val="1000"/>
              </a:spcBef>
              <a:spcAft>
                <a:spcPts val="0"/>
              </a:spcAft>
              <a:buSzPts val="1800"/>
              <a:buChar char="•"/>
            </a:pPr>
            <a:r>
              <a:rPr lang="en-US"/>
              <a:t>PLAAFP and progress reports</a:t>
            </a:r>
            <a:endParaRPr/>
          </a:p>
          <a:p>
            <a:pPr marL="457200" lvl="0" indent="-342900" algn="l" rtl="0">
              <a:spcBef>
                <a:spcPts val="0"/>
              </a:spcBef>
              <a:spcAft>
                <a:spcPts val="0"/>
              </a:spcAft>
              <a:buSzPts val="1800"/>
              <a:buChar char="•"/>
            </a:pPr>
            <a:r>
              <a:rPr lang="en-US"/>
              <a:t>504 Plan</a:t>
            </a:r>
            <a:endParaRPr/>
          </a:p>
          <a:p>
            <a:pPr marL="457200" lvl="0" indent="-342900" algn="l" rtl="0">
              <a:spcBef>
                <a:spcPts val="0"/>
              </a:spcBef>
              <a:spcAft>
                <a:spcPts val="0"/>
              </a:spcAft>
              <a:buSzPts val="1800"/>
              <a:buChar char="•"/>
            </a:pPr>
            <a:r>
              <a:rPr lang="en-US"/>
              <a:t>FBA and BIP</a:t>
            </a:r>
            <a:endParaRPr/>
          </a:p>
          <a:p>
            <a:pPr marL="457200" lvl="0" indent="-342900" algn="l" rtl="0">
              <a:spcBef>
                <a:spcPts val="0"/>
              </a:spcBef>
              <a:spcAft>
                <a:spcPts val="0"/>
              </a:spcAft>
              <a:buSzPts val="1800"/>
              <a:buChar char="•"/>
            </a:pPr>
            <a:r>
              <a:rPr lang="en-US"/>
              <a:t>Student and family input</a:t>
            </a:r>
            <a:endParaRPr/>
          </a:p>
          <a:p>
            <a:pPr marL="457200" lvl="0" indent="-342900" algn="l" rtl="0">
              <a:spcBef>
                <a:spcPts val="0"/>
              </a:spcBef>
              <a:spcAft>
                <a:spcPts val="0"/>
              </a:spcAft>
              <a:buSzPts val="1800"/>
              <a:buChar char="•"/>
            </a:pPr>
            <a:r>
              <a:rPr lang="en-US"/>
              <a:t>Teacher, para, and therapist input</a:t>
            </a:r>
            <a:endParaRPr/>
          </a:p>
          <a:p>
            <a:pPr marL="457200" lvl="0" indent="-342900" algn="l" rtl="0">
              <a:spcBef>
                <a:spcPts val="0"/>
              </a:spcBef>
              <a:spcAft>
                <a:spcPts val="0"/>
              </a:spcAft>
              <a:buSzPts val="1800"/>
              <a:buChar char="•"/>
            </a:pPr>
            <a:r>
              <a:rPr lang="en-US"/>
              <a:t>Classroom or workplace observations</a:t>
            </a:r>
            <a:endParaRPr/>
          </a:p>
          <a:p>
            <a:pPr marL="457200" lvl="0" indent="0" algn="l" rtl="0">
              <a:spcBef>
                <a:spcPts val="1000"/>
              </a:spcBef>
              <a:spcAft>
                <a:spcPts val="0"/>
              </a:spcAft>
              <a:buNone/>
            </a:pPr>
            <a:endParaRPr sz="1800"/>
          </a:p>
          <a:p>
            <a:pPr marL="457200" lvl="0" indent="-342900" algn="l" rtl="0">
              <a:spcBef>
                <a:spcPts val="1000"/>
              </a:spcBef>
              <a:spcAft>
                <a:spcPts val="0"/>
              </a:spcAft>
              <a:buClr>
                <a:srgbClr val="660000"/>
              </a:buClr>
              <a:buSzPts val="1800"/>
              <a:buChar char="•"/>
            </a:pPr>
            <a:r>
              <a:rPr lang="en-US" b="1">
                <a:solidFill>
                  <a:srgbClr val="660000"/>
                </a:solidFill>
              </a:rPr>
              <a:t>What other sources can you think of?</a:t>
            </a:r>
            <a:endParaRPr b="1">
              <a:solidFill>
                <a:srgbClr val="66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07fda8f959_0_19"/>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Comprehensive Assessment and Planning for the IPE</a:t>
            </a:r>
            <a:endParaRPr/>
          </a:p>
        </p:txBody>
      </p:sp>
      <p:sp>
        <p:nvSpPr>
          <p:cNvPr id="164" name="Google Shape;164;g307fda8f959_0_19"/>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0" lvl="0" indent="0" algn="l" rtl="0">
              <a:lnSpc>
                <a:spcPct val="115000"/>
              </a:lnSpc>
              <a:spcBef>
                <a:spcPts val="1100"/>
              </a:spcBef>
              <a:spcAft>
                <a:spcPts val="1100"/>
              </a:spcAft>
              <a:buClr>
                <a:schemeClr val="dk1"/>
              </a:buClr>
              <a:buSzPts val="1100"/>
              <a:buFont typeface="Arial"/>
              <a:buNone/>
            </a:pPr>
            <a:r>
              <a:rPr lang="en-US" sz="3600">
                <a:latin typeface="Arial"/>
                <a:ea typeface="Arial"/>
                <a:cs typeface="Arial"/>
                <a:sym typeface="Arial"/>
              </a:rPr>
              <a:t>"Includes an evaluation of the customer's unique strengths, resources, priorities, concerns, abilities, capabilities, interests, and informed choice—including the need for supported employment."</a:t>
            </a:r>
            <a:endParaRPr sz="3600"/>
          </a:p>
        </p:txBody>
      </p:sp>
      <p:sp>
        <p:nvSpPr>
          <p:cNvPr id="165" name="Google Shape;165;g307fda8f959_0_19"/>
          <p:cNvSpPr txBox="1">
            <a:spLocks noGrp="1"/>
          </p:cNvSpPr>
          <p:nvPr>
            <p:ph type="body" idx="2"/>
          </p:nvPr>
        </p:nvSpPr>
        <p:spPr>
          <a:xfrm>
            <a:off x="2146300" y="6229922"/>
            <a:ext cx="77661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f861192a89_0_55"/>
          <p:cNvSpPr txBox="1">
            <a:spLocks noGrp="1"/>
          </p:cNvSpPr>
          <p:nvPr>
            <p:ph type="title"/>
          </p:nvPr>
        </p:nvSpPr>
        <p:spPr>
          <a:xfrm>
            <a:off x="935075" y="116650"/>
            <a:ext cx="11099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Assessment Considerations for College-Bound Students </a:t>
            </a:r>
            <a:r>
              <a:rPr lang="en-US" sz="2900"/>
              <a:t>(p. 32-33)</a:t>
            </a:r>
            <a:endParaRPr sz="2900"/>
          </a:p>
        </p:txBody>
      </p:sp>
      <p:sp>
        <p:nvSpPr>
          <p:cNvPr id="171" name="Google Shape;171;g2f861192a89_0_55"/>
          <p:cNvSpPr txBox="1">
            <a:spLocks noGrp="1"/>
          </p:cNvSpPr>
          <p:nvPr>
            <p:ph type="body" idx="1"/>
          </p:nvPr>
        </p:nvSpPr>
        <p:spPr>
          <a:xfrm>
            <a:off x="1094225" y="1549625"/>
            <a:ext cx="10780800" cy="4217100"/>
          </a:xfrm>
          <a:prstGeom prst="rect">
            <a:avLst/>
          </a:prstGeom>
        </p:spPr>
        <p:txBody>
          <a:bodyPr spcFirstLastPara="1" wrap="square" lIns="91425" tIns="45700" rIns="91425" bIns="45700" anchor="t" anchorCtr="0">
            <a:normAutofit fontScale="92500" lnSpcReduction="20000"/>
          </a:bodyPr>
          <a:lstStyle/>
          <a:p>
            <a:pPr marL="457200" lvl="0" indent="-322580" algn="l" rtl="0">
              <a:lnSpc>
                <a:spcPct val="115000"/>
              </a:lnSpc>
              <a:spcBef>
                <a:spcPts val="1000"/>
              </a:spcBef>
              <a:spcAft>
                <a:spcPts val="0"/>
              </a:spcAft>
              <a:buSzPct val="61538"/>
              <a:buChar char="●"/>
            </a:pPr>
            <a:r>
              <a:rPr lang="en-US" sz="2600"/>
              <a:t>TWC may review the FIE, EOCs, transcript and/or TSIA to determine appropriateness of college services.</a:t>
            </a:r>
            <a:endParaRPr sz="2600"/>
          </a:p>
          <a:p>
            <a:pPr marL="914400" lvl="1" indent="-369569" algn="l" rtl="0">
              <a:lnSpc>
                <a:spcPct val="115000"/>
              </a:lnSpc>
              <a:spcBef>
                <a:spcPts val="0"/>
              </a:spcBef>
              <a:spcAft>
                <a:spcPts val="0"/>
              </a:spcAft>
              <a:buSzPct val="100000"/>
              <a:buChar char="○"/>
            </a:pPr>
            <a:r>
              <a:rPr lang="en-US"/>
              <a:t>Whenever possible, provide current testing, not a REED.</a:t>
            </a:r>
            <a:endParaRPr/>
          </a:p>
          <a:p>
            <a:pPr marL="914400" lvl="1" indent="-369569" algn="l" rtl="0">
              <a:lnSpc>
                <a:spcPct val="115000"/>
              </a:lnSpc>
              <a:spcBef>
                <a:spcPts val="0"/>
              </a:spcBef>
              <a:spcAft>
                <a:spcPts val="0"/>
              </a:spcAft>
              <a:buSzPct val="100000"/>
              <a:buChar char="○"/>
            </a:pPr>
            <a:r>
              <a:rPr lang="en-US"/>
              <a:t>If testing isn’t current, the student may be required to pay for any updated eval.</a:t>
            </a:r>
            <a:endParaRPr/>
          </a:p>
          <a:p>
            <a:pPr marL="457200" lvl="0" indent="-322580" algn="l" rtl="0">
              <a:lnSpc>
                <a:spcPct val="115000"/>
              </a:lnSpc>
              <a:spcBef>
                <a:spcPts val="0"/>
              </a:spcBef>
              <a:spcAft>
                <a:spcPts val="0"/>
              </a:spcAft>
              <a:buSzPct val="61538"/>
              <a:buChar char="●"/>
            </a:pPr>
            <a:r>
              <a:rPr lang="en-US" sz="2600"/>
              <a:t>TWC can only pay for 2 semesters of developmental courses</a:t>
            </a:r>
            <a:endParaRPr sz="2600"/>
          </a:p>
          <a:p>
            <a:pPr marL="457200" lvl="0" indent="-322580" algn="l" rtl="0">
              <a:lnSpc>
                <a:spcPct val="115000"/>
              </a:lnSpc>
              <a:spcBef>
                <a:spcPts val="0"/>
              </a:spcBef>
              <a:spcAft>
                <a:spcPts val="0"/>
              </a:spcAft>
              <a:buSzPct val="61538"/>
              <a:buChar char="●"/>
            </a:pPr>
            <a:r>
              <a:rPr lang="en-US" sz="2600"/>
              <a:t>Students must:</a:t>
            </a:r>
            <a:endParaRPr sz="2600"/>
          </a:p>
          <a:p>
            <a:pPr marL="914400" lvl="1" indent="-369569" algn="l" rtl="0">
              <a:lnSpc>
                <a:spcPct val="115000"/>
              </a:lnSpc>
              <a:spcBef>
                <a:spcPts val="0"/>
              </a:spcBef>
              <a:spcAft>
                <a:spcPts val="0"/>
              </a:spcAft>
              <a:buSzPct val="100000"/>
              <a:buChar char="○"/>
            </a:pPr>
            <a:r>
              <a:rPr lang="en-US">
                <a:latin typeface="Arial"/>
                <a:ea typeface="Arial"/>
                <a:cs typeface="Arial"/>
                <a:sym typeface="Arial"/>
              </a:rPr>
              <a:t>Attend school full time, usually a minimum of 12 semester hours</a:t>
            </a:r>
            <a:endParaRPr>
              <a:latin typeface="Arial"/>
              <a:ea typeface="Arial"/>
              <a:cs typeface="Arial"/>
              <a:sym typeface="Arial"/>
            </a:endParaRPr>
          </a:p>
          <a:p>
            <a:pPr marL="914400" lvl="1" indent="-369569" algn="l" rtl="0">
              <a:lnSpc>
                <a:spcPct val="115000"/>
              </a:lnSpc>
              <a:spcBef>
                <a:spcPts val="0"/>
              </a:spcBef>
              <a:spcAft>
                <a:spcPts val="0"/>
              </a:spcAft>
              <a:buSzPct val="100000"/>
              <a:buChar char="○"/>
            </a:pPr>
            <a:r>
              <a:rPr lang="en-US">
                <a:latin typeface="Arial"/>
                <a:ea typeface="Arial"/>
                <a:cs typeface="Arial"/>
                <a:sym typeface="Arial"/>
              </a:rPr>
              <a:t>Apply for the Pell Grant- any money received is then applied toward tuition and books before TWC-VR payment.</a:t>
            </a:r>
            <a:endParaRPr>
              <a:latin typeface="Arial"/>
              <a:ea typeface="Arial"/>
              <a:cs typeface="Arial"/>
              <a:sym typeface="Arial"/>
            </a:endParaRPr>
          </a:p>
          <a:p>
            <a:pPr marL="914400" lvl="1" indent="-369569" algn="l" rtl="0">
              <a:lnSpc>
                <a:spcPct val="115000"/>
              </a:lnSpc>
              <a:spcBef>
                <a:spcPts val="0"/>
              </a:spcBef>
              <a:spcAft>
                <a:spcPts val="0"/>
              </a:spcAft>
              <a:buSzPct val="100000"/>
              <a:buChar char="○"/>
            </a:pPr>
            <a:r>
              <a:rPr lang="en-US">
                <a:latin typeface="Arial"/>
                <a:ea typeface="Arial"/>
                <a:cs typeface="Arial"/>
                <a:sym typeface="Arial"/>
              </a:rPr>
              <a:t>Maintain at least a 2.0 GPA</a:t>
            </a:r>
            <a:endParaRPr>
              <a:latin typeface="Arial"/>
              <a:ea typeface="Arial"/>
              <a:cs typeface="Arial"/>
              <a:sym typeface="Arial"/>
            </a:endParaRPr>
          </a:p>
          <a:p>
            <a:pPr marL="457200" lvl="0" indent="-334327" algn="l" rtl="0">
              <a:lnSpc>
                <a:spcPct val="115000"/>
              </a:lnSpc>
              <a:spcBef>
                <a:spcPts val="0"/>
              </a:spcBef>
              <a:spcAft>
                <a:spcPts val="0"/>
              </a:spcAft>
              <a:buClr>
                <a:srgbClr val="0B5394"/>
              </a:buClr>
              <a:buSzPct val="64285"/>
              <a:buChar char="●"/>
            </a:pPr>
            <a:r>
              <a:rPr lang="en-US" b="1">
                <a:solidFill>
                  <a:srgbClr val="0B5394"/>
                </a:solidFill>
                <a:latin typeface="Arial"/>
                <a:ea typeface="Arial"/>
                <a:cs typeface="Arial"/>
                <a:sym typeface="Arial"/>
              </a:rPr>
              <a:t>Flag these students for early referral to TWC</a:t>
            </a:r>
            <a:endParaRPr b="1">
              <a:solidFill>
                <a:srgbClr val="0B5394"/>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f861192a89_0_34"/>
          <p:cNvSpPr txBox="1">
            <a:spLocks noGrp="1"/>
          </p:cNvSpPr>
          <p:nvPr>
            <p:ph type="title"/>
          </p:nvPr>
        </p:nvSpPr>
        <p:spPr>
          <a:xfrm>
            <a:off x="1221994" y="1002602"/>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Choosing and Using Informal Assessments</a:t>
            </a:r>
            <a:endParaRPr/>
          </a:p>
        </p:txBody>
      </p:sp>
      <p:sp>
        <p:nvSpPr>
          <p:cNvPr id="177" name="Google Shape;177;g2f861192a89_0_34"/>
          <p:cNvSpPr txBox="1">
            <a:spLocks noGrp="1"/>
          </p:cNvSpPr>
          <p:nvPr>
            <p:ph type="body" idx="1"/>
          </p:nvPr>
        </p:nvSpPr>
        <p:spPr>
          <a:xfrm>
            <a:off x="1221994" y="3882327"/>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f861192a89_0_40"/>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informal assessment, and how can it help us?</a:t>
            </a:r>
            <a:endParaRPr/>
          </a:p>
        </p:txBody>
      </p:sp>
      <p:sp>
        <p:nvSpPr>
          <p:cNvPr id="183" name="Google Shape;183;g2f861192a89_0_40"/>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Formal assessments are standardized instruments with specific administration guidelines that have been proven reliable and valid, and that have been normed for different ages and populations.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Informal assessments don’t meet these criteria, but they can provide a wealth of information. They are generally faster, easier, and more flexible assessment tools.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3" name="Google Shape;193;g2f861192a89_0_46"/>
          <p:cNvSpPr txBox="1"/>
          <p:nvPr/>
        </p:nvSpPr>
        <p:spPr>
          <a:xfrm>
            <a:off x="6841475" y="3648425"/>
            <a:ext cx="5228400" cy="21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Open Sans ExtraBold"/>
                <a:ea typeface="Open Sans ExtraBold"/>
                <a:cs typeface="Open Sans ExtraBold"/>
                <a:sym typeface="Open Sans"/>
              </a:rPr>
              <a:t>Student-Centered Approaches</a:t>
            </a:r>
            <a:endParaRPr sz="2800" b="1">
              <a:solidFill>
                <a:schemeClr val="dk1"/>
              </a:solidFill>
              <a:latin typeface="Open Sans ExtraBold"/>
              <a:ea typeface="Open Sans ExtraBold"/>
              <a:cs typeface="Open Sans ExtraBold"/>
              <a:sym typeface="Open Sans"/>
            </a:endParaRPr>
          </a:p>
          <a:p>
            <a:pPr marL="457200" lvl="0" indent="-406400" algn="l" rtl="0">
              <a:spcBef>
                <a:spcPts val="0"/>
              </a:spcBef>
              <a:spcAft>
                <a:spcPts val="0"/>
              </a:spcAft>
              <a:buClr>
                <a:schemeClr val="dk1"/>
              </a:buClr>
              <a:buSzPts val="2800"/>
              <a:buFont typeface="Open Sans"/>
              <a:buChar char="➢"/>
            </a:pPr>
            <a:r>
              <a:rPr lang="en-US" sz="2800">
                <a:solidFill>
                  <a:schemeClr val="dk1"/>
                </a:solidFill>
                <a:latin typeface="Open Sans Light"/>
                <a:ea typeface="Open Sans Light"/>
                <a:cs typeface="Open Sans Light"/>
                <a:sym typeface="Open Sans"/>
              </a:rPr>
              <a:t>Person-Centered Planning</a:t>
            </a:r>
            <a:endParaRPr sz="2800">
              <a:solidFill>
                <a:schemeClr val="dk1"/>
              </a:solidFill>
              <a:latin typeface="Open Sans Light"/>
              <a:ea typeface="Open Sans Light"/>
              <a:cs typeface="Open Sans Light"/>
              <a:sym typeface="Open Sans"/>
            </a:endParaRPr>
          </a:p>
          <a:p>
            <a:pPr marL="457200" lvl="0" indent="-406400" algn="l" rtl="0">
              <a:spcBef>
                <a:spcPts val="0"/>
              </a:spcBef>
              <a:spcAft>
                <a:spcPts val="0"/>
              </a:spcAft>
              <a:buClr>
                <a:schemeClr val="dk1"/>
              </a:buClr>
              <a:buSzPts val="2800"/>
              <a:buFont typeface="Open Sans"/>
              <a:buChar char="➢"/>
            </a:pPr>
            <a:r>
              <a:rPr lang="en-US" sz="2800">
                <a:solidFill>
                  <a:schemeClr val="dk1"/>
                </a:solidFill>
                <a:latin typeface="Open Sans Light"/>
                <a:ea typeface="Open Sans Light"/>
                <a:cs typeface="Open Sans Light"/>
                <a:sym typeface="Open Sans"/>
              </a:rPr>
              <a:t>The Discovery Process</a:t>
            </a:r>
            <a:endParaRPr sz="2800">
              <a:solidFill>
                <a:schemeClr val="dk1"/>
              </a:solidFill>
              <a:latin typeface="Open Sans Light"/>
              <a:ea typeface="Open Sans Light"/>
              <a:cs typeface="Open Sans Light"/>
              <a:sym typeface="Open Sans"/>
            </a:endParaRPr>
          </a:p>
          <a:p>
            <a:pPr marL="457200" lvl="0" indent="-406400" algn="l" rtl="0">
              <a:spcBef>
                <a:spcPts val="0"/>
              </a:spcBef>
              <a:spcAft>
                <a:spcPts val="0"/>
              </a:spcAft>
              <a:buClr>
                <a:schemeClr val="dk1"/>
              </a:buClr>
              <a:buSzPts val="2800"/>
              <a:buFont typeface="Open Sans"/>
              <a:buChar char="➢"/>
            </a:pPr>
            <a:r>
              <a:rPr lang="en-US" sz="2800" u="sng">
                <a:solidFill>
                  <a:schemeClr val="hlink"/>
                </a:solidFill>
                <a:latin typeface="Open Sans Light"/>
                <a:ea typeface="Open Sans Light"/>
                <a:cs typeface="Open Sans Light"/>
                <a:sym typeface="Open Sans"/>
                <a:hlinkClick r:id="rId3"/>
              </a:rPr>
              <a:t>I’m Determined</a:t>
            </a:r>
            <a:endParaRPr sz="2800">
              <a:solidFill>
                <a:schemeClr val="dk1"/>
              </a:solidFill>
              <a:latin typeface="Open Sans Light"/>
              <a:ea typeface="Open Sans Light"/>
              <a:cs typeface="Open Sans Light"/>
              <a:sym typeface="Open Sans"/>
            </a:endParaRPr>
          </a:p>
        </p:txBody>
      </p:sp>
      <p:sp>
        <p:nvSpPr>
          <p:cNvPr id="192" name="Google Shape;192;g2f861192a89_0_46"/>
          <p:cNvSpPr txBox="1"/>
          <p:nvPr/>
        </p:nvSpPr>
        <p:spPr>
          <a:xfrm>
            <a:off x="1105125" y="3515525"/>
            <a:ext cx="5567400" cy="24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Open Sans ExtraBold"/>
                <a:ea typeface="Open Sans ExtraBold"/>
                <a:cs typeface="Open Sans ExtraBold"/>
                <a:sym typeface="Open Sans"/>
              </a:rPr>
              <a:t>Direct Assessment</a:t>
            </a:r>
            <a:endParaRPr sz="2800" b="1">
              <a:solidFill>
                <a:schemeClr val="dk1"/>
              </a:solidFill>
              <a:latin typeface="Open Sans ExtraBold"/>
              <a:ea typeface="Open Sans ExtraBold"/>
              <a:cs typeface="Open Sans ExtraBold"/>
              <a:sym typeface="Open Sans"/>
            </a:endParaRPr>
          </a:p>
          <a:p>
            <a:pPr marL="457200" lvl="0" indent="-406400" algn="l" rtl="0">
              <a:spcBef>
                <a:spcPts val="0"/>
              </a:spcBef>
              <a:spcAft>
                <a:spcPts val="0"/>
              </a:spcAft>
              <a:buClr>
                <a:schemeClr val="dk1"/>
              </a:buClr>
              <a:buSzPts val="2800"/>
              <a:buFont typeface="Open Sans"/>
              <a:buChar char="➢"/>
            </a:pPr>
            <a:r>
              <a:rPr lang="en-US" sz="2800">
                <a:solidFill>
                  <a:schemeClr val="dk1"/>
                </a:solidFill>
                <a:latin typeface="Open Sans Light"/>
                <a:ea typeface="Open Sans Light"/>
                <a:cs typeface="Open Sans Light"/>
                <a:sym typeface="Open Sans"/>
              </a:rPr>
              <a:t>Online tools like O*Net</a:t>
            </a:r>
            <a:endParaRPr sz="2800">
              <a:solidFill>
                <a:schemeClr val="dk1"/>
              </a:solidFill>
              <a:latin typeface="Open Sans Light"/>
              <a:ea typeface="Open Sans Light"/>
              <a:cs typeface="Open Sans Light"/>
              <a:sym typeface="Open Sans"/>
            </a:endParaRPr>
          </a:p>
          <a:p>
            <a:pPr marL="457200" lvl="0" indent="-406400" algn="l" rtl="0">
              <a:spcBef>
                <a:spcPts val="0"/>
              </a:spcBef>
              <a:spcAft>
                <a:spcPts val="0"/>
              </a:spcAft>
              <a:buClr>
                <a:schemeClr val="dk1"/>
              </a:buClr>
              <a:buSzPts val="2800"/>
              <a:buFont typeface="Open Sans"/>
              <a:buChar char="➢"/>
            </a:pPr>
            <a:r>
              <a:rPr lang="en-US" sz="2800">
                <a:solidFill>
                  <a:schemeClr val="dk1"/>
                </a:solidFill>
                <a:latin typeface="Open Sans Light"/>
                <a:ea typeface="Open Sans Light"/>
                <a:cs typeface="Open Sans Light"/>
                <a:sym typeface="Open Sans"/>
              </a:rPr>
              <a:t>Curriculum Based Measures like </a:t>
            </a:r>
            <a:r>
              <a:rPr lang="en-US" sz="2800" u="sng">
                <a:solidFill>
                  <a:schemeClr val="hlink"/>
                </a:solidFill>
                <a:latin typeface="Open Sans Light"/>
                <a:ea typeface="Open Sans Light"/>
                <a:cs typeface="Open Sans Light"/>
                <a:sym typeface="Open Sans"/>
                <a:hlinkClick r:id="rId4"/>
              </a:rPr>
              <a:t>Choicemaker</a:t>
            </a:r>
            <a:endParaRPr sz="2800">
              <a:solidFill>
                <a:schemeClr val="dk1"/>
              </a:solidFill>
              <a:latin typeface="Open Sans Light"/>
              <a:ea typeface="Open Sans Light"/>
              <a:cs typeface="Open Sans Light"/>
              <a:sym typeface="Open Sans"/>
            </a:endParaRPr>
          </a:p>
          <a:p>
            <a:pPr marL="457200" lvl="0" indent="0" algn="l" rtl="0">
              <a:spcBef>
                <a:spcPts val="0"/>
              </a:spcBef>
              <a:spcAft>
                <a:spcPts val="0"/>
              </a:spcAft>
              <a:buNone/>
            </a:pPr>
            <a:endParaRPr sz="2800">
              <a:solidFill>
                <a:schemeClr val="dk1"/>
              </a:solidFill>
              <a:latin typeface="Open Sans Light"/>
              <a:ea typeface="Open Sans Light"/>
              <a:cs typeface="Open Sans Light"/>
              <a:sym typeface="Open Sans"/>
            </a:endParaRPr>
          </a:p>
        </p:txBody>
      </p:sp>
      <p:sp>
        <p:nvSpPr>
          <p:cNvPr id="189" name="Google Shape;189;g2f861192a89_0_46"/>
          <p:cNvSpPr txBox="1">
            <a:spLocks noGrp="1"/>
          </p:cNvSpPr>
          <p:nvPr>
            <p:ph type="body" idx="1"/>
          </p:nvPr>
        </p:nvSpPr>
        <p:spPr>
          <a:xfrm>
            <a:off x="8607725" y="1539125"/>
            <a:ext cx="3081300" cy="1976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Interviews</a:t>
            </a:r>
            <a:endParaRPr b="1"/>
          </a:p>
          <a:p>
            <a:pPr marL="457200" lvl="0" indent="-342900" algn="l" rtl="0">
              <a:spcBef>
                <a:spcPts val="1000"/>
              </a:spcBef>
              <a:spcAft>
                <a:spcPts val="0"/>
              </a:spcAft>
              <a:buSzPts val="1800"/>
              <a:buChar char="➢"/>
            </a:pPr>
            <a:r>
              <a:rPr lang="en-US"/>
              <a:t>Student</a:t>
            </a:r>
            <a:endParaRPr/>
          </a:p>
          <a:p>
            <a:pPr marL="457200" lvl="0" indent="-342900" algn="l" rtl="0">
              <a:spcBef>
                <a:spcPts val="0"/>
              </a:spcBef>
              <a:spcAft>
                <a:spcPts val="0"/>
              </a:spcAft>
              <a:buSzPts val="1800"/>
              <a:buChar char="➢"/>
            </a:pPr>
            <a:r>
              <a:rPr lang="en-US"/>
              <a:t>Family</a:t>
            </a:r>
            <a:endParaRPr/>
          </a:p>
          <a:p>
            <a:pPr marL="457200" lvl="0" indent="-342900" algn="l" rtl="0">
              <a:spcBef>
                <a:spcPts val="0"/>
              </a:spcBef>
              <a:spcAft>
                <a:spcPts val="0"/>
              </a:spcAft>
              <a:buSzPts val="1800"/>
              <a:buChar char="➢"/>
            </a:pPr>
            <a:r>
              <a:rPr lang="en-US"/>
              <a:t>Teachers </a:t>
            </a:r>
            <a:endParaRPr/>
          </a:p>
        </p:txBody>
      </p:sp>
      <p:sp>
        <p:nvSpPr>
          <p:cNvPr id="190" name="Google Shape;190;g2f861192a89_0_46"/>
          <p:cNvSpPr txBox="1">
            <a:spLocks noGrp="1"/>
          </p:cNvSpPr>
          <p:nvPr>
            <p:ph type="body" idx="1"/>
          </p:nvPr>
        </p:nvSpPr>
        <p:spPr>
          <a:xfrm>
            <a:off x="5410625" y="1539125"/>
            <a:ext cx="3081300" cy="1976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Observations</a:t>
            </a:r>
            <a:endParaRPr b="1"/>
          </a:p>
          <a:p>
            <a:pPr marL="457200" lvl="0" indent="-342900" algn="l" rtl="0">
              <a:spcBef>
                <a:spcPts val="1000"/>
              </a:spcBef>
              <a:spcAft>
                <a:spcPts val="0"/>
              </a:spcAft>
              <a:buSzPts val="1800"/>
              <a:buChar char="➢"/>
            </a:pPr>
            <a:r>
              <a:rPr lang="en-US"/>
              <a:t>Classroom</a:t>
            </a:r>
            <a:endParaRPr/>
          </a:p>
          <a:p>
            <a:pPr marL="457200" lvl="0" indent="-342900" algn="l" rtl="0">
              <a:spcBef>
                <a:spcPts val="0"/>
              </a:spcBef>
              <a:spcAft>
                <a:spcPts val="0"/>
              </a:spcAft>
              <a:buSzPts val="1800"/>
              <a:buChar char="➢"/>
            </a:pPr>
            <a:r>
              <a:rPr lang="en-US"/>
              <a:t>Community</a:t>
            </a:r>
            <a:endParaRPr/>
          </a:p>
          <a:p>
            <a:pPr marL="457200" lvl="0" indent="-342900" algn="l" rtl="0">
              <a:spcBef>
                <a:spcPts val="0"/>
              </a:spcBef>
              <a:spcAft>
                <a:spcPts val="0"/>
              </a:spcAft>
              <a:buSzPts val="1800"/>
              <a:buChar char="➢"/>
            </a:pPr>
            <a:r>
              <a:rPr lang="en-US"/>
              <a:t>Workplace</a:t>
            </a:r>
            <a:endParaRPr/>
          </a:p>
        </p:txBody>
      </p:sp>
      <p:sp>
        <p:nvSpPr>
          <p:cNvPr id="191" name="Google Shape;191;g2f861192a89_0_46"/>
          <p:cNvSpPr txBox="1">
            <a:spLocks noGrp="1"/>
          </p:cNvSpPr>
          <p:nvPr>
            <p:ph type="body" idx="1"/>
          </p:nvPr>
        </p:nvSpPr>
        <p:spPr>
          <a:xfrm>
            <a:off x="1105125" y="1539125"/>
            <a:ext cx="3698700" cy="1976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Work Samples</a:t>
            </a:r>
            <a:endParaRPr b="1"/>
          </a:p>
          <a:p>
            <a:pPr marL="457200" lvl="0" indent="-342900" algn="l" rtl="0">
              <a:spcBef>
                <a:spcPts val="1000"/>
              </a:spcBef>
              <a:spcAft>
                <a:spcPts val="0"/>
              </a:spcAft>
              <a:buSzPts val="1800"/>
              <a:buChar char="➢"/>
            </a:pPr>
            <a:r>
              <a:rPr lang="en-US"/>
              <a:t>Student portfolios</a:t>
            </a:r>
            <a:endParaRPr/>
          </a:p>
          <a:p>
            <a:pPr marL="457200" lvl="0" indent="-342900" algn="l" rtl="0">
              <a:spcBef>
                <a:spcPts val="0"/>
              </a:spcBef>
              <a:spcAft>
                <a:spcPts val="0"/>
              </a:spcAft>
              <a:buSzPts val="1800"/>
              <a:buChar char="➢"/>
            </a:pPr>
            <a:r>
              <a:rPr lang="en-US"/>
              <a:t>Class projects</a:t>
            </a:r>
            <a:endParaRPr/>
          </a:p>
          <a:p>
            <a:pPr marL="457200" lvl="0" indent="-342900" algn="l" rtl="0">
              <a:spcBef>
                <a:spcPts val="0"/>
              </a:spcBef>
              <a:spcAft>
                <a:spcPts val="0"/>
              </a:spcAft>
              <a:buSzPts val="1800"/>
              <a:buChar char="➢"/>
            </a:pPr>
            <a:r>
              <a:rPr lang="en-US"/>
              <a:t>Video resumes</a:t>
            </a:r>
            <a:endParaRPr/>
          </a:p>
        </p:txBody>
      </p:sp>
      <p:sp>
        <p:nvSpPr>
          <p:cNvPr id="188" name="Google Shape;188;g2f861192a89_0_46"/>
          <p:cNvSpPr txBox="1">
            <a:spLocks noGrp="1"/>
          </p:cNvSpPr>
          <p:nvPr>
            <p:ph type="title"/>
          </p:nvPr>
        </p:nvSpPr>
        <p:spPr>
          <a:xfrm>
            <a:off x="1144857"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Common Types of Informal Assessments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8ab169533e_1_301"/>
          <p:cNvSpPr txBox="1">
            <a:spLocks noGrp="1"/>
          </p:cNvSpPr>
          <p:nvPr>
            <p:ph type="ctrTitle"/>
          </p:nvPr>
        </p:nvSpPr>
        <p:spPr>
          <a:xfrm>
            <a:off x="1524000" y="1041400"/>
            <a:ext cx="9144000" cy="20775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7000"/>
              <a:t>Who’s in the room?</a:t>
            </a:r>
            <a:endParaRPr sz="7000"/>
          </a:p>
        </p:txBody>
      </p:sp>
      <p:sp>
        <p:nvSpPr>
          <p:cNvPr id="70" name="Google Shape;70;g28ab169533e_1_301"/>
          <p:cNvSpPr txBox="1">
            <a:spLocks noGrp="1"/>
          </p:cNvSpPr>
          <p:nvPr>
            <p:ph type="subTitle" idx="1"/>
          </p:nvPr>
        </p:nvSpPr>
        <p:spPr>
          <a:xfrm>
            <a:off x="1524000" y="3301075"/>
            <a:ext cx="9144000" cy="240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07fda8f959_0_25"/>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TWC Resources</a:t>
            </a:r>
            <a:endParaRPr sz="4800"/>
          </a:p>
        </p:txBody>
      </p:sp>
      <p:sp>
        <p:nvSpPr>
          <p:cNvPr id="199" name="Google Shape;199;g307fda8f959_0_25"/>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457200" lvl="0" indent="-431800" algn="l" rtl="0">
              <a:spcBef>
                <a:spcPts val="1000"/>
              </a:spcBef>
              <a:spcAft>
                <a:spcPts val="0"/>
              </a:spcAft>
              <a:buSzPts val="3200"/>
              <a:buChar char="➢"/>
            </a:pPr>
            <a:r>
              <a:rPr lang="en-US" sz="3200"/>
              <a:t>Assessing Student Needs (p. 14-18)</a:t>
            </a:r>
            <a:endParaRPr sz="3200"/>
          </a:p>
          <a:p>
            <a:pPr marL="457200" lvl="0" indent="0" algn="l" rtl="0">
              <a:spcBef>
                <a:spcPts val="1000"/>
              </a:spcBef>
              <a:spcAft>
                <a:spcPts val="0"/>
              </a:spcAft>
              <a:buNone/>
            </a:pPr>
            <a:endParaRPr sz="1800"/>
          </a:p>
          <a:p>
            <a:pPr marL="457200" lvl="0" indent="-431800" algn="l" rtl="0">
              <a:spcBef>
                <a:spcPts val="1000"/>
              </a:spcBef>
              <a:spcAft>
                <a:spcPts val="0"/>
              </a:spcAft>
              <a:buSzPts val="3200"/>
              <a:buChar char="➢"/>
            </a:pPr>
            <a:r>
              <a:rPr lang="en-US" sz="3200"/>
              <a:t>Job Readiness Checklist (based on VR 1823, p. 38-39)</a:t>
            </a:r>
            <a:endParaRPr sz="3200"/>
          </a:p>
          <a:p>
            <a:pPr marL="457200" lvl="0" indent="0" algn="l" rtl="0">
              <a:spcBef>
                <a:spcPts val="1000"/>
              </a:spcBef>
              <a:spcAft>
                <a:spcPts val="0"/>
              </a:spcAft>
              <a:buNone/>
            </a:pPr>
            <a:endParaRPr sz="3200"/>
          </a:p>
          <a:p>
            <a:pPr marL="457200" lvl="0" indent="-431800" algn="l" rtl="0">
              <a:spcBef>
                <a:spcPts val="1000"/>
              </a:spcBef>
              <a:spcAft>
                <a:spcPts val="0"/>
              </a:spcAft>
              <a:buSzPts val="3200"/>
              <a:buChar char="➢"/>
            </a:pPr>
            <a:r>
              <a:rPr lang="en-US" sz="3200"/>
              <a:t>Common VR Forms (p. 46-47)</a:t>
            </a:r>
            <a:endParaRPr sz="3200"/>
          </a:p>
          <a:p>
            <a:pPr marL="0" lvl="0" indent="0" algn="l" rtl="0">
              <a:spcBef>
                <a:spcPts val="1000"/>
              </a:spcBef>
              <a:spcAft>
                <a:spcPts val="0"/>
              </a:spcAft>
              <a:buNone/>
            </a:pPr>
            <a:endParaRPr sz="3200"/>
          </a:p>
          <a:p>
            <a:pPr marL="0" lvl="0" indent="0" algn="l" rtl="0">
              <a:spcBef>
                <a:spcPts val="1000"/>
              </a:spcBef>
              <a:spcAft>
                <a:spcPts val="0"/>
              </a:spcAft>
              <a:buNone/>
            </a:pPr>
            <a:endParaRPr sz="3200"/>
          </a:p>
          <a:p>
            <a:pPr marL="457200" lvl="0" indent="0" algn="l" rtl="0">
              <a:spcBef>
                <a:spcPts val="1000"/>
              </a:spcBef>
              <a:spcAft>
                <a:spcPts val="0"/>
              </a:spcAft>
              <a:buNone/>
            </a:pPr>
            <a:endParaRPr sz="1800"/>
          </a:p>
          <a:p>
            <a:pPr marL="457200" lvl="0" indent="0" algn="l" rtl="0">
              <a:spcBef>
                <a:spcPts val="1000"/>
              </a:spcBef>
              <a:spcAft>
                <a:spcPts val="0"/>
              </a:spcAft>
              <a:buNone/>
            </a:pPr>
            <a:endParaRPr sz="3200"/>
          </a:p>
        </p:txBody>
      </p:sp>
      <p:sp>
        <p:nvSpPr>
          <p:cNvPr id="200" name="Google Shape;200;g307fda8f959_0_25"/>
          <p:cNvSpPr txBox="1">
            <a:spLocks noGrp="1"/>
          </p:cNvSpPr>
          <p:nvPr>
            <p:ph type="body" idx="2"/>
          </p:nvPr>
        </p:nvSpPr>
        <p:spPr>
          <a:xfrm>
            <a:off x="2146300" y="6229922"/>
            <a:ext cx="77661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f861192a89_0_0"/>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Comprehensive Source of Informal Pre-ETS Data:  </a:t>
            </a:r>
            <a:r>
              <a:rPr lang="en-US">
                <a:solidFill>
                  <a:srgbClr val="660000"/>
                </a:solidFill>
              </a:rPr>
              <a:t>Transition Tennessee's Pre-ETS Sequencing Guide</a:t>
            </a:r>
            <a:endParaRPr>
              <a:solidFill>
                <a:srgbClr val="660000"/>
              </a:solidFill>
            </a:endParaRPr>
          </a:p>
        </p:txBody>
      </p:sp>
      <p:sp>
        <p:nvSpPr>
          <p:cNvPr id="206" name="Google Shape;206;g2f861192a89_0_0"/>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lnSpcReduction="10000"/>
          </a:bodyPr>
          <a:lstStyle/>
          <a:p>
            <a:pPr marL="457200" lvl="0" indent="-419100" algn="l" rtl="0">
              <a:spcBef>
                <a:spcPts val="1000"/>
              </a:spcBef>
              <a:spcAft>
                <a:spcPts val="0"/>
              </a:spcAft>
              <a:buSzPts val="3000"/>
              <a:buChar char="❖"/>
            </a:pPr>
            <a:r>
              <a:rPr lang="en-US" sz="3000"/>
              <a:t>Developed by Vanderbilt University for TN Dept of Human Services</a:t>
            </a:r>
            <a:endParaRPr sz="3000"/>
          </a:p>
          <a:p>
            <a:pPr marL="457200" lvl="0" indent="-419100" algn="l" rtl="0">
              <a:spcBef>
                <a:spcPts val="0"/>
              </a:spcBef>
              <a:spcAft>
                <a:spcPts val="0"/>
              </a:spcAft>
              <a:buSzPts val="3000"/>
              <a:buChar char="❖"/>
            </a:pPr>
            <a:r>
              <a:rPr lang="en-US" sz="3000"/>
              <a:t>Checklist specific to Pre-ETS areas</a:t>
            </a:r>
            <a:endParaRPr sz="3000"/>
          </a:p>
          <a:p>
            <a:pPr marL="914400" lvl="1" indent="-419100" algn="l" rtl="0">
              <a:spcBef>
                <a:spcPts val="0"/>
              </a:spcBef>
              <a:spcAft>
                <a:spcPts val="0"/>
              </a:spcAft>
              <a:buSzPts val="3000"/>
              <a:buChar char="➢"/>
            </a:pPr>
            <a:r>
              <a:rPr lang="en-US" sz="3000"/>
              <a:t>Provides competency categories for each area</a:t>
            </a:r>
            <a:endParaRPr sz="3000"/>
          </a:p>
          <a:p>
            <a:pPr marL="914400" lvl="1" indent="-419100" algn="l" rtl="0">
              <a:spcBef>
                <a:spcPts val="0"/>
              </a:spcBef>
              <a:spcAft>
                <a:spcPts val="0"/>
              </a:spcAft>
              <a:buSzPts val="3000"/>
              <a:buChar char="➢"/>
            </a:pPr>
            <a:r>
              <a:rPr lang="en-US" sz="3000"/>
              <a:t>Breaks each competency category into a sequence of skills </a:t>
            </a:r>
            <a:endParaRPr sz="3000"/>
          </a:p>
          <a:p>
            <a:pPr marL="914400" lvl="1" indent="-419100" algn="l" rtl="0">
              <a:spcBef>
                <a:spcPts val="0"/>
              </a:spcBef>
              <a:spcAft>
                <a:spcPts val="0"/>
              </a:spcAft>
              <a:buSzPts val="3000"/>
              <a:buChar char="➢"/>
            </a:pPr>
            <a:r>
              <a:rPr lang="en-US" sz="3000"/>
              <a:t>Provides skill building activities</a:t>
            </a:r>
            <a:endParaRPr sz="3000"/>
          </a:p>
          <a:p>
            <a:pPr marL="914400" lvl="0" indent="0" algn="l" rtl="0">
              <a:spcBef>
                <a:spcPts val="1000"/>
              </a:spcBef>
              <a:spcAft>
                <a:spcPts val="0"/>
              </a:spcAft>
              <a:buNone/>
            </a:pPr>
            <a:endParaRPr sz="1100"/>
          </a:p>
          <a:p>
            <a:pPr marL="457200" lvl="0" indent="-419100" algn="l" rtl="0">
              <a:spcBef>
                <a:spcPts val="1000"/>
              </a:spcBef>
              <a:spcAft>
                <a:spcPts val="0"/>
              </a:spcAft>
              <a:buSzPts val="3000"/>
              <a:buChar char="❖"/>
            </a:pPr>
            <a:r>
              <a:rPr lang="en-US" sz="3000"/>
              <a:t>Available at </a:t>
            </a:r>
            <a:r>
              <a:rPr lang="en-US" sz="3000" u="sng">
                <a:solidFill>
                  <a:schemeClr val="hlink"/>
                </a:solidFill>
                <a:hlinkClick r:id="rId3"/>
              </a:rPr>
              <a:t>https://transitiontn.org/pre-ets-sequencing-guides/</a:t>
            </a:r>
            <a:r>
              <a:rPr lang="en-US" sz="3000"/>
              <a:t> (Free login required)</a:t>
            </a:r>
            <a:endParaRPr sz="3000"/>
          </a:p>
        </p:txBody>
      </p:sp>
      <p:sp>
        <p:nvSpPr>
          <p:cNvPr id="207" name="Google Shape;207;g2f861192a89_0_0"/>
          <p:cNvSpPr txBox="1">
            <a:spLocks noGrp="1"/>
          </p:cNvSpPr>
          <p:nvPr>
            <p:ph type="body" idx="2"/>
          </p:nvPr>
        </p:nvSpPr>
        <p:spPr>
          <a:xfrm>
            <a:off x="961525" y="5599525"/>
            <a:ext cx="112305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solidFill>
                  <a:schemeClr val="dk1"/>
                </a:solidFill>
              </a:rPr>
              <a:t>We’ll use this resource in today’s session on sequencing skills &amp; cascading services.</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f861192a89_0_6"/>
          <p:cNvSpPr txBox="1">
            <a:spLocks noGrp="1"/>
          </p:cNvSpPr>
          <p:nvPr>
            <p:ph type="title"/>
          </p:nvPr>
        </p:nvSpPr>
        <p:spPr>
          <a:xfrm>
            <a:off x="1364050" y="274075"/>
            <a:ext cx="2876700" cy="4385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Transition Tennessee’s Pre-ETS Guide: </a:t>
            </a:r>
            <a:endParaRPr/>
          </a:p>
          <a:p>
            <a:pPr marL="0" lvl="0" indent="0" algn="l" rtl="0">
              <a:spcBef>
                <a:spcPts val="0"/>
              </a:spcBef>
              <a:spcAft>
                <a:spcPts val="0"/>
              </a:spcAft>
              <a:buNone/>
            </a:pPr>
            <a:endParaRPr/>
          </a:p>
          <a:p>
            <a:pPr marL="0" lvl="0" indent="0" algn="l" rtl="0">
              <a:spcBef>
                <a:spcPts val="0"/>
              </a:spcBef>
              <a:spcAft>
                <a:spcPts val="0"/>
              </a:spcAft>
              <a:buNone/>
            </a:pPr>
            <a:r>
              <a:rPr lang="en-US"/>
              <a:t>Assessment Design</a:t>
            </a:r>
            <a:endParaRPr/>
          </a:p>
        </p:txBody>
      </p:sp>
      <p:pic>
        <p:nvPicPr>
          <p:cNvPr id="214" name="Google Shape;214;g2f861192a89_0_6" descr="A graphic that shows how Transition Tennessee’s assessment categories connect.  The largest bar at the top is labeled Pre-Employment Transition Service; an arrow points to a smaller bar below labeled Competency Categories; an arrow points to a smaller bar below labeled Skill Topics; an arrow points to a smaller bar below labeled Skill Topics; an arrow points to a smaller bar a the bottom labeled Skill Building Activities.  "/>
          <p:cNvPicPr preferRelativeResize="0"/>
          <p:nvPr/>
        </p:nvPicPr>
        <p:blipFill rotWithShape="1">
          <a:blip r:embed="rId3" cstate="screen">
            <a:alphaModFix/>
            <a:extLst>
              <a:ext uri="{28A0092B-C50C-407E-A947-70E740481C1C}">
                <a14:useLocalDpi xmlns:a14="http://schemas.microsoft.com/office/drawing/2010/main"/>
              </a:ext>
            </a:extLst>
          </a:blip>
          <a:srcRect l="2460" t="7491" r="4680" b="10366"/>
          <a:stretch/>
        </p:blipFill>
        <p:spPr>
          <a:xfrm>
            <a:off x="4489225" y="936825"/>
            <a:ext cx="7516101" cy="4105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f861192a89_0_15"/>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solidFill>
                  <a:srgbClr val="660000"/>
                </a:solidFill>
              </a:rPr>
              <a:t>Group Activity: </a:t>
            </a:r>
            <a:endParaRPr>
              <a:solidFill>
                <a:srgbClr val="660000"/>
              </a:solidFill>
            </a:endParaRPr>
          </a:p>
          <a:p>
            <a:pPr marL="0" lvl="0" indent="0" algn="l" rtl="0">
              <a:spcBef>
                <a:spcPts val="0"/>
              </a:spcBef>
              <a:spcAft>
                <a:spcPts val="0"/>
              </a:spcAft>
              <a:buNone/>
            </a:pPr>
            <a:r>
              <a:rPr lang="en-US">
                <a:solidFill>
                  <a:srgbClr val="660000"/>
                </a:solidFill>
              </a:rPr>
              <a:t>Analyzing Data from the Pre-ETS Sequencing Guide</a:t>
            </a:r>
            <a:endParaRPr>
              <a:solidFill>
                <a:srgbClr val="660000"/>
              </a:solidFill>
            </a:endParaRPr>
          </a:p>
        </p:txBody>
      </p:sp>
      <p:sp>
        <p:nvSpPr>
          <p:cNvPr id="220" name="Google Shape;220;g2f861192a89_0_15"/>
          <p:cNvSpPr txBox="1">
            <a:spLocks noGrp="1"/>
          </p:cNvSpPr>
          <p:nvPr>
            <p:ph type="body" idx="1"/>
          </p:nvPr>
        </p:nvSpPr>
        <p:spPr>
          <a:xfrm>
            <a:off x="1094225" y="1611425"/>
            <a:ext cx="10780800" cy="44286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1000"/>
              </a:spcBef>
              <a:spcAft>
                <a:spcPts val="0"/>
              </a:spcAft>
              <a:buNone/>
            </a:pPr>
            <a:r>
              <a:rPr lang="en-US" sz="2700"/>
              <a:t>Review the student profile on page 34 - 37 of your workbook and make recommendations for next steps. Consider:</a:t>
            </a:r>
            <a:endParaRPr sz="2700"/>
          </a:p>
          <a:p>
            <a:pPr marL="457200" lvl="0" indent="-336550" algn="l" rtl="0">
              <a:lnSpc>
                <a:spcPct val="115000"/>
              </a:lnSpc>
              <a:spcBef>
                <a:spcPts val="1000"/>
              </a:spcBef>
              <a:spcAft>
                <a:spcPts val="0"/>
              </a:spcAft>
              <a:buSzPts val="1700"/>
              <a:buChar char="★"/>
            </a:pPr>
            <a:r>
              <a:rPr lang="en-US" sz="2700"/>
              <a:t>Is this skill area a priority for this student?</a:t>
            </a:r>
            <a:endParaRPr sz="2700"/>
          </a:p>
          <a:p>
            <a:pPr marL="457200" lvl="0" indent="-336550" algn="l" rtl="0">
              <a:lnSpc>
                <a:spcPct val="115000"/>
              </a:lnSpc>
              <a:spcBef>
                <a:spcPts val="0"/>
              </a:spcBef>
              <a:spcAft>
                <a:spcPts val="0"/>
              </a:spcAft>
              <a:buSzPts val="1700"/>
              <a:buChar char="★"/>
            </a:pPr>
            <a:r>
              <a:rPr lang="en-US" sz="2700"/>
              <a:t>Where do you see crucial skill gaps?</a:t>
            </a:r>
            <a:endParaRPr sz="2700"/>
          </a:p>
          <a:p>
            <a:pPr marL="457200" lvl="0" indent="-336550" algn="l" rtl="0">
              <a:lnSpc>
                <a:spcPct val="115000"/>
              </a:lnSpc>
              <a:spcBef>
                <a:spcPts val="0"/>
              </a:spcBef>
              <a:spcAft>
                <a:spcPts val="0"/>
              </a:spcAft>
              <a:buSzPts val="1700"/>
              <a:buChar char="★"/>
            </a:pPr>
            <a:r>
              <a:rPr lang="en-US" sz="2700"/>
              <a:t>Does the school need to close any gaps before considering Pre-ETS services?</a:t>
            </a:r>
            <a:endParaRPr sz="2700"/>
          </a:p>
          <a:p>
            <a:pPr marL="457200" lvl="0" indent="-336550" algn="l" rtl="0">
              <a:lnSpc>
                <a:spcPct val="115000"/>
              </a:lnSpc>
              <a:spcBef>
                <a:spcPts val="0"/>
              </a:spcBef>
              <a:spcAft>
                <a:spcPts val="0"/>
              </a:spcAft>
              <a:buSzPts val="1700"/>
              <a:buChar char="★"/>
            </a:pPr>
            <a:r>
              <a:rPr lang="en-US" sz="2700"/>
              <a:t>What scores might indicate whether a student is ready for Summer Earn and Learn or Paid Work Experience?</a:t>
            </a:r>
            <a:endParaRPr sz="2700"/>
          </a:p>
          <a:p>
            <a:pPr marL="457200" lvl="0" indent="-336550" algn="l" rtl="0">
              <a:lnSpc>
                <a:spcPct val="115000"/>
              </a:lnSpc>
              <a:spcBef>
                <a:spcPts val="0"/>
              </a:spcBef>
              <a:spcAft>
                <a:spcPts val="0"/>
              </a:spcAft>
              <a:buSzPts val="1700"/>
              <a:buChar char="★"/>
            </a:pPr>
            <a:r>
              <a:rPr lang="en-US" sz="2700"/>
              <a:t>Do any of these skills overlap with other Pre-ETS areas?</a:t>
            </a:r>
            <a:endParaRPr sz="2700"/>
          </a:p>
          <a:p>
            <a:pPr marL="457200" lvl="0" indent="-336550" algn="l" rtl="0">
              <a:lnSpc>
                <a:spcPct val="115000"/>
              </a:lnSpc>
              <a:spcBef>
                <a:spcPts val="0"/>
              </a:spcBef>
              <a:spcAft>
                <a:spcPts val="0"/>
              </a:spcAft>
              <a:buSzPts val="1700"/>
              <a:buChar char="★"/>
            </a:pPr>
            <a:r>
              <a:rPr lang="en-US" sz="2700"/>
              <a:t>What else can you learn from this data?</a:t>
            </a: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f861192a89_0_22"/>
          <p:cNvSpPr txBox="1">
            <a:spLocks noGrp="1"/>
          </p:cNvSpPr>
          <p:nvPr>
            <p:ph type="title" idx="4294967295"/>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a:solidFill>
                  <a:schemeClr val="lt1"/>
                </a:solidFill>
              </a:rPr>
              <a:t>Share Out</a:t>
            </a:r>
            <a:endParaRPr sz="6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07fda8f959_0_31"/>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Always review the results with the student.</a:t>
            </a:r>
            <a:endParaRPr/>
          </a:p>
          <a:p>
            <a:pPr marL="457200" lvl="0" indent="-342900" algn="l" rtl="0">
              <a:spcBef>
                <a:spcPts val="0"/>
              </a:spcBef>
              <a:spcAft>
                <a:spcPts val="0"/>
              </a:spcAft>
              <a:buSzPts val="1800"/>
              <a:buChar char="➢"/>
            </a:pPr>
            <a:r>
              <a:rPr lang="en-US"/>
              <a:t>Share information with the family.</a:t>
            </a:r>
            <a:endParaRPr/>
          </a:p>
          <a:p>
            <a:pPr marL="457200" lvl="0" indent="-342900" algn="l" rtl="0">
              <a:spcBef>
                <a:spcPts val="0"/>
              </a:spcBef>
              <a:spcAft>
                <a:spcPts val="0"/>
              </a:spcAft>
              <a:buSzPts val="1800"/>
              <a:buChar char="➢"/>
            </a:pPr>
            <a:r>
              <a:rPr lang="en-US"/>
              <a:t>Be aware that transition assessments may reveal a need for assistive technology or related services like in-home and parent training.</a:t>
            </a:r>
            <a:endParaRPr/>
          </a:p>
          <a:p>
            <a:pPr marL="457200" lvl="0" indent="-342900" algn="l" rtl="0">
              <a:spcBef>
                <a:spcPts val="0"/>
              </a:spcBef>
              <a:spcAft>
                <a:spcPts val="0"/>
              </a:spcAft>
              <a:buSzPts val="1800"/>
              <a:buChar char="➢"/>
            </a:pPr>
            <a:r>
              <a:rPr lang="en-US"/>
              <a:t>Watch for subtle barriers to employment or postsecondary education.</a:t>
            </a:r>
            <a:endParaRPr/>
          </a:p>
        </p:txBody>
      </p:sp>
      <p:sp>
        <p:nvSpPr>
          <p:cNvPr id="231" name="Google Shape;231;g307fda8f959_0_31"/>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Considerations when reviewing assessment data:</a:t>
            </a:r>
            <a:endParaRPr/>
          </a:p>
        </p:txBody>
      </p:sp>
      <p:sp>
        <p:nvSpPr>
          <p:cNvPr id="232" name="Google Shape;232;g307fda8f959_0_31" hidden="1"/>
          <p:cNvSpPr txBox="1">
            <a:spLocks noGrp="1"/>
          </p:cNvSpPr>
          <p:nvPr>
            <p:ph type="body" idx="2"/>
          </p:nvPr>
        </p:nvSpPr>
        <p:spPr>
          <a:xfrm>
            <a:off x="2146300" y="6229922"/>
            <a:ext cx="77661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07fda8f959_0_37"/>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Watch for subtle barriers to employment or postsecondary education.</a:t>
            </a:r>
            <a:endParaRPr/>
          </a:p>
          <a:p>
            <a:pPr marL="914400" lvl="1" indent="-342900" algn="l" rtl="0">
              <a:spcBef>
                <a:spcPts val="0"/>
              </a:spcBef>
              <a:spcAft>
                <a:spcPts val="0"/>
              </a:spcAft>
              <a:buSzPts val="1800"/>
              <a:buChar char="○"/>
            </a:pPr>
            <a:r>
              <a:rPr lang="en-US"/>
              <a:t>Disability awareness</a:t>
            </a:r>
            <a:endParaRPr/>
          </a:p>
          <a:p>
            <a:pPr marL="914400" lvl="1" indent="-342900" algn="l" rtl="0">
              <a:spcBef>
                <a:spcPts val="0"/>
              </a:spcBef>
              <a:spcAft>
                <a:spcPts val="0"/>
              </a:spcAft>
              <a:buSzPts val="1800"/>
              <a:buChar char="○"/>
            </a:pPr>
            <a:r>
              <a:rPr lang="en-US"/>
              <a:t>Recognizing their strengths, weaknesses, and interests</a:t>
            </a:r>
            <a:endParaRPr/>
          </a:p>
          <a:p>
            <a:pPr marL="914400" lvl="1" indent="-342900" algn="l" rtl="0">
              <a:spcBef>
                <a:spcPts val="0"/>
              </a:spcBef>
              <a:spcAft>
                <a:spcPts val="0"/>
              </a:spcAft>
              <a:buSzPts val="1800"/>
              <a:buChar char="○"/>
            </a:pPr>
            <a:r>
              <a:rPr lang="en-US"/>
              <a:t>Work stamina</a:t>
            </a:r>
            <a:endParaRPr/>
          </a:p>
          <a:p>
            <a:pPr marL="914400" lvl="1" indent="-342900" algn="l" rtl="0">
              <a:spcBef>
                <a:spcPts val="0"/>
              </a:spcBef>
              <a:spcAft>
                <a:spcPts val="0"/>
              </a:spcAft>
              <a:buSzPts val="1800"/>
              <a:buChar char="○"/>
            </a:pPr>
            <a:r>
              <a:rPr lang="en-US"/>
              <a:t>Self-regulation</a:t>
            </a:r>
            <a:endParaRPr/>
          </a:p>
          <a:p>
            <a:pPr marL="914400" lvl="1" indent="-342900" algn="l" rtl="0">
              <a:spcBef>
                <a:spcPts val="0"/>
              </a:spcBef>
              <a:spcAft>
                <a:spcPts val="0"/>
              </a:spcAft>
              <a:buSzPts val="1800"/>
              <a:buChar char="○"/>
            </a:pPr>
            <a:r>
              <a:rPr lang="en-US"/>
              <a:t>Following directions and accepting constructive feedback</a:t>
            </a:r>
            <a:endParaRPr/>
          </a:p>
          <a:p>
            <a:pPr marL="914400" lvl="1" indent="-342900" algn="l" rtl="0">
              <a:spcBef>
                <a:spcPts val="0"/>
              </a:spcBef>
              <a:spcAft>
                <a:spcPts val="0"/>
              </a:spcAft>
              <a:buSzPts val="1800"/>
              <a:buChar char="○"/>
            </a:pPr>
            <a:r>
              <a:rPr lang="en-US"/>
              <a:t>Ability to work with unfamiliar peers and adults</a:t>
            </a:r>
            <a:endParaRPr/>
          </a:p>
          <a:p>
            <a:pPr marL="914400" lvl="1" indent="-342900" algn="l" rtl="0">
              <a:spcBef>
                <a:spcPts val="0"/>
              </a:spcBef>
              <a:spcAft>
                <a:spcPts val="0"/>
              </a:spcAft>
              <a:buSzPts val="1800"/>
              <a:buChar char="○"/>
            </a:pPr>
            <a:r>
              <a:rPr lang="en-US"/>
              <a:t>Compliance with hygiene and safety routines</a:t>
            </a:r>
            <a:endParaRPr/>
          </a:p>
          <a:p>
            <a:pPr marL="914400" lvl="1" indent="-342900" algn="l" rtl="0">
              <a:spcBef>
                <a:spcPts val="0"/>
              </a:spcBef>
              <a:spcAft>
                <a:spcPts val="0"/>
              </a:spcAft>
              <a:buSzPts val="1800"/>
              <a:buChar char="○"/>
            </a:pPr>
            <a:r>
              <a:rPr lang="en-US"/>
              <a:t>Ability to accept responsibility for their actions</a:t>
            </a:r>
            <a:endParaRPr/>
          </a:p>
        </p:txBody>
      </p:sp>
      <p:sp>
        <p:nvSpPr>
          <p:cNvPr id="238" name="Google Shape;238;g307fda8f959_0_37"/>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Considerations when reviewing assessment data:</a:t>
            </a:r>
            <a:endParaRPr/>
          </a:p>
        </p:txBody>
      </p:sp>
      <p:sp>
        <p:nvSpPr>
          <p:cNvPr id="239" name="Google Shape;239;g307fda8f959_0_37" hidden="1"/>
          <p:cNvSpPr txBox="1">
            <a:spLocks noGrp="1"/>
          </p:cNvSpPr>
          <p:nvPr>
            <p:ph type="body" idx="2"/>
          </p:nvPr>
        </p:nvSpPr>
        <p:spPr>
          <a:xfrm>
            <a:off x="2146300" y="6229922"/>
            <a:ext cx="77661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f861192a89_0_28"/>
          <p:cNvSpPr txBox="1">
            <a:spLocks noGrp="1"/>
          </p:cNvSpPr>
          <p:nvPr>
            <p:ph type="body" idx="1"/>
          </p:nvPr>
        </p:nvSpPr>
        <p:spPr>
          <a:xfrm>
            <a:off x="1094232" y="1825625"/>
            <a:ext cx="10780800" cy="394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Quick reference on p. 32-33</a:t>
            </a:r>
            <a:endParaRPr/>
          </a:p>
          <a:p>
            <a:pPr marL="0" lvl="0" indent="0" algn="l" rtl="0">
              <a:spcBef>
                <a:spcPts val="1000"/>
              </a:spcBef>
              <a:spcAft>
                <a:spcPts val="0"/>
              </a:spcAft>
              <a:buNone/>
            </a:pPr>
            <a:r>
              <a:rPr lang="en-US" u="sng">
                <a:solidFill>
                  <a:schemeClr val="hlink"/>
                </a:solidFill>
                <a:hlinkClick r:id="rId3"/>
              </a:rPr>
              <a:t>Transition Tennessee’s Assessment Database</a:t>
            </a:r>
            <a:endParaRPr/>
          </a:p>
          <a:p>
            <a:pPr marL="0" lvl="0" indent="0" algn="l" rtl="0">
              <a:spcBef>
                <a:spcPts val="1000"/>
              </a:spcBef>
              <a:spcAft>
                <a:spcPts val="0"/>
              </a:spcAft>
              <a:buNone/>
            </a:pPr>
            <a:r>
              <a:rPr lang="en-US" u="sng">
                <a:solidFill>
                  <a:schemeClr val="hlink"/>
                </a:solidFill>
                <a:hlinkClick r:id="rId4"/>
              </a:rPr>
              <a:t>NTACT:C’s Collaborative Assessment Guide Tools and Resources</a:t>
            </a:r>
            <a:endParaRPr/>
          </a:p>
          <a:p>
            <a:pPr marL="0" lvl="0" indent="0" algn="l" rtl="0">
              <a:spcBef>
                <a:spcPts val="1000"/>
              </a:spcBef>
              <a:spcAft>
                <a:spcPts val="0"/>
              </a:spcAft>
              <a:buNone/>
            </a:pPr>
            <a:r>
              <a:rPr lang="en-US" u="sng">
                <a:solidFill>
                  <a:schemeClr val="hlink"/>
                </a:solidFill>
                <a:hlinkClick r:id="rId5"/>
              </a:rPr>
              <a:t>Autism Grown Up’s Transition Assessment Database</a:t>
            </a:r>
            <a:endParaRPr/>
          </a:p>
          <a:p>
            <a:pPr marL="0" lvl="0" indent="0" algn="l" rtl="0">
              <a:spcBef>
                <a:spcPts val="1000"/>
              </a:spcBef>
              <a:spcAft>
                <a:spcPts val="0"/>
              </a:spcAft>
              <a:buNone/>
            </a:pPr>
            <a:r>
              <a:rPr lang="en-US" u="sng">
                <a:solidFill>
                  <a:schemeClr val="hlink"/>
                </a:solidFill>
                <a:hlinkClick r:id="rId6"/>
              </a:rPr>
              <a:t>Transcen Inc.’s Discovery Process Resources</a:t>
            </a:r>
            <a:endParaRPr/>
          </a:p>
        </p:txBody>
      </p:sp>
      <p:sp>
        <p:nvSpPr>
          <p:cNvPr id="245" name="Google Shape;245;g2f861192a89_0_28"/>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Looking for Assessment Tools?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
          <p:cNvSpPr txBox="1">
            <a:spLocks noGrp="1"/>
          </p:cNvSpPr>
          <p:nvPr>
            <p:ph type="title"/>
          </p:nvPr>
        </p:nvSpPr>
        <p:spPr>
          <a:xfrm>
            <a:off x="1094232" y="365125"/>
            <a:ext cx="1078077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Open Sans"/>
              <a:buNone/>
            </a:pPr>
            <a:r>
              <a:rPr lang="en-US">
                <a:solidFill>
                  <a:srgbClr val="500000"/>
                </a:solidFill>
              </a:rPr>
              <a:t>Questions?</a:t>
            </a:r>
            <a:endParaRPr>
              <a:solidFill>
                <a:srgbClr val="500000"/>
              </a:solidFill>
            </a:endParaRPr>
          </a:p>
        </p:txBody>
      </p:sp>
      <p:sp>
        <p:nvSpPr>
          <p:cNvPr id="251" name="Google Shape;251;p3"/>
          <p:cNvSpPr txBox="1">
            <a:spLocks noGrp="1"/>
          </p:cNvSpPr>
          <p:nvPr>
            <p:ph type="body" idx="1"/>
          </p:nvPr>
        </p:nvSpPr>
        <p:spPr>
          <a:xfrm>
            <a:off x="1094232" y="1989713"/>
            <a:ext cx="10780800" cy="39411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a:t>Robin Miller									Joette Hardin</a:t>
            </a:r>
            <a:endParaRPr/>
          </a:p>
          <a:p>
            <a:pPr marL="228600" lvl="0" indent="-50800" algn="l" rtl="0">
              <a:lnSpc>
                <a:spcPct val="90000"/>
              </a:lnSpc>
              <a:spcBef>
                <a:spcPts val="0"/>
              </a:spcBef>
              <a:spcAft>
                <a:spcPts val="0"/>
              </a:spcAft>
              <a:buClr>
                <a:schemeClr val="dk1"/>
              </a:buClr>
              <a:buSzPts val="2800"/>
              <a:buNone/>
            </a:pPr>
            <a:r>
              <a:rPr lang="en-US" u="sng">
                <a:solidFill>
                  <a:schemeClr val="hlink"/>
                </a:solidFill>
                <a:hlinkClick r:id="rId3"/>
              </a:rPr>
              <a:t>robin.miller@tamu.edu</a:t>
            </a:r>
            <a:r>
              <a:rPr lang="en-US"/>
              <a:t>					</a:t>
            </a:r>
            <a:r>
              <a:rPr lang="en-US" u="sng">
                <a:solidFill>
                  <a:schemeClr val="hlink"/>
                </a:solidFill>
                <a:hlinkClick r:id="rId4"/>
              </a:rPr>
              <a:t>jhardin@tamu.edu</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r>
              <a:rPr lang="en-US"/>
              <a:t>Marcy Hancock								Jana Bishop</a:t>
            </a:r>
            <a:endParaRPr/>
          </a:p>
          <a:p>
            <a:pPr marL="228600" lvl="0" indent="-50800" algn="l" rtl="0">
              <a:lnSpc>
                <a:spcPct val="90000"/>
              </a:lnSpc>
              <a:spcBef>
                <a:spcPts val="0"/>
              </a:spcBef>
              <a:spcAft>
                <a:spcPts val="0"/>
              </a:spcAft>
              <a:buClr>
                <a:schemeClr val="dk1"/>
              </a:buClr>
              <a:buSzPts val="2800"/>
              <a:buNone/>
            </a:pPr>
            <a:r>
              <a:rPr lang="en-US" u="sng">
                <a:solidFill>
                  <a:schemeClr val="hlink"/>
                </a:solidFill>
                <a:hlinkClick r:id="rId5"/>
              </a:rPr>
              <a:t>mjhancock.00@tamu.edu</a:t>
            </a:r>
            <a:r>
              <a:rPr lang="en-US"/>
              <a:t>				</a:t>
            </a:r>
            <a:r>
              <a:rPr lang="en-US" u="sng">
                <a:solidFill>
                  <a:schemeClr val="hlink"/>
                </a:solidFill>
                <a:hlinkClick r:id="rId6"/>
              </a:rPr>
              <a:t>janabishop@tamu.edu</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sp>
        <p:nvSpPr>
          <p:cNvPr id="252" name="Google Shape;252;p3"/>
          <p:cNvSpPr txBox="1">
            <a:spLocks noGrp="1"/>
          </p:cNvSpPr>
          <p:nvPr>
            <p:ph type="body" idx="2"/>
          </p:nvPr>
        </p:nvSpPr>
        <p:spPr>
          <a:xfrm>
            <a:off x="2212975" y="5293872"/>
            <a:ext cx="7766100" cy="35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A5A5A5"/>
              </a:buClr>
              <a:buSzPts val="2400"/>
              <a:buNone/>
            </a:pPr>
            <a:r>
              <a:rPr lang="en-US" sz="3000" u="sng">
                <a:solidFill>
                  <a:schemeClr val="dk1"/>
                </a:solidFill>
                <a:hlinkClick r:id="rId7">
                  <a:extLst>
                    <a:ext uri="{A12FA001-AC4F-418D-AE19-62706E023703}">
                      <ahyp:hlinkClr xmlns:ahyp="http://schemas.microsoft.com/office/drawing/2018/hyperlinkcolor" val="tx"/>
                    </a:ext>
                  </a:extLst>
                </a:hlinkClick>
              </a:rPr>
              <a:t>cdd.tamu.edu</a:t>
            </a:r>
            <a:endParaRPr sz="3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8ab169533e_1_307"/>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Overview</a:t>
            </a:r>
            <a:endParaRPr sz="4800"/>
          </a:p>
        </p:txBody>
      </p:sp>
      <p:sp>
        <p:nvSpPr>
          <p:cNvPr id="76" name="Google Shape;76;g28ab169533e_1_307"/>
          <p:cNvSpPr txBox="1">
            <a:spLocks noGrp="1"/>
          </p:cNvSpPr>
          <p:nvPr>
            <p:ph type="body" idx="1"/>
          </p:nvPr>
        </p:nvSpPr>
        <p:spPr>
          <a:xfrm>
            <a:off x="1094225" y="1760525"/>
            <a:ext cx="10780800" cy="4006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600"/>
              <a:t>This session is designed to help you gather information to determine students’ readiness for Pre-ETS instruction and work experience. It is intended to address the specific needs identified in the Capacity-Building Project’s focus groups, conference work sessions, and participant feedback.</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f843e2ae78_0_0"/>
          <p:cNvSpPr txBox="1">
            <a:spLocks noGrp="1"/>
          </p:cNvSpPr>
          <p:nvPr>
            <p:ph type="title"/>
          </p:nvPr>
        </p:nvSpPr>
        <p:spPr>
          <a:xfrm>
            <a:off x="1127350" y="148600"/>
            <a:ext cx="10780800" cy="1826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This session is </a:t>
            </a:r>
            <a:r>
              <a:rPr lang="en-US" u="sng"/>
              <a:t>NOT</a:t>
            </a:r>
            <a:r>
              <a:rPr lang="en-US"/>
              <a:t> a guide for overall transition assessment and planning.</a:t>
            </a:r>
            <a:endParaRPr/>
          </a:p>
        </p:txBody>
      </p:sp>
      <p:sp>
        <p:nvSpPr>
          <p:cNvPr id="82" name="Google Shape;82;g2f843e2ae78_0_0"/>
          <p:cNvSpPr txBox="1">
            <a:spLocks noGrp="1"/>
          </p:cNvSpPr>
          <p:nvPr>
            <p:ph type="body" idx="1"/>
          </p:nvPr>
        </p:nvSpPr>
        <p:spPr>
          <a:xfrm>
            <a:off x="994832" y="1974700"/>
            <a:ext cx="10780800" cy="394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Your ESC transition specialists, TEA, and state experts like Brynn Biggs are your best resources for compliance questions and  questions in general.</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This session will focus on gathering the information you need to determine students’ Pre-ETS needs, address readiness skills in the classroom, and coordinate services with your VR counselor.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8ab169533e_1_287"/>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First, let’s define terms: Pre-ETS stands for Pre-Employment Transition Services</a:t>
            </a:r>
            <a:endParaRPr/>
          </a:p>
        </p:txBody>
      </p:sp>
      <p:sp>
        <p:nvSpPr>
          <p:cNvPr id="88" name="Google Shape;88;g28ab169533e_1_287"/>
          <p:cNvSpPr txBox="1">
            <a:spLocks noGrp="1"/>
          </p:cNvSpPr>
          <p:nvPr>
            <p:ph type="body" idx="1"/>
          </p:nvPr>
        </p:nvSpPr>
        <p:spPr>
          <a:xfrm>
            <a:off x="1094225" y="1690825"/>
            <a:ext cx="10780800" cy="40758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sz="2766"/>
              <a:t>These services are defined in the Workforce Innovation and Opportunities Act (WIOA), and they include 5 skill areas:</a:t>
            </a:r>
            <a:endParaRPr sz="2766"/>
          </a:p>
          <a:p>
            <a:pPr marL="0" lvl="0" indent="0" algn="l" rtl="0">
              <a:spcBef>
                <a:spcPts val="1000"/>
              </a:spcBef>
              <a:spcAft>
                <a:spcPts val="0"/>
              </a:spcAft>
              <a:buNone/>
            </a:pPr>
            <a:endParaRPr sz="470"/>
          </a:p>
          <a:p>
            <a:pPr marL="457200" lvl="0" indent="-404254" algn="l" rtl="0">
              <a:lnSpc>
                <a:spcPct val="115000"/>
              </a:lnSpc>
              <a:spcBef>
                <a:spcPts val="1000"/>
              </a:spcBef>
              <a:spcAft>
                <a:spcPts val="0"/>
              </a:spcAft>
              <a:buSzPts val="2766"/>
              <a:buChar char="•"/>
            </a:pPr>
            <a:r>
              <a:rPr lang="en-US" sz="2766"/>
              <a:t>Self Advocacy</a:t>
            </a:r>
            <a:endParaRPr sz="2766"/>
          </a:p>
          <a:p>
            <a:pPr marL="457200" lvl="0" indent="-404254" algn="l" rtl="0">
              <a:lnSpc>
                <a:spcPct val="115000"/>
              </a:lnSpc>
              <a:spcBef>
                <a:spcPts val="0"/>
              </a:spcBef>
              <a:spcAft>
                <a:spcPts val="0"/>
              </a:spcAft>
              <a:buSzPts val="2766"/>
              <a:buChar char="•"/>
            </a:pPr>
            <a:r>
              <a:rPr lang="en-US" sz="2766"/>
              <a:t>Career Exploration</a:t>
            </a:r>
            <a:endParaRPr sz="2766"/>
          </a:p>
          <a:p>
            <a:pPr marL="457200" lvl="0" indent="-404254" algn="l" rtl="0">
              <a:lnSpc>
                <a:spcPct val="115000"/>
              </a:lnSpc>
              <a:spcBef>
                <a:spcPts val="0"/>
              </a:spcBef>
              <a:spcAft>
                <a:spcPts val="0"/>
              </a:spcAft>
              <a:buSzPts val="2766"/>
              <a:buChar char="•"/>
            </a:pPr>
            <a:r>
              <a:rPr lang="en-US" sz="2766"/>
              <a:t>Workplace Readiness</a:t>
            </a:r>
            <a:endParaRPr sz="2766"/>
          </a:p>
          <a:p>
            <a:pPr marL="457200" lvl="0" indent="-404254" algn="l" rtl="0">
              <a:lnSpc>
                <a:spcPct val="115000"/>
              </a:lnSpc>
              <a:spcBef>
                <a:spcPts val="0"/>
              </a:spcBef>
              <a:spcAft>
                <a:spcPts val="0"/>
              </a:spcAft>
              <a:buSzPts val="2766"/>
              <a:buChar char="•"/>
            </a:pPr>
            <a:r>
              <a:rPr lang="en-US" sz="2766"/>
              <a:t>Counseling on Post-Secondary Education Opportunities</a:t>
            </a:r>
            <a:endParaRPr sz="2766"/>
          </a:p>
          <a:p>
            <a:pPr marL="457200" lvl="0" indent="-404254" algn="l" rtl="0">
              <a:lnSpc>
                <a:spcPct val="115000"/>
              </a:lnSpc>
              <a:spcBef>
                <a:spcPts val="0"/>
              </a:spcBef>
              <a:spcAft>
                <a:spcPts val="0"/>
              </a:spcAft>
              <a:buSzPts val="2766"/>
              <a:buChar char="•"/>
            </a:pPr>
            <a:r>
              <a:rPr lang="en-US" sz="2766"/>
              <a:t>Work-Based Learning</a:t>
            </a:r>
            <a:endParaRPr sz="2766"/>
          </a:p>
          <a:p>
            <a:pPr marL="0" lvl="0" indent="0" algn="l" rtl="0">
              <a:spcBef>
                <a:spcPts val="1000"/>
              </a:spcBef>
              <a:spcAft>
                <a:spcPts val="0"/>
              </a:spcAft>
              <a:buNone/>
            </a:pPr>
            <a:endParaRPr sz="428"/>
          </a:p>
          <a:p>
            <a:pPr marL="0" lvl="0" indent="0" algn="l" rtl="0">
              <a:spcBef>
                <a:spcPts val="1000"/>
              </a:spcBef>
              <a:spcAft>
                <a:spcPts val="0"/>
              </a:spcAft>
              <a:buNone/>
            </a:pPr>
            <a:r>
              <a:rPr lang="en-US" sz="2766"/>
              <a:t>Educators use a variety of terms for these skills, but you’ll hear VR Counselors and other TWC staff refer to them as Pre-ETS.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8ab169533e_1_294"/>
          <p:cNvSpPr txBox="1">
            <a:spLocks noGrp="1"/>
          </p:cNvSpPr>
          <p:nvPr>
            <p:ph type="body" idx="1"/>
          </p:nvPr>
        </p:nvSpPr>
        <p:spPr>
          <a:xfrm>
            <a:off x="5837400" y="731400"/>
            <a:ext cx="5725200" cy="4873500"/>
          </a:xfrm>
          <a:prstGeom prst="rect">
            <a:avLst/>
          </a:prstGeom>
        </p:spPr>
        <p:txBody>
          <a:bodyPr spcFirstLastPara="1" wrap="square" lIns="91425" tIns="45700" rIns="91425" bIns="45700" anchor="t" anchorCtr="0">
            <a:normAutofit/>
          </a:bodyPr>
          <a:lstStyle/>
          <a:p>
            <a:pPr marL="457200" lvl="0" indent="-431800" algn="l" rtl="0">
              <a:spcBef>
                <a:spcPts val="1000"/>
              </a:spcBef>
              <a:spcAft>
                <a:spcPts val="0"/>
              </a:spcAft>
              <a:buSzPts val="3200"/>
              <a:buChar char="➔"/>
            </a:pPr>
            <a:r>
              <a:rPr lang="en-US"/>
              <a:t>Are ages 14 - 22</a:t>
            </a:r>
            <a:endParaRPr/>
          </a:p>
          <a:p>
            <a:pPr marL="457200" lvl="0" indent="0" algn="l" rtl="0">
              <a:spcBef>
                <a:spcPts val="1000"/>
              </a:spcBef>
              <a:spcAft>
                <a:spcPts val="0"/>
              </a:spcAft>
              <a:buNone/>
            </a:pPr>
            <a:endParaRPr/>
          </a:p>
          <a:p>
            <a:pPr marL="457200" lvl="0" indent="-431800" algn="l" rtl="0">
              <a:spcBef>
                <a:spcPts val="1000"/>
              </a:spcBef>
              <a:spcAft>
                <a:spcPts val="0"/>
              </a:spcAft>
              <a:buSzPts val="3200"/>
              <a:buChar char="➔"/>
            </a:pPr>
            <a:r>
              <a:rPr lang="en-US"/>
              <a:t>Are still in school</a:t>
            </a:r>
            <a:endParaRPr/>
          </a:p>
          <a:p>
            <a:pPr marL="457200" lvl="0" indent="0" algn="l" rtl="0">
              <a:spcBef>
                <a:spcPts val="1000"/>
              </a:spcBef>
              <a:spcAft>
                <a:spcPts val="0"/>
              </a:spcAft>
              <a:buNone/>
            </a:pPr>
            <a:endParaRPr/>
          </a:p>
          <a:p>
            <a:pPr marL="457200" lvl="0" indent="-431800" algn="l" rtl="0">
              <a:spcBef>
                <a:spcPts val="1000"/>
              </a:spcBef>
              <a:spcAft>
                <a:spcPts val="0"/>
              </a:spcAft>
              <a:buSzPts val="3200"/>
              <a:buChar char="➔"/>
            </a:pPr>
            <a:r>
              <a:rPr lang="en-US"/>
              <a:t>Have a documented disability (including students served under 504 plans)</a:t>
            </a:r>
            <a:endParaRPr/>
          </a:p>
        </p:txBody>
      </p:sp>
      <p:sp>
        <p:nvSpPr>
          <p:cNvPr id="94" name="Google Shape;94;g28ab169533e_1_294"/>
          <p:cNvSpPr txBox="1">
            <a:spLocks noGrp="1"/>
          </p:cNvSpPr>
          <p:nvPr>
            <p:ph type="title" idx="4294967295"/>
          </p:nvPr>
        </p:nvSpPr>
        <p:spPr>
          <a:xfrm>
            <a:off x="1290638" y="120650"/>
            <a:ext cx="3643312" cy="5748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r>
              <a:rPr kumimoji="0" lang="en-US" sz="3200" b="1" i="0" u="none" strike="noStrike" kern="0" cap="none" spc="0" normalizeH="0" baseline="0" noProof="0">
                <a:ln>
                  <a:noFill/>
                </a:ln>
                <a:solidFill>
                  <a:srgbClr val="660000"/>
                </a:solidFill>
                <a:effectLst/>
                <a:uLnTx/>
                <a:uFillTx/>
                <a:latin typeface="Open Sans ExtraBold"/>
                <a:ea typeface="Open Sans ExtraBold"/>
                <a:cs typeface="Open Sans ExtraBold"/>
                <a:sym typeface="Open Sans"/>
              </a:rPr>
              <a:t>TWC and other state VR agencies are required by WIOA to set aside at least 15% of their budgets for Pre-ETS services for customers who:</a:t>
            </a:r>
            <a:endParaRPr kumimoji="0" lang="en-US" sz="2000" b="1" i="0" u="none" strike="noStrike" kern="0" cap="none" spc="0" normalizeH="0" baseline="0" noProof="0">
              <a:ln>
                <a:noFill/>
              </a:ln>
              <a:solidFill>
                <a:srgbClr val="660000"/>
              </a:solidFill>
              <a:effectLst/>
              <a:uLnTx/>
              <a:uFillTx/>
              <a:latin typeface="Open Sans ExtraBold"/>
              <a:ea typeface="Open Sans ExtraBold"/>
              <a:cs typeface="Open Sans ExtraBold"/>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8ab169533e_1_327"/>
          <p:cNvSpPr txBox="1">
            <a:spLocks noGrp="1"/>
          </p:cNvSpPr>
          <p:nvPr>
            <p:ph type="body" idx="1"/>
          </p:nvPr>
        </p:nvSpPr>
        <p:spPr>
          <a:xfrm>
            <a:off x="5390450" y="731400"/>
            <a:ext cx="6172200" cy="5137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According to IDEA, the purpose of special education is to provide a free and appropriate public education that emphasizes special education and related services designed to meet students’ unique needs and </a:t>
            </a:r>
            <a:r>
              <a:rPr lang="en-US" u="sng"/>
              <a:t>to prepare them for further education, employment, and independent living.</a:t>
            </a:r>
            <a:endParaRPr u="sng"/>
          </a:p>
        </p:txBody>
      </p:sp>
      <p:sp>
        <p:nvSpPr>
          <p:cNvPr id="100" name="Google Shape;100;g28ab169533e_1_327"/>
          <p:cNvSpPr txBox="1">
            <a:spLocks noGrp="1"/>
          </p:cNvSpPr>
          <p:nvPr>
            <p:ph type="body" idx="2"/>
          </p:nvPr>
        </p:nvSpPr>
        <p:spPr>
          <a:xfrm>
            <a:off x="1009300" y="1346375"/>
            <a:ext cx="3794700" cy="45225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r>
              <a:rPr lang="en-US" sz="4700" b="1">
                <a:solidFill>
                  <a:schemeClr val="accent1"/>
                </a:solidFill>
              </a:rPr>
              <a:t>Meeting students’ Pre-ETS needs is the culmination of our IDEA mandate.</a:t>
            </a:r>
            <a:endParaRPr sz="4700" b="1">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g307fda8f959_0_9"/>
          <p:cNvSpPr txBox="1">
            <a:spLocks noGrp="1"/>
          </p:cNvSpPr>
          <p:nvPr>
            <p:ph type="body" idx="2"/>
          </p:nvPr>
        </p:nvSpPr>
        <p:spPr>
          <a:xfrm>
            <a:off x="2146300" y="6229922"/>
            <a:ext cx="77661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
        <p:nvSpPr>
          <p:cNvPr id="109" name="Google Shape;109;g307fda8f959_0_9"/>
          <p:cNvSpPr txBox="1"/>
          <p:nvPr/>
        </p:nvSpPr>
        <p:spPr>
          <a:xfrm>
            <a:off x="811725" y="5023850"/>
            <a:ext cx="10800600" cy="5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660000"/>
                </a:solidFill>
                <a:latin typeface="Open Sans ExtraBold"/>
                <a:ea typeface="Open Sans ExtraBold"/>
                <a:cs typeface="Open Sans ExtraBold"/>
                <a:sym typeface="Open Sans"/>
              </a:rPr>
              <a:t>That’s why service coordination with TWC is so important.</a:t>
            </a:r>
            <a:endParaRPr sz="2800" b="1">
              <a:solidFill>
                <a:srgbClr val="660000"/>
              </a:solidFill>
              <a:latin typeface="Open Sans ExtraBold"/>
              <a:ea typeface="Open Sans ExtraBold"/>
              <a:cs typeface="Open Sans ExtraBold"/>
              <a:sym typeface="Open Sans"/>
            </a:endParaRPr>
          </a:p>
        </p:txBody>
      </p:sp>
      <p:sp>
        <p:nvSpPr>
          <p:cNvPr id="108" name="Google Shape;108;g307fda8f959_0_9"/>
          <p:cNvSpPr txBox="1"/>
          <p:nvPr/>
        </p:nvSpPr>
        <p:spPr>
          <a:xfrm>
            <a:off x="6410775" y="2035438"/>
            <a:ext cx="4704600" cy="279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Open Sans Light"/>
                <a:ea typeface="Open Sans Light"/>
                <a:cs typeface="Open Sans Light"/>
                <a:sym typeface="Open Sans"/>
              </a:rPr>
              <a:t>Providing career exploration</a:t>
            </a:r>
            <a:endParaRPr sz="2600">
              <a:solidFill>
                <a:schemeClr val="dk1"/>
              </a:solidFill>
              <a:latin typeface="Open Sans Light"/>
              <a:ea typeface="Open Sans Light"/>
              <a:cs typeface="Open Sans Light"/>
              <a:sym typeface="Open Sans"/>
            </a:endParaRPr>
          </a:p>
          <a:p>
            <a:pPr marL="0" lvl="0" indent="0" algn="l" rtl="0">
              <a:lnSpc>
                <a:spcPct val="115000"/>
              </a:lnSpc>
              <a:spcBef>
                <a:spcPts val="0"/>
              </a:spcBef>
              <a:spcAft>
                <a:spcPts val="0"/>
              </a:spcAft>
              <a:buNone/>
            </a:pPr>
            <a:r>
              <a:rPr lang="en-US" sz="2600">
                <a:solidFill>
                  <a:schemeClr val="dk1"/>
                </a:solidFill>
                <a:latin typeface="Open Sans Light"/>
                <a:ea typeface="Open Sans Light"/>
                <a:cs typeface="Open Sans Light"/>
                <a:sym typeface="Open Sans"/>
              </a:rPr>
              <a:t>Managing CBVI</a:t>
            </a:r>
            <a:endParaRPr sz="2600">
              <a:solidFill>
                <a:schemeClr val="dk1"/>
              </a:solidFill>
              <a:latin typeface="Open Sans Light"/>
              <a:ea typeface="Open Sans Light"/>
              <a:cs typeface="Open Sans Light"/>
              <a:sym typeface="Open Sans"/>
            </a:endParaRPr>
          </a:p>
          <a:p>
            <a:pPr marL="0" lvl="0" indent="0" algn="l" rtl="0">
              <a:lnSpc>
                <a:spcPct val="115000"/>
              </a:lnSpc>
              <a:spcBef>
                <a:spcPts val="0"/>
              </a:spcBef>
              <a:spcAft>
                <a:spcPts val="0"/>
              </a:spcAft>
              <a:buNone/>
            </a:pPr>
            <a:r>
              <a:rPr lang="en-US" sz="2600">
                <a:solidFill>
                  <a:schemeClr val="dk1"/>
                </a:solidFill>
                <a:latin typeface="Open Sans Light"/>
                <a:ea typeface="Open Sans Light"/>
                <a:cs typeface="Open Sans Light"/>
                <a:sym typeface="Open Sans"/>
              </a:rPr>
              <a:t>Supporting success in CTE</a:t>
            </a:r>
            <a:endParaRPr sz="2600">
              <a:solidFill>
                <a:schemeClr val="dk1"/>
              </a:solidFill>
              <a:latin typeface="Open Sans Light"/>
              <a:ea typeface="Open Sans Light"/>
              <a:cs typeface="Open Sans Light"/>
              <a:sym typeface="Open Sans"/>
            </a:endParaRPr>
          </a:p>
          <a:p>
            <a:pPr marL="0" lvl="0" indent="0" algn="l" rtl="0">
              <a:lnSpc>
                <a:spcPct val="115000"/>
              </a:lnSpc>
              <a:spcBef>
                <a:spcPts val="0"/>
              </a:spcBef>
              <a:spcAft>
                <a:spcPts val="0"/>
              </a:spcAft>
              <a:buNone/>
            </a:pPr>
            <a:r>
              <a:rPr lang="en-US" sz="2600">
                <a:solidFill>
                  <a:schemeClr val="dk1"/>
                </a:solidFill>
                <a:latin typeface="Open Sans Light"/>
                <a:ea typeface="Open Sans Light"/>
                <a:cs typeface="Open Sans Light"/>
                <a:sym typeface="Open Sans"/>
              </a:rPr>
              <a:t>Providing meaningful work experience</a:t>
            </a:r>
            <a:endParaRPr sz="2600">
              <a:solidFill>
                <a:schemeClr val="dk1"/>
              </a:solidFill>
              <a:latin typeface="Open Sans Light"/>
              <a:ea typeface="Open Sans Light"/>
              <a:cs typeface="Open Sans Light"/>
              <a:sym typeface="Open Sans"/>
            </a:endParaRPr>
          </a:p>
          <a:p>
            <a:pPr marL="0" lvl="0" indent="0" algn="l" rtl="0">
              <a:spcBef>
                <a:spcPts val="0"/>
              </a:spcBef>
              <a:spcAft>
                <a:spcPts val="0"/>
              </a:spcAft>
              <a:buNone/>
            </a:pPr>
            <a:endParaRPr sz="2800">
              <a:solidFill>
                <a:schemeClr val="dk1"/>
              </a:solidFill>
              <a:latin typeface="Open Sans Light"/>
              <a:ea typeface="Open Sans Light"/>
              <a:cs typeface="Open Sans Light"/>
              <a:sym typeface="Open Sans"/>
            </a:endParaRPr>
          </a:p>
        </p:txBody>
      </p:sp>
      <p:sp>
        <p:nvSpPr>
          <p:cNvPr id="107" name="Google Shape;107;g307fda8f959_0_9"/>
          <p:cNvSpPr txBox="1">
            <a:spLocks noGrp="1"/>
          </p:cNvSpPr>
          <p:nvPr>
            <p:ph type="subTitle" idx="1"/>
          </p:nvPr>
        </p:nvSpPr>
        <p:spPr>
          <a:xfrm>
            <a:off x="960825" y="2035438"/>
            <a:ext cx="4820400" cy="279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600"/>
              <a:t>Finding time in their schedules</a:t>
            </a:r>
            <a:endParaRPr sz="2600"/>
          </a:p>
          <a:p>
            <a:pPr marL="0" lvl="0" indent="0" algn="l" rtl="0">
              <a:spcBef>
                <a:spcPts val="1000"/>
              </a:spcBef>
              <a:spcAft>
                <a:spcPts val="0"/>
              </a:spcAft>
              <a:buNone/>
            </a:pPr>
            <a:r>
              <a:rPr lang="en-US" sz="2600"/>
              <a:t>Staff shortages</a:t>
            </a:r>
            <a:endParaRPr sz="2600"/>
          </a:p>
          <a:p>
            <a:pPr marL="0" lvl="0" indent="0" algn="l" rtl="0">
              <a:spcBef>
                <a:spcPts val="1000"/>
              </a:spcBef>
              <a:spcAft>
                <a:spcPts val="0"/>
              </a:spcAft>
              <a:buNone/>
            </a:pPr>
            <a:r>
              <a:rPr lang="en-US" sz="2600"/>
              <a:t>Competing priorities</a:t>
            </a:r>
            <a:endParaRPr sz="2600"/>
          </a:p>
          <a:p>
            <a:pPr marL="0" lvl="0" indent="0" algn="l" rtl="0">
              <a:spcBef>
                <a:spcPts val="1000"/>
              </a:spcBef>
              <a:spcAft>
                <a:spcPts val="0"/>
              </a:spcAft>
              <a:buNone/>
            </a:pPr>
            <a:r>
              <a:rPr lang="en-US" sz="2600"/>
              <a:t>Parent engagement</a:t>
            </a:r>
            <a:endParaRPr sz="2600"/>
          </a:p>
          <a:p>
            <a:pPr marL="0" lvl="0" indent="0" algn="l" rtl="0">
              <a:spcBef>
                <a:spcPts val="1000"/>
              </a:spcBef>
              <a:spcAft>
                <a:spcPts val="0"/>
              </a:spcAft>
              <a:buNone/>
            </a:pPr>
            <a:r>
              <a:rPr lang="en-US" sz="2600"/>
              <a:t>Lack of disability awareness</a:t>
            </a:r>
            <a:endParaRPr sz="2600"/>
          </a:p>
        </p:txBody>
      </p:sp>
      <p:sp>
        <p:nvSpPr>
          <p:cNvPr id="105" name="Google Shape;105;g307fda8f959_0_9"/>
          <p:cNvSpPr txBox="1">
            <a:spLocks noGrp="1"/>
          </p:cNvSpPr>
          <p:nvPr>
            <p:ph type="ctrTitle"/>
          </p:nvPr>
        </p:nvSpPr>
        <p:spPr>
          <a:xfrm>
            <a:off x="1524000" y="468425"/>
            <a:ext cx="9144000" cy="13782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But providing these services at school can be challenging.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07fda8f959_0_2"/>
          <p:cNvSpPr txBox="1">
            <a:spLocks noGrp="1"/>
          </p:cNvSpPr>
          <p:nvPr>
            <p:ph type="title"/>
          </p:nvPr>
        </p:nvSpPr>
        <p:spPr>
          <a:xfrm>
            <a:off x="1094232" y="365125"/>
            <a:ext cx="1078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Common TWC Pre-ETS Service Delivery Models</a:t>
            </a:r>
            <a:endParaRPr/>
          </a:p>
        </p:txBody>
      </p:sp>
      <p:sp>
        <p:nvSpPr>
          <p:cNvPr id="115" name="Google Shape;115;g307fda8f959_0_2"/>
          <p:cNvSpPr txBox="1">
            <a:spLocks noGrp="1"/>
          </p:cNvSpPr>
          <p:nvPr>
            <p:ph type="body" idx="1"/>
          </p:nvPr>
        </p:nvSpPr>
        <p:spPr>
          <a:xfrm>
            <a:off x="1094225" y="1512025"/>
            <a:ext cx="10780800" cy="42546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a:t>One-on-one counseling</a:t>
            </a:r>
            <a:endParaRPr/>
          </a:p>
          <a:p>
            <a:pPr marL="457200" lvl="0" indent="-342900" algn="l" rtl="0">
              <a:spcBef>
                <a:spcPts val="0"/>
              </a:spcBef>
              <a:spcAft>
                <a:spcPts val="0"/>
              </a:spcAft>
              <a:buSzPts val="1800"/>
              <a:buChar char="❏"/>
            </a:pPr>
            <a:r>
              <a:rPr lang="en-US"/>
              <a:t>Pre-ETS classes during the school day</a:t>
            </a:r>
            <a:endParaRPr/>
          </a:p>
          <a:p>
            <a:pPr marL="457200" lvl="0" indent="-342900" algn="l" rtl="0">
              <a:spcBef>
                <a:spcPts val="0"/>
              </a:spcBef>
              <a:spcAft>
                <a:spcPts val="0"/>
              </a:spcAft>
              <a:buSzPts val="1800"/>
              <a:buChar char="❏"/>
            </a:pPr>
            <a:r>
              <a:rPr lang="en-US"/>
              <a:t>After school or summer group skills training</a:t>
            </a:r>
            <a:endParaRPr/>
          </a:p>
          <a:p>
            <a:pPr marL="457200" lvl="0" indent="-342900" algn="l" rtl="0">
              <a:spcBef>
                <a:spcPts val="0"/>
              </a:spcBef>
              <a:spcAft>
                <a:spcPts val="0"/>
              </a:spcAft>
              <a:buSzPts val="1800"/>
              <a:buChar char="❏"/>
            </a:pPr>
            <a:r>
              <a:rPr lang="en-US"/>
              <a:t>Summer camps</a:t>
            </a:r>
            <a:endParaRPr/>
          </a:p>
          <a:p>
            <a:pPr marL="457200" lvl="0" indent="-342900" algn="l" rtl="0">
              <a:spcBef>
                <a:spcPts val="0"/>
              </a:spcBef>
              <a:spcAft>
                <a:spcPts val="0"/>
              </a:spcAft>
              <a:buSzPts val="1800"/>
              <a:buChar char="❏"/>
            </a:pPr>
            <a:r>
              <a:rPr lang="en-US"/>
              <a:t>University-based programs like TAMU’s WACO Project and UNT’s College Wise </a:t>
            </a:r>
            <a:endParaRPr/>
          </a:p>
          <a:p>
            <a:pPr marL="457200" lvl="0" indent="-342900" algn="l" rtl="0">
              <a:spcBef>
                <a:spcPts val="0"/>
              </a:spcBef>
              <a:spcAft>
                <a:spcPts val="0"/>
              </a:spcAft>
              <a:buSzPts val="1800"/>
              <a:buChar char="❏"/>
            </a:pPr>
            <a:r>
              <a:rPr lang="en-US"/>
              <a:t>Online training</a:t>
            </a:r>
            <a:endParaRPr/>
          </a:p>
          <a:p>
            <a:pPr marL="457200" lvl="0" indent="-342900" algn="l" rtl="0">
              <a:spcBef>
                <a:spcPts val="0"/>
              </a:spcBef>
              <a:spcAft>
                <a:spcPts val="0"/>
              </a:spcAft>
              <a:buSzPts val="1800"/>
              <a:buChar char="❏"/>
            </a:pPr>
            <a:r>
              <a:rPr lang="en-US"/>
              <a:t>Summer Earn and Learn</a:t>
            </a:r>
            <a:endParaRPr/>
          </a:p>
          <a:p>
            <a:pPr marL="457200" lvl="0" indent="-342900" algn="l" rtl="0">
              <a:spcBef>
                <a:spcPts val="0"/>
              </a:spcBef>
              <a:spcAft>
                <a:spcPts val="0"/>
              </a:spcAft>
              <a:buSzPts val="1800"/>
              <a:buChar char="❏"/>
            </a:pPr>
            <a:r>
              <a:rPr lang="en-US"/>
              <a:t>Paid Work Experience</a:t>
            </a:r>
            <a:endParaRPr/>
          </a:p>
          <a:p>
            <a:pPr marL="457200" lvl="0" indent="-342900" algn="l" rtl="0">
              <a:spcBef>
                <a:spcPts val="0"/>
              </a:spcBef>
              <a:spcAft>
                <a:spcPts val="0"/>
              </a:spcAft>
              <a:buSzPts val="1800"/>
              <a:buChar char="❏"/>
            </a:pPr>
            <a:r>
              <a:rPr lang="en-US"/>
              <a:t>Explore Apprenticeships</a:t>
            </a:r>
            <a:endParaRPr/>
          </a:p>
          <a:p>
            <a:pPr marL="457200" lvl="0" indent="-342900" algn="l" rtl="0">
              <a:spcBef>
                <a:spcPts val="0"/>
              </a:spcBef>
              <a:spcAft>
                <a:spcPts val="0"/>
              </a:spcAft>
              <a:buSzPts val="1800"/>
              <a:buChar char="❏"/>
            </a:pPr>
            <a:r>
              <a:rPr lang="en-US"/>
              <a:t>Project SEARCH</a:t>
            </a:r>
            <a:endParaRPr/>
          </a:p>
        </p:txBody>
      </p:sp>
      <p:sp>
        <p:nvSpPr>
          <p:cNvPr id="116" name="Google Shape;116;g307fda8f959_0_2"/>
          <p:cNvSpPr txBox="1">
            <a:spLocks noGrp="1"/>
          </p:cNvSpPr>
          <p:nvPr>
            <p:ph type="body" idx="2"/>
          </p:nvPr>
        </p:nvSpPr>
        <p:spPr>
          <a:xfrm>
            <a:off x="2146300" y="6229922"/>
            <a:ext cx="7766100" cy="3540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1462</Words>
  <Application>Microsoft Macintosh PowerPoint</Application>
  <PresentationFormat>Widescreen</PresentationFormat>
  <Paragraphs>193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Open Sans</vt:lpstr>
      <vt:lpstr>Open Sans Light</vt:lpstr>
      <vt:lpstr>Arial</vt:lpstr>
      <vt:lpstr>Roboto</vt:lpstr>
      <vt:lpstr>Open Sans ExtraBold</vt:lpstr>
      <vt:lpstr>Office Theme</vt:lpstr>
      <vt:lpstr>How do you know where to begin?</vt:lpstr>
      <vt:lpstr>Who’s in the room?</vt:lpstr>
      <vt:lpstr>Overview</vt:lpstr>
      <vt:lpstr>This session is NOT a guide for overall transition assessment and planning.</vt:lpstr>
      <vt:lpstr>First, let’s define terms: Pre-ETS stands for Pre-Employment Transition Services</vt:lpstr>
      <vt:lpstr>TWC and other state VR agencies are required by WIOA to set aside at least 15% of their budgets for Pre-ETS services for customers who:</vt:lpstr>
      <vt:lpstr>PowerPoint Presentation</vt:lpstr>
      <vt:lpstr>But providing these services at school can be challenging.</vt:lpstr>
      <vt:lpstr>Common TWC Pre-ETS Service Delivery Models</vt:lpstr>
      <vt:lpstr>PowerPoint Presentation</vt:lpstr>
      <vt:lpstr>Assessment is the foundation of service coordination.</vt:lpstr>
      <vt:lpstr>What data do you already have? </vt:lpstr>
      <vt:lpstr>What data do you already have? </vt:lpstr>
      <vt:lpstr>What other data do you already have?</vt:lpstr>
      <vt:lpstr>Comprehensive Assessment and Planning for the IPE</vt:lpstr>
      <vt:lpstr>Assessment Considerations for College-Bound Students (p. 32-33)</vt:lpstr>
      <vt:lpstr>Choosing and Using Informal Assessments</vt:lpstr>
      <vt:lpstr>What is informal assessment, and how can it help us?</vt:lpstr>
      <vt:lpstr>Common Types of Informal Assessments</vt:lpstr>
      <vt:lpstr>TWC Resources</vt:lpstr>
      <vt:lpstr>Comprehensive Source of Informal Pre-ETS Data:  Transition Tennessee's Pre-ETS Sequencing Guide</vt:lpstr>
      <vt:lpstr>Transition Tennessee’s Pre-ETS Guide:   Assessment Design</vt:lpstr>
      <vt:lpstr>Group Activity:  Analyzing Data from the Pre-ETS Sequencing Guide</vt:lpstr>
      <vt:lpstr>Share Out</vt:lpstr>
      <vt:lpstr>Considerations when reviewing assessment data:</vt:lpstr>
      <vt:lpstr>Considerations when reviewing assessment data:</vt:lpstr>
      <vt:lpstr>Looking for Assessment Tools?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Cano, Ryan</dc:creator>
  <cp:lastModifiedBy>Siegel, Joshua</cp:lastModifiedBy>
  <cp:revision>129</cp:revision>
  <dcterms:created xsi:type="dcterms:W3CDTF">2024-07-12T15:01:44Z</dcterms:created>
  <dcterms:modified xsi:type="dcterms:W3CDTF">2024-10-04T20:25:32Z</dcterms:modified>
</cp:coreProperties>
</file>