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embeddedFontLst>
    <p:embeddedFont>
      <p:font typeface="Open Sans" panose="020B0606030504020204" pitchFamily="34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q1cGPmif6/Qjnoou9EBKavzai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55191-92A6-0E8A-0D9E-022E1C4253A3}" v="19" dt="2024-10-04T20:58:09.023"/>
    <p1510:client id="{FD5683DF-7DCC-47BA-9D2E-82113A411F1F}" v="14" dt="2024-10-05T02:54:36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083d76865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083d76865c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83d76865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83d76865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083d7686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083d76865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083d76865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083d76865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83743d35ac_0_4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83743d35ac_0_4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3743d35ac_0_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83743d35ac_0_4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83743d35ac_0_4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83743d35ac_0_4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83d76865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083d76865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Include the example of having students research a career path for a research paper. Career exploration pre-ETS services could be part of the research process.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083d76865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083d76865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83d76865c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083d76865c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6"/>
          <p:cNvSpPr txBox="1"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ubTitle" idx="1"/>
          </p:nvPr>
        </p:nvSpPr>
        <p:spPr>
          <a:xfrm>
            <a:off x="1524000" y="35210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>
            <a:spLocks noGrp="1"/>
          </p:cNvSpPr>
          <p:nvPr>
            <p:ph type="title"/>
          </p:nvPr>
        </p:nvSpPr>
        <p:spPr>
          <a:xfrm>
            <a:off x="1094232" y="428402"/>
            <a:ext cx="107807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body" idx="1"/>
          </p:nvPr>
        </p:nvSpPr>
        <p:spPr>
          <a:xfrm rot="5400000">
            <a:off x="4514024" y="-1594167"/>
            <a:ext cx="3941191" cy="1078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>
            <a:spLocks noGrp="1"/>
          </p:cNvSpPr>
          <p:nvPr>
            <p:ph type="title"/>
          </p:nvPr>
        </p:nvSpPr>
        <p:spPr>
          <a:xfrm rot="5400000">
            <a:off x="7570153" y="1751521"/>
            <a:ext cx="5401691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body" idx="1"/>
          </p:nvPr>
        </p:nvSpPr>
        <p:spPr>
          <a:xfrm rot="5400000">
            <a:off x="2236152" y="-801179"/>
            <a:ext cx="5401691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7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1094232" y="1825625"/>
            <a:ext cx="10780776" cy="3941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>
            <a:spLocks noGrp="1"/>
          </p:cNvSpPr>
          <p:nvPr>
            <p:ph type="body" idx="1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>
            <a:spLocks noGrp="1"/>
          </p:cNvSpPr>
          <p:nvPr>
            <p:ph type="title"/>
          </p:nvPr>
        </p:nvSpPr>
        <p:spPr>
          <a:xfrm>
            <a:off x="1221994" y="100260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body" idx="1"/>
          </p:nvPr>
        </p:nvSpPr>
        <p:spPr>
          <a:xfrm>
            <a:off x="1221994" y="388232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1167384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1167384" y="1825625"/>
            <a:ext cx="5181600" cy="392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2"/>
          </p:nvPr>
        </p:nvSpPr>
        <p:spPr>
          <a:xfrm>
            <a:off x="6501384" y="1825625"/>
            <a:ext cx="5181600" cy="392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3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121774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1217740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2"/>
          </p:nvPr>
        </p:nvSpPr>
        <p:spPr>
          <a:xfrm>
            <a:off x="1217740" y="2505075"/>
            <a:ext cx="5157787" cy="328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3"/>
          </p:nvPr>
        </p:nvSpPr>
        <p:spPr>
          <a:xfrm>
            <a:off x="655015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4"/>
          </p:nvPr>
        </p:nvSpPr>
        <p:spPr>
          <a:xfrm>
            <a:off x="6550152" y="2505075"/>
            <a:ext cx="5183188" cy="328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5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120396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1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1290892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5390452" y="731393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1290892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3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>
            <a:spLocks noGrp="1"/>
          </p:cNvSpPr>
          <p:nvPr>
            <p:ph type="title"/>
          </p:nvPr>
        </p:nvSpPr>
        <p:spPr>
          <a:xfrm>
            <a:off x="1364044" y="274066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>
            <a:spLocks noGrp="1"/>
          </p:cNvSpPr>
          <p:nvPr>
            <p:ph type="pic" idx="2"/>
          </p:nvPr>
        </p:nvSpPr>
        <p:spPr>
          <a:xfrm>
            <a:off x="5463604" y="804291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1364044" y="1874266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3"/>
          </p:nvPr>
        </p:nvSpPr>
        <p:spPr>
          <a:xfrm>
            <a:off x="2146300" y="6229922"/>
            <a:ext cx="7766050" cy="3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  <a:defRPr sz="2400" i="1">
                <a:solidFill>
                  <a:srgbClr val="A5A5A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1143000" y="365125"/>
            <a:ext cx="1068324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Open Sans"/>
              <a:buNone/>
              <a:defRPr sz="3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1143000" y="1825625"/>
            <a:ext cx="10683240" cy="3916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xasrealitycheck.com/?session_expired=tru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pedsupport.tea.texas.gov/resource-library/next-steps-independence-skills-and-strategi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pedsupport.tea.texas.gov/resource-library/self-determination-teks-alignment" TargetMode="External"/><Relationship Id="rId4" Type="http://schemas.openxmlformats.org/officeDocument/2006/relationships/hyperlink" Target="https://transitiontn.org/vr/wp-content/uploads/2022/02/Workplace-Readiness-Pre-ETS-Sequencing-Guid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>
            <a:spLocks noGrp="1"/>
          </p:cNvSpPr>
          <p:nvPr>
            <p:ph type="ctrTitle"/>
          </p:nvPr>
        </p:nvSpPr>
        <p:spPr>
          <a:xfrm>
            <a:off x="1524000" y="1280160"/>
            <a:ext cx="9144000" cy="141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pen Sans"/>
              <a:buNone/>
            </a:pPr>
            <a:r>
              <a:rPr lang="en-US">
                <a:solidFill>
                  <a:srgbClr val="500000"/>
                </a:solidFill>
              </a:rPr>
              <a:t>Sequencing Skills and Cascading Services: Setting Priorities for Pre-ETS Instruction</a:t>
            </a:r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subTitle" idx="1"/>
          </p:nvPr>
        </p:nvSpPr>
        <p:spPr>
          <a:xfrm>
            <a:off x="1524000" y="3019352"/>
            <a:ext cx="91440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>
                <a:solidFill>
                  <a:srgbClr val="143F6A"/>
                </a:solidFill>
              </a:rPr>
              <a:t>Robin Miller, Marcy Hancock, Joette Hardin, and Jana Bishop</a:t>
            </a:r>
            <a:endParaRPr>
              <a:solidFill>
                <a:srgbClr val="143F6A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>
                <a:solidFill>
                  <a:srgbClr val="143F6A"/>
                </a:solidFill>
              </a:rPr>
              <a:t>Texas A&amp;M  Center on Disability and Development</a:t>
            </a:r>
            <a:endParaRPr/>
          </a:p>
        </p:txBody>
      </p:sp>
      <p:pic>
        <p:nvPicPr>
          <p:cNvPr id="63" name="Google Shape;63;p2" descr="Texas A&amp;M University | Center on Disability &amp; Developme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0500" y="4480196"/>
            <a:ext cx="1944119" cy="492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" descr="Texas Workforce Solution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52129" y="4471487"/>
            <a:ext cx="2413000" cy="58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2" descr="Blazing a Trail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8028854" y="4366479"/>
            <a:ext cx="1446971" cy="8000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" name="Google Shape;62;p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743456" y="3986784"/>
            <a:ext cx="8924544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83d76865c_0_39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if students don’t master the content?</a:t>
            </a:r>
            <a:endParaRPr/>
          </a:p>
        </p:txBody>
      </p:sp>
      <p:sp>
        <p:nvSpPr>
          <p:cNvPr id="134" name="Google Shape;134;g3083d76865c_0_39"/>
          <p:cNvSpPr txBox="1">
            <a:spLocks noGrp="1"/>
          </p:cNvSpPr>
          <p:nvPr>
            <p:ph type="body" idx="1"/>
          </p:nvPr>
        </p:nvSpPr>
        <p:spPr>
          <a:xfrm>
            <a:off x="1094232" y="1825625"/>
            <a:ext cx="107808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Look for related skill gaps that could hinder progress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Consider similar Pre-ETS services that take different approach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If justified, students can repeat Pre-ETs services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Spiral instruction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Provide opportunities to generalize to other settings, people, and situations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Remain flexible. Be ready to revise the plan if new needs arise or if hidden skill gaps become apparent</a:t>
            </a:r>
            <a:endParaRPr/>
          </a:p>
        </p:txBody>
      </p:sp>
      <p:sp>
        <p:nvSpPr>
          <p:cNvPr id="135" name="Google Shape;135;g3083d76865c_0_39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100" cy="354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083d76865c_0_27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Work-Based Learning:</a:t>
            </a:r>
            <a:endParaRPr/>
          </a:p>
        </p:txBody>
      </p:sp>
      <p:sp>
        <p:nvSpPr>
          <p:cNvPr id="141" name="Google Shape;141;g3083d76865c_0_27"/>
          <p:cNvSpPr txBox="1">
            <a:spLocks noGrp="1"/>
          </p:cNvSpPr>
          <p:nvPr>
            <p:ph type="body" idx="1"/>
          </p:nvPr>
        </p:nvSpPr>
        <p:spPr>
          <a:xfrm>
            <a:off x="1094232" y="1825625"/>
            <a:ext cx="107808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Begin with informational interviews, workplace tours, job shadowing, school-based enterprises, etc.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Make sure students have mastered the basic skills before referring them for SEAL or Paid Work Experience.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If students need accommodations or workplace supports, communicate those needs clearly to VR.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If you’re not sure the student is ready, review the data with peers, work closely with VR, and make sure it’s an appropriate service.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But don’t require students to have perfect behavior before considering work-based learning. Provide meaningful work and appropriate social/behavioral support.</a:t>
            </a:r>
            <a:endParaRPr/>
          </a:p>
        </p:txBody>
      </p:sp>
      <p:sp>
        <p:nvSpPr>
          <p:cNvPr id="142" name="Google Shape;142;g3083d76865c_0_27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100" cy="354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083d76865c_0_0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Case Study: Susan</a:t>
            </a:r>
            <a:endParaRPr sz="4800"/>
          </a:p>
        </p:txBody>
      </p:sp>
      <p:sp>
        <p:nvSpPr>
          <p:cNvPr id="148" name="Google Shape;148;g3083d76865c_0_0"/>
          <p:cNvSpPr txBox="1">
            <a:spLocks noGrp="1"/>
          </p:cNvSpPr>
          <p:nvPr>
            <p:ph type="body" idx="1"/>
          </p:nvPr>
        </p:nvSpPr>
        <p:spPr>
          <a:xfrm>
            <a:off x="1094225" y="1825625"/>
            <a:ext cx="10780800" cy="3773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428307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❖"/>
            </a:pPr>
            <a:r>
              <a:rPr lang="en-US" sz="3400"/>
              <a:t>As a group, read the case study and questions on pages 9-10.</a:t>
            </a:r>
            <a:endParaRPr sz="3400"/>
          </a:p>
          <a:p>
            <a:pPr marL="457200" lvl="0" indent="-42830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3400"/>
              <a:t>Take 15 minutes to discuss the case and make recommendations.</a:t>
            </a:r>
            <a:endParaRPr sz="3400"/>
          </a:p>
          <a:p>
            <a:pPr marL="914400" lvl="1" indent="-42830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-US" sz="3400"/>
              <a:t>Include recommendations on what information you could share with the VR Counselor to support Pre-ETS planning.</a:t>
            </a:r>
            <a:endParaRPr sz="3400"/>
          </a:p>
          <a:p>
            <a:pPr marL="457200" lvl="0" indent="-42830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3400"/>
              <a:t>Choose someone to share out.</a:t>
            </a:r>
            <a:endParaRPr sz="3400"/>
          </a:p>
        </p:txBody>
      </p:sp>
      <p:sp>
        <p:nvSpPr>
          <p:cNvPr id="149" name="Google Shape;149;g3083d76865c_0_0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100" cy="354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083d76865c_0_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61800" y="518125"/>
            <a:ext cx="7934700" cy="4224000"/>
          </a:xfrm>
          <a:prstGeom prst="wedgeRoundRectCallout">
            <a:avLst>
              <a:gd name="adj1" fmla="val -37056"/>
              <a:gd name="adj2" fmla="val 70788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7" name="Google Shape;157;g3083d76865c_0_6"/>
          <p:cNvSpPr txBox="1">
            <a:spLocks noGrp="1"/>
          </p:cNvSpPr>
          <p:nvPr>
            <p:ph type="title" idx="4294967295"/>
          </p:nvPr>
        </p:nvSpPr>
        <p:spPr>
          <a:xfrm>
            <a:off x="2849250" y="1578300"/>
            <a:ext cx="6781500" cy="26007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91425" tIns="91425" rIns="91425" bIns="9142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9600" b="1" i="0" u="none" strike="noStrike" kern="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Share out!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>
            <a:spLocks noGrp="1"/>
          </p:cNvSpPr>
          <p:nvPr>
            <p:ph type="title" idx="4294967295"/>
          </p:nvPr>
        </p:nvSpPr>
        <p:spPr>
          <a:xfrm>
            <a:off x="1292352" y="2633472"/>
            <a:ext cx="9607296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91425" tIns="45700" rIns="91425" bIns="457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Section Break Title</a:t>
            </a: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>
            <a:spLocks noGrp="1"/>
          </p:cNvSpPr>
          <p:nvPr>
            <p:ph type="title"/>
          </p:nvPr>
        </p:nvSpPr>
        <p:spPr>
          <a:xfrm>
            <a:off x="1364050" y="274093"/>
            <a:ext cx="3932100" cy="47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Open Sans"/>
              <a:buNone/>
            </a:pPr>
            <a:r>
              <a:rPr lang="en-US">
                <a:solidFill>
                  <a:srgbClr val="500000"/>
                </a:solidFill>
              </a:rPr>
              <a:t>Remember: Pre-ETS instruction follows a cycle of assessment, direct instruction, and application, just like any other instructional area.</a:t>
            </a:r>
            <a:endParaRPr>
              <a:solidFill>
                <a:srgbClr val="500000"/>
              </a:solidFill>
            </a:endParaRPr>
          </a:p>
        </p:txBody>
      </p:sp>
      <p:sp>
        <p:nvSpPr>
          <p:cNvPr id="70" name="Google Shape;70;p3"/>
          <p:cNvSpPr txBox="1">
            <a:spLocks noGrp="1"/>
          </p:cNvSpPr>
          <p:nvPr>
            <p:ph type="body" idx="1"/>
          </p:nvPr>
        </p:nvSpPr>
        <p:spPr>
          <a:xfrm>
            <a:off x="1364050" y="5104867"/>
            <a:ext cx="3932100" cy="5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71" name="Google Shape;71;p3" descr="A circle with an arrow at one end showing how the Pre-ETS instruction follows a cycle.  Assess student’s needs for Pre-ETS, Provide direct instruction and repeated practice, and Support real-world experience and practical application flow in a continuous cycle. "/>
          <p:cNvSpPr>
            <a:spLocks noGrp="1"/>
          </p:cNvSpPr>
          <p:nvPr>
            <p:ph type="pic" idx="2"/>
          </p:nvPr>
        </p:nvSpPr>
        <p:spPr>
          <a:xfrm>
            <a:off x="5463604" y="804291"/>
            <a:ext cx="6172200" cy="487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grpSp>
        <p:nvGrpSpPr>
          <p:cNvPr id="72" name="Google Shape;72;p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76681" y="1161695"/>
            <a:ext cx="4233494" cy="4233494"/>
            <a:chOff x="2820225" y="891450"/>
            <a:chExt cx="3175200" cy="3175200"/>
          </a:xfrm>
        </p:grpSpPr>
        <p:sp>
          <p:nvSpPr>
            <p:cNvPr id="73" name="Google Shape;73;p3"/>
            <p:cNvSpPr/>
            <p:nvPr/>
          </p:nvSpPr>
          <p:spPr>
            <a:xfrm rot="10800000">
              <a:off x="2820225" y="891450"/>
              <a:ext cx="3175200" cy="3175200"/>
            </a:xfrm>
            <a:prstGeom prst="blockArc">
              <a:avLst>
                <a:gd name="adj1" fmla="val 5399801"/>
                <a:gd name="adj2" fmla="val 3012680"/>
                <a:gd name="adj3" fmla="val 6939"/>
              </a:avLst>
            </a:prstGeom>
            <a:solidFill>
              <a:srgbClr val="A1C2F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 rot="10800000">
              <a:off x="3175023" y="1179900"/>
              <a:ext cx="450600" cy="450600"/>
            </a:xfrm>
            <a:prstGeom prst="rtTriangle">
              <a:avLst/>
            </a:prstGeom>
            <a:solidFill>
              <a:srgbClr val="A1C2F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" name="Google Shape;75;p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29159" y="3818300"/>
            <a:ext cx="2126750" cy="1447879"/>
            <a:chOff x="5130375" y="2422675"/>
            <a:chExt cx="1332300" cy="914700"/>
          </a:xfrm>
        </p:grpSpPr>
        <p:sp>
          <p:nvSpPr>
            <p:cNvPr id="76" name="Google Shape;76;p3"/>
            <p:cNvSpPr/>
            <p:nvPr/>
          </p:nvSpPr>
          <p:spPr>
            <a:xfrm>
              <a:off x="5130375" y="2707675"/>
              <a:ext cx="1332300" cy="629700"/>
            </a:xfrm>
            <a:prstGeom prst="rect">
              <a:avLst/>
            </a:prstGeom>
            <a:solidFill>
              <a:srgbClr val="0C57D3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Direct Instruction &amp; Repeated Practice</a:t>
              </a:r>
              <a:endParaRPr sz="2500">
                <a:solidFill>
                  <a:srgbClr val="FFFFFF"/>
                </a:solidFill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5130375" y="2422675"/>
              <a:ext cx="1332300" cy="285000"/>
            </a:xfrm>
            <a:prstGeom prst="round1Rect">
              <a:avLst>
                <a:gd name="adj" fmla="val 50000"/>
              </a:avLst>
            </a:prstGeom>
            <a:solidFill>
              <a:srgbClr val="0942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Provide</a:t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78" name="Google Shape;78;p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72080" y="738845"/>
            <a:ext cx="1957015" cy="1363543"/>
            <a:chOff x="3798075" y="709250"/>
            <a:chExt cx="1332300" cy="914700"/>
          </a:xfrm>
        </p:grpSpPr>
        <p:sp>
          <p:nvSpPr>
            <p:cNvPr id="79" name="Google Shape;79;p3"/>
            <p:cNvSpPr/>
            <p:nvPr/>
          </p:nvSpPr>
          <p:spPr>
            <a:xfrm>
              <a:off x="3798075" y="994250"/>
              <a:ext cx="1332300" cy="629700"/>
            </a:xfrm>
            <a:prstGeom prst="rect">
              <a:avLst/>
            </a:prstGeom>
            <a:solidFill>
              <a:srgbClr val="0C57D3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Students’ needs for Pre-ETS</a:t>
              </a:r>
              <a:endParaRPr sz="2500">
                <a:solidFill>
                  <a:srgbClr val="FFFFFF"/>
                </a:solidFill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3798075" y="709250"/>
              <a:ext cx="1332300" cy="285000"/>
            </a:xfrm>
            <a:prstGeom prst="round1Rect">
              <a:avLst>
                <a:gd name="adj" fmla="val 50000"/>
              </a:avLst>
            </a:prstGeom>
            <a:solidFill>
              <a:srgbClr val="0942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Assess</a:t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81" name="Google Shape;81;p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64832" y="3818225"/>
            <a:ext cx="2126815" cy="1447975"/>
            <a:chOff x="2465781" y="2422673"/>
            <a:chExt cx="1503900" cy="1086009"/>
          </a:xfrm>
        </p:grpSpPr>
        <p:sp>
          <p:nvSpPr>
            <p:cNvPr id="82" name="Google Shape;82;p3"/>
            <p:cNvSpPr/>
            <p:nvPr/>
          </p:nvSpPr>
          <p:spPr>
            <a:xfrm>
              <a:off x="2465781" y="2707682"/>
              <a:ext cx="1503900" cy="801000"/>
            </a:xfrm>
            <a:prstGeom prst="rect">
              <a:avLst/>
            </a:prstGeom>
            <a:solidFill>
              <a:srgbClr val="0C57D3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Real-World Experience &amp; Practical Application</a:t>
              </a: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2465781" y="2422673"/>
              <a:ext cx="1503900" cy="285000"/>
            </a:xfrm>
            <a:prstGeom prst="round1Rect">
              <a:avLst>
                <a:gd name="adj" fmla="val 50000"/>
              </a:avLst>
            </a:prstGeom>
            <a:solidFill>
              <a:srgbClr val="0942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Support</a:t>
              </a:r>
              <a:endParaRPr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83743d35ac_0_442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Assessment</a:t>
            </a:r>
            <a:endParaRPr/>
          </a:p>
        </p:txBody>
      </p:sp>
      <p:sp>
        <p:nvSpPr>
          <p:cNvPr id="89" name="Google Shape;89;g283743d35ac_0_442"/>
          <p:cNvSpPr txBox="1">
            <a:spLocks noGrp="1"/>
          </p:cNvSpPr>
          <p:nvPr>
            <p:ph type="body" idx="1"/>
          </p:nvPr>
        </p:nvSpPr>
        <p:spPr>
          <a:xfrm>
            <a:off x="1094232" y="1631600"/>
            <a:ext cx="107808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For Pre-ETS planning, remember not to get caught up in lengthy, hard to administer assessments. Keep it simple and nimble.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The Pre-ETS areas are interdependent. Remember to consider how a strength or weakness in one area might affect another.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Always review the data with the student.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Remember to build family buy-in.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Prepare to pivot. They really don’t know what they want to be when they grow up.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83743d35ac_0_449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Direct Instruction and Repeated Practice</a:t>
            </a:r>
            <a:endParaRPr/>
          </a:p>
        </p:txBody>
      </p:sp>
      <p:sp>
        <p:nvSpPr>
          <p:cNvPr id="95" name="Google Shape;95;g283743d35ac_0_449"/>
          <p:cNvSpPr txBox="1">
            <a:spLocks noGrp="1"/>
          </p:cNvSpPr>
          <p:nvPr>
            <p:ph type="body" idx="1"/>
          </p:nvPr>
        </p:nvSpPr>
        <p:spPr>
          <a:xfrm>
            <a:off x="1094232" y="1825625"/>
            <a:ext cx="107808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Experiential learning is most effective for functional skills.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Scaffold instruction to avoid competing demands.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Provide LOTS of repeated practice.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Spiral instruction and help students make connections to prior knowledge.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Make sure students can generalize to unfamiliar settings, situations, and people.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Remember to honor the dignity of risk. Give them opportunities to learn from mistakes while you’re there to support them.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83743d35ac_0_455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Real-World Experience and Practical Application</a:t>
            </a:r>
            <a:endParaRPr/>
          </a:p>
        </p:txBody>
      </p:sp>
      <p:sp>
        <p:nvSpPr>
          <p:cNvPr id="101" name="Google Shape;101;g283743d35ac_0_455"/>
          <p:cNvSpPr txBox="1">
            <a:spLocks noGrp="1"/>
          </p:cNvSpPr>
          <p:nvPr>
            <p:ph type="body" idx="1"/>
          </p:nvPr>
        </p:nvSpPr>
        <p:spPr>
          <a:xfrm>
            <a:off x="1094225" y="1825625"/>
            <a:ext cx="109095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Virtual options like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Texas Reality Check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Job fairs and reverse job fairs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Mock interviews with unfamiliar adults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Student-led ARDs!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Increased access to CTE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Site visits with environmental assessments, social assessments, and opportunities to debrief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Work-based learning on campus or in the community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Opportunities to practice skills at home and in the community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Opportunities to explore and use workplace accommodations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83d76865c_0_21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we make that happen?</a:t>
            </a:r>
            <a:endParaRPr/>
          </a:p>
        </p:txBody>
      </p:sp>
      <p:sp>
        <p:nvSpPr>
          <p:cNvPr id="107" name="Google Shape;107;g3083d76865c_0_21"/>
          <p:cNvSpPr txBox="1">
            <a:spLocks noGrp="1"/>
          </p:cNvSpPr>
          <p:nvPr>
            <p:ph type="body" idx="1"/>
          </p:nvPr>
        </p:nvSpPr>
        <p:spPr>
          <a:xfrm>
            <a:off x="1094232" y="1825625"/>
            <a:ext cx="107808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660000"/>
              </a:buClr>
              <a:buSzPts val="1800"/>
              <a:buChar char="❖"/>
            </a:pPr>
            <a:r>
              <a:rPr lang="en-US" b="1">
                <a:solidFill>
                  <a:srgbClr val="660000"/>
                </a:solidFill>
              </a:rPr>
              <a:t>Connect with your VRC or TVRC</a:t>
            </a:r>
            <a:endParaRPr b="1">
              <a:solidFill>
                <a:srgbClr val="66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Start early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Involve the families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Identify groups of students with similar interests and needs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Incorporate Pre-ETS in core academics and CTE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Connect with CILs and other community organizations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Partner with the Chamber of Commerce, Small Business Development Center, SCORE, or other business organizations</a:t>
            </a:r>
            <a:endParaRPr/>
          </a:p>
        </p:txBody>
      </p:sp>
      <p:sp>
        <p:nvSpPr>
          <p:cNvPr id="108" name="Google Shape;108;g3083d76865c_0_21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100" cy="354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>
            <a:spLocks noGrp="1"/>
          </p:cNvSpPr>
          <p:nvPr>
            <p:ph type="title"/>
          </p:nvPr>
        </p:nvSpPr>
        <p:spPr>
          <a:xfrm>
            <a:off x="1094225" y="365125"/>
            <a:ext cx="10715400" cy="8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</a:pPr>
            <a:r>
              <a:rPr lang="en-US">
                <a:solidFill>
                  <a:srgbClr val="500000"/>
                </a:solidFill>
              </a:rPr>
              <a:t>Advice from TWC:</a:t>
            </a:r>
            <a:endParaRPr>
              <a:solidFill>
                <a:srgbClr val="500000"/>
              </a:solidFill>
            </a:endParaRPr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1"/>
          </p:nvPr>
        </p:nvSpPr>
        <p:spPr>
          <a:xfrm>
            <a:off x="1094225" y="1730413"/>
            <a:ext cx="10780800" cy="41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Consider the student’s interests and needs.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Once you’ve identified the needs, consider in what order you should provide them.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For instance, you wouldn’t provide work-based learning before the 	student has had some job readiness to develop a concept of work and 	explore what job they want.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Begin with a plan in mind and be open to adjust over time based on student progress, changes in circumstances, and evolving interests or needs.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83d76865c_0_15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Sequencing Skills and Referring for Services</a:t>
            </a:r>
            <a:endParaRPr/>
          </a:p>
        </p:txBody>
      </p:sp>
      <p:sp>
        <p:nvSpPr>
          <p:cNvPr id="120" name="Google Shape;120;g3083d76865c_0_15"/>
          <p:cNvSpPr txBox="1">
            <a:spLocks noGrp="1"/>
          </p:cNvSpPr>
          <p:nvPr>
            <p:ph type="body" idx="1"/>
          </p:nvPr>
        </p:nvSpPr>
        <p:spPr>
          <a:xfrm>
            <a:off x="1094225" y="1482150"/>
            <a:ext cx="10780800" cy="4386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Every student is different, so there’s not one right answer.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Formal and informal assessment will guide these decisions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Think about how we begin in general education: 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“All About Me” activities = identifying strengths and interests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Community Helpers = career exploration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Playing store, school, etc. = learning how to be an employee and what happens at work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Social emotional lessons = working with others, problem-solving, and self-advocacy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 b="1" u="sng">
                <a:solidFill>
                  <a:srgbClr val="660000"/>
                </a:solidFill>
              </a:rPr>
              <a:t>Remember:</a:t>
            </a:r>
            <a:r>
              <a:rPr lang="en-US"/>
              <a:t> Failing to discuss the disability early leads to stigma and refusal of services. Work with families to begin this process early.</a:t>
            </a:r>
            <a:endParaRPr/>
          </a:p>
        </p:txBody>
      </p:sp>
      <p:sp>
        <p:nvSpPr>
          <p:cNvPr id="121" name="Google Shape;121;g3083d76865c_0_15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100" cy="354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83d76865c_0_33"/>
          <p:cNvSpPr txBox="1">
            <a:spLocks noGrp="1"/>
          </p:cNvSpPr>
          <p:nvPr>
            <p:ph type="title"/>
          </p:nvPr>
        </p:nvSpPr>
        <p:spPr>
          <a:xfrm>
            <a:off x="1094232" y="365125"/>
            <a:ext cx="107808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Sequencing Skills, Cont’d</a:t>
            </a:r>
            <a:endParaRPr/>
          </a:p>
        </p:txBody>
      </p:sp>
      <p:sp>
        <p:nvSpPr>
          <p:cNvPr id="127" name="Google Shape;127;g3083d76865c_0_33"/>
          <p:cNvSpPr txBox="1">
            <a:spLocks noGrp="1"/>
          </p:cNvSpPr>
          <p:nvPr>
            <p:ph type="body" idx="1"/>
          </p:nvPr>
        </p:nvSpPr>
        <p:spPr>
          <a:xfrm>
            <a:off x="1094232" y="1825625"/>
            <a:ext cx="10780800" cy="394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 u="sng">
                <a:solidFill>
                  <a:schemeClr val="hlink"/>
                </a:solidFill>
                <a:hlinkClick r:id="rId3"/>
              </a:rPr>
              <a:t>Next Steps to Independence</a:t>
            </a:r>
            <a:r>
              <a:rPr lang="en-US"/>
              <a:t> (p. 19-30)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 u="sng">
                <a:solidFill>
                  <a:schemeClr val="hlink"/>
                </a:solidFill>
                <a:hlinkClick r:id="rId4"/>
              </a:rPr>
              <a:t>Pre-ETS Sequencing Guide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 u="sng">
                <a:solidFill>
                  <a:schemeClr val="hlink"/>
                </a:solidFill>
                <a:hlinkClick r:id="rId5"/>
              </a:rPr>
              <a:t>Self Determination TEKS Alignment</a:t>
            </a:r>
            <a:endParaRPr/>
          </a:p>
        </p:txBody>
      </p:sp>
      <p:sp>
        <p:nvSpPr>
          <p:cNvPr id="128" name="Google Shape;128;g3083d76865c_0_33"/>
          <p:cNvSpPr txBox="1">
            <a:spLocks noGrp="1"/>
          </p:cNvSpPr>
          <p:nvPr>
            <p:ph type="body" idx="2"/>
          </p:nvPr>
        </p:nvSpPr>
        <p:spPr>
          <a:xfrm>
            <a:off x="2146300" y="6229922"/>
            <a:ext cx="7766100" cy="354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Sequencing Skills and Cascading Services: Setting Priorities for Pre-ETS Instruction</vt:lpstr>
      <vt:lpstr>Remember: Pre-ETS instruction follows a cycle of assessment, direct instruction, and application, just like any other instructional area.</vt:lpstr>
      <vt:lpstr>Assessment</vt:lpstr>
      <vt:lpstr>Direct Instruction and Repeated Practice</vt:lpstr>
      <vt:lpstr>Real-World Experience and Practical Application</vt:lpstr>
      <vt:lpstr>How do we make that happen?</vt:lpstr>
      <vt:lpstr>Advice from TWC:</vt:lpstr>
      <vt:lpstr>Sequencing Skills and Referring for Services</vt:lpstr>
      <vt:lpstr>Sequencing Skills, Cont’d</vt:lpstr>
      <vt:lpstr>What if students don’t master the content?</vt:lpstr>
      <vt:lpstr>Work-Based Learning:</vt:lpstr>
      <vt:lpstr>Case Study: Susan</vt:lpstr>
      <vt:lpstr>Share out!</vt:lpstr>
      <vt:lpstr>Section Break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Cano, Ryan</dc:creator>
  <cp:revision>2</cp:revision>
  <dcterms:created xsi:type="dcterms:W3CDTF">2024-07-12T15:01:44Z</dcterms:created>
  <dcterms:modified xsi:type="dcterms:W3CDTF">2024-10-07T15:04:36Z</dcterms:modified>
</cp:coreProperties>
</file>