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59B_83EE4DFC.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68"/>
  </p:notesMasterIdLst>
  <p:sldIdLst>
    <p:sldId id="256" r:id="rId2"/>
    <p:sldId id="1398" r:id="rId3"/>
    <p:sldId id="1404" r:id="rId4"/>
    <p:sldId id="1417" r:id="rId5"/>
    <p:sldId id="1405" r:id="rId6"/>
    <p:sldId id="1355" r:id="rId7"/>
    <p:sldId id="1370" r:id="rId8"/>
    <p:sldId id="1388" r:id="rId9"/>
    <p:sldId id="1416" r:id="rId10"/>
    <p:sldId id="1418" r:id="rId11"/>
    <p:sldId id="1412" r:id="rId12"/>
    <p:sldId id="1441" r:id="rId13"/>
    <p:sldId id="1406" r:id="rId14"/>
    <p:sldId id="1411" r:id="rId15"/>
    <p:sldId id="1403" r:id="rId16"/>
    <p:sldId id="1440" r:id="rId17"/>
    <p:sldId id="1443" r:id="rId18"/>
    <p:sldId id="1444" r:id="rId19"/>
    <p:sldId id="1445" r:id="rId20"/>
    <p:sldId id="1442" r:id="rId21"/>
    <p:sldId id="1419" r:id="rId22"/>
    <p:sldId id="1420" r:id="rId23"/>
    <p:sldId id="1400" r:id="rId24"/>
    <p:sldId id="1425" r:id="rId25"/>
    <p:sldId id="1397" r:id="rId26"/>
    <p:sldId id="1413" r:id="rId27"/>
    <p:sldId id="1414" r:id="rId28"/>
    <p:sldId id="1415" r:id="rId29"/>
    <p:sldId id="1424" r:id="rId30"/>
    <p:sldId id="1434" r:id="rId31"/>
    <p:sldId id="1426" r:id="rId32"/>
    <p:sldId id="1399" r:id="rId33"/>
    <p:sldId id="1436" r:id="rId34"/>
    <p:sldId id="1430" r:id="rId35"/>
    <p:sldId id="1432" r:id="rId36"/>
    <p:sldId id="1431" r:id="rId37"/>
    <p:sldId id="1427" r:id="rId38"/>
    <p:sldId id="279" r:id="rId39"/>
    <p:sldId id="1421" r:id="rId40"/>
    <p:sldId id="1401" r:id="rId41"/>
    <p:sldId id="1422" r:id="rId42"/>
    <p:sldId id="1423" r:id="rId43"/>
    <p:sldId id="1429" r:id="rId44"/>
    <p:sldId id="282" r:id="rId45"/>
    <p:sldId id="1359" r:id="rId46"/>
    <p:sldId id="1385" r:id="rId47"/>
    <p:sldId id="1366" r:id="rId48"/>
    <p:sldId id="288" r:id="rId49"/>
    <p:sldId id="1360" r:id="rId50"/>
    <p:sldId id="1386" r:id="rId51"/>
    <p:sldId id="1428" r:id="rId52"/>
    <p:sldId id="1356" r:id="rId53"/>
    <p:sldId id="1361" r:id="rId54"/>
    <p:sldId id="316" r:id="rId55"/>
    <p:sldId id="318" r:id="rId56"/>
    <p:sldId id="289" r:id="rId57"/>
    <p:sldId id="1352" r:id="rId58"/>
    <p:sldId id="319" r:id="rId59"/>
    <p:sldId id="1372" r:id="rId60"/>
    <p:sldId id="281" r:id="rId61"/>
    <p:sldId id="1435" r:id="rId62"/>
    <p:sldId id="1396" r:id="rId63"/>
    <p:sldId id="1318" r:id="rId64"/>
    <p:sldId id="268" r:id="rId65"/>
    <p:sldId id="269" r:id="rId66"/>
    <p:sldId id="277"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656F1F-34B1-AD99-35D8-813B3569A2F4}" name="Amy Reeves" initials="AR" userId="S::amy.reeves@region10.org::0a083bcf-7886-4328-bd62-3fc8e21bb1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ECFF"/>
    <a:srgbClr val="99CCFF"/>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F22E7-3EDC-4AFF-B23D-04CE665A5694}" v="987" dt="2024-10-03T21:30:18.061"/>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38" autoAdjust="0"/>
  </p:normalViewPr>
  <p:slideViewPr>
    <p:cSldViewPr snapToGrid="0">
      <p:cViewPr varScale="1">
        <p:scale>
          <a:sx n="109" d="100"/>
          <a:sy n="109" d="100"/>
        </p:scale>
        <p:origin x="168" y="432"/>
      </p:cViewPr>
      <p:guideLst/>
    </p:cSldViewPr>
  </p:slideViewPr>
  <p:outlineViewPr>
    <p:cViewPr>
      <p:scale>
        <a:sx n="33" d="100"/>
        <a:sy n="33" d="100"/>
      </p:scale>
      <p:origin x="0" y="-17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A8D9-405C-A5DD-D8764C6A577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8D9-405C-A5DD-D8764C6A577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8D9-405C-A5DD-D8764C6A577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A8D9-405C-A5DD-D8764C6A577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8D9-405C-A5DD-D8764C6A577F}"/>
              </c:ext>
            </c:extLst>
          </c:dPt>
          <c:dLbls>
            <c:dLbl>
              <c:idx val="0"/>
              <c:layout>
                <c:manualLayout>
                  <c:x val="-0.15212275096047775"/>
                  <c:y val="0.18212214266048737"/>
                </c:manualLayout>
              </c:layout>
              <c:tx>
                <c:rich>
                  <a:bodyPr/>
                  <a:lstStyle/>
                  <a:p>
                    <a:fld id="{776795D2-FAEC-4AF3-8CF1-A7EA13CCDDAB}" type="PERCENTAGE">
                      <a:rPr lang="en-US" smtClean="0"/>
                      <a:pPr/>
                      <a:t>[PERCENTAGE]</a:t>
                    </a:fld>
                    <a:r>
                      <a:rPr lang="en-US"/>
                      <a:t> Higher Education</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D9-405C-A5DD-D8764C6A577F}"/>
                </c:ext>
              </c:extLst>
            </c:dLbl>
            <c:dLbl>
              <c:idx val="1"/>
              <c:layout>
                <c:manualLayout>
                  <c:x val="-0.11751825858724189"/>
                  <c:y val="-0.12592724352831255"/>
                </c:manualLayout>
              </c:layout>
              <c:tx>
                <c:rich>
                  <a:bodyPr/>
                  <a:lstStyle/>
                  <a:p>
                    <a:r>
                      <a:rPr lang="en-US" sz="1330"/>
                      <a:t>30% </a:t>
                    </a:r>
                    <a:r>
                      <a:rPr lang="en-US" sz="1330" b="1" i="0" u="none" strike="noStrike" kern="1200" baseline="0">
                        <a:solidFill>
                          <a:prstClr val="white"/>
                        </a:solidFill>
                      </a:rPr>
                      <a:t>Competitively</a:t>
                    </a:r>
                    <a:r>
                      <a:rPr lang="en-US" sz="1330" baseline="0"/>
                      <a:t> Employed</a:t>
                    </a:r>
                    <a:endParaRPr lang="en-US" sz="1330"/>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8D9-405C-A5DD-D8764C6A577F}"/>
                </c:ext>
              </c:extLst>
            </c:dLbl>
            <c:dLbl>
              <c:idx val="2"/>
              <c:layout>
                <c:manualLayout>
                  <c:x val="3.9933812621248385E-2"/>
                  <c:y val="-8.0744474458201126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75C9AB48-4C4F-4672-B842-627A62043230}" type="PERCENTAGE">
                      <a:rPr lang="en-US" smtClean="0"/>
                      <a:pPr>
                        <a:defRPr/>
                      </a:pPr>
                      <a:t>[PERCENTAGE]</a:t>
                    </a:fld>
                    <a:r>
                      <a:rPr lang="en-US"/>
                      <a:t> Other Education</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5755439537449123"/>
                      <c:h val="6.7814773295018671E-2"/>
                    </c:manualLayout>
                  </c15:layout>
                  <c15:dlblFieldTable/>
                  <c15:showDataLabelsRange val="0"/>
                </c:ext>
                <c:ext xmlns:c16="http://schemas.microsoft.com/office/drawing/2014/chart" uri="{C3380CC4-5D6E-409C-BE32-E72D297353CC}">
                  <c16:uniqueId val="{00000003-A8D9-405C-A5DD-D8764C6A577F}"/>
                </c:ext>
              </c:extLst>
            </c:dLbl>
            <c:dLbl>
              <c:idx val="3"/>
              <c:layout>
                <c:manualLayout>
                  <c:x val="8.9380254098672465E-2"/>
                  <c:y val="-9.517256531209492E-2"/>
                </c:manualLayout>
              </c:layout>
              <c:tx>
                <c:rich>
                  <a:bodyPr/>
                  <a:lstStyle/>
                  <a:p>
                    <a:fld id="{5B8F0602-D1C3-4EAA-9F97-C768A85CE3DF}" type="PERCENTAGE">
                      <a:rPr lang="en-US" smtClean="0"/>
                      <a:pPr/>
                      <a:t>[PERCENTAGE]</a:t>
                    </a:fld>
                    <a:r>
                      <a:rPr lang="en-US"/>
                      <a:t> Other Employment</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8D9-405C-A5DD-D8764C6A577F}"/>
                </c:ext>
              </c:extLst>
            </c:dLbl>
            <c:dLbl>
              <c:idx val="4"/>
              <c:layout>
                <c:manualLayout>
                  <c:x val="0.14042261021720112"/>
                  <c:y val="-5.6518247950400544E-3"/>
                </c:manualLayout>
              </c:layout>
              <c:tx>
                <c:rich>
                  <a:bodyPr/>
                  <a:lstStyle/>
                  <a:p>
                    <a:fld id="{1CC44C7A-A888-4034-8BF3-8A4701CF1C54}" type="PERCENTAGE">
                      <a:rPr lang="en-US" smtClean="0"/>
                      <a:pPr/>
                      <a:t>[PERCENTAGE]</a:t>
                    </a:fld>
                    <a:r>
                      <a:rPr lang="en-US"/>
                      <a:t> None of the Above</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D9-405C-A5DD-D8764C6A577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5"/>
                <c:pt idx="0">
                  <c:v>Higher Education</c:v>
                </c:pt>
                <c:pt idx="1">
                  <c:v>Competitively Employed</c:v>
                </c:pt>
                <c:pt idx="2">
                  <c:v>Other Education</c:v>
                </c:pt>
                <c:pt idx="3">
                  <c:v>Other Employment</c:v>
                </c:pt>
                <c:pt idx="4">
                  <c:v>None of the Above</c:v>
                </c:pt>
              </c:strCache>
            </c:strRef>
          </c:cat>
          <c:val>
            <c:numRef>
              <c:f>Sheet1!$B$2:$B$8</c:f>
              <c:numCache>
                <c:formatCode>0%</c:formatCode>
                <c:ptCount val="5"/>
                <c:pt idx="0">
                  <c:v>0.28000000000000003</c:v>
                </c:pt>
                <c:pt idx="1">
                  <c:v>0.3</c:v>
                </c:pt>
                <c:pt idx="2">
                  <c:v>0.04</c:v>
                </c:pt>
                <c:pt idx="3">
                  <c:v>7.0000000000000007E-2</c:v>
                </c:pt>
                <c:pt idx="4">
                  <c:v>0.3</c:v>
                </c:pt>
              </c:numCache>
            </c:numRef>
          </c:val>
          <c:extLst>
            <c:ext xmlns:c16="http://schemas.microsoft.com/office/drawing/2014/chart" uri="{C3380CC4-5D6E-409C-BE32-E72D297353CC}">
              <c16:uniqueId val="{00000000-A8D9-405C-A5DD-D8764C6A577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858771729620748"/>
          <c:y val="0.21058832938282432"/>
          <c:w val="0.29363450492601473"/>
          <c:h val="0.651789173812744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59B_83EE4DFC.xml><?xml version="1.0" encoding="utf-8"?>
<p188:cmLst xmlns:a="http://schemas.openxmlformats.org/drawingml/2006/main" xmlns:r="http://schemas.openxmlformats.org/officeDocument/2006/relationships" xmlns:p188="http://schemas.microsoft.com/office/powerpoint/2018/8/main">
  <p188:cm id="{D87B5180-6FAB-479D-A723-693006C4E202}" authorId="{C9656F1F-34B1-AD99-35D8-813B3569A2F4}" created="2024-09-18T20:52:12.023">
    <pc:sldMkLst xmlns:pc="http://schemas.microsoft.com/office/powerpoint/2013/main/command">
      <pc:docMk/>
      <pc:sldMk cId="2213432828" sldId="1435"/>
    </pc:sldMkLst>
    <p188:txBody>
      <a:bodyPr/>
      <a:lstStyle/>
      <a:p>
        <a:r>
          <a:rPr lang="en-US"/>
          <a:t>New Slide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10.xml.rels><?xml version="1.0" encoding="UTF-8" standalone="yes"?>
<Relationships xmlns="http://schemas.openxmlformats.org/package/2006/relationships"><Relationship Id="rId1" Type="http://schemas.openxmlformats.org/officeDocument/2006/relationships/hyperlink" Target="https://region10org-my.sharepoint.com/:b:/g/personal/amy_reeves_region10_org/EWdtoZy5a11BnilNC_TrtnYBkw9dWL19aoKtuRwC4dQ_hg?e=jm7zBF"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1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image" Target="../media/image50.jpeg"/><Relationship Id="rId4" Type="http://schemas.openxmlformats.org/officeDocument/2006/relationships/image" Target="../media/image53.jpe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hyperlink" Target="https://tea.texas.gov/academics/special-student-populations/special-education/back-to-school-news-special-educators-2024-vol2.pdf?fbclid=IwY2xjawFZFIRleHRuA2FlbQIxMQABHRLI5piO_J7zSM-EEUR4tzjmKg0k1_568pxh8YF2sUDfK1NYyK9XrKlMVg_aem_A3z47T9Q6-UzZ-xFcDCStA" TargetMode="External"/><Relationship Id="rId7" Type="http://schemas.openxmlformats.org/officeDocument/2006/relationships/image" Target="../media/image30.svg"/><Relationship Id="rId2" Type="http://schemas.openxmlformats.org/officeDocument/2006/relationships/hyperlink" Target="https://nam02.safelinks.protection.outlook.com/?url=https%3A%2F%2Ftea.texas.gov%2Facademics%2Fspecial-student-populations%2Fspecial-education%2Fback-to-school-updates-special-educators-2024.pdf&amp;data=05%7C02%7Camy.reeves%40region10.org%7Cf03a0d3ecf9f45b2867d08dcb72b955b%7C31049577a6864b2d9222b60ccb42a5fc%7C0%7C0%7C638586645037942949%7CUnknown%7CTWFpbGZsb3d8eyJWIjoiMC4wLjAwMDAiLCJQIjoiV2luMzIiLCJBTiI6Ik1haWwiLCJXVCI6Mn0%3D%7C0%7C%7C%7C&amp;sdata=p%2FToh%2BUtdOl%2FzIEV2LY7mwe%2Bv3d5YyUCqm%2BWyww9nyw%3D&amp;reserved=0" TargetMode="External"/><Relationship Id="rId1" Type="http://schemas.openxmlformats.org/officeDocument/2006/relationships/hyperlink" Target="https://texreg.sos.state.tx.us/public/readtac$ext.TacPage?sl=T&amp;app=9&amp;p_dir=F&amp;p_rloc=219846&amp;p_tloc=9933&amp;p_ploc=1&amp;pg=2&amp;p_tac=&amp;ti=19&amp;pt=2&amp;ch=89&amp;rl=1055"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2.svg"/></Relationships>
</file>

<file path=ppt/diagrams/_rels/data8.xml.rels><?xml version="1.0" encoding="UTF-8" standalone="yes"?>
<Relationships xmlns="http://schemas.openxmlformats.org/package/2006/relationships"><Relationship Id="rId3" Type="http://schemas.openxmlformats.org/officeDocument/2006/relationships/hyperlink" Target="https://instrc.indiana.edu/transition-resources/transition-matrix.html" TargetMode="External"/><Relationship Id="rId7" Type="http://schemas.openxmlformats.org/officeDocument/2006/relationships/image" Target="../media/image36.svg"/><Relationship Id="rId2" Type="http://schemas.openxmlformats.org/officeDocument/2006/relationships/hyperlink" Target="https://transitiontn.org/assessment-database/" TargetMode="External"/><Relationship Id="rId1" Type="http://schemas.openxmlformats.org/officeDocument/2006/relationships/hyperlink" Target="https://www.twc.texas.gov/programs/labor-market-information" TargetMode="Externa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Rosla.Hocker@twc.texas.gov" TargetMode="External"/><Relationship Id="rId1" Type="http://schemas.openxmlformats.org/officeDocument/2006/relationships/hyperlink" Target="mailto:VR.Pre-ETS@twc.texas.gov" TargetMode="Externa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1" Type="http://schemas.openxmlformats.org/officeDocument/2006/relationships/hyperlink" Target="https://region10org-my.sharepoint.com/:b:/g/personal/amy_reeves_region10_org/EWdtoZy5a11BnilNC_TrtnYBkw9dWL19aoKtuRwC4dQ_hg?e=jm7zBF"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image" Target="../media/image50.jpeg"/><Relationship Id="rId4" Type="http://schemas.openxmlformats.org/officeDocument/2006/relationships/image" Target="../media/image53.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hyperlink" Target="https://texreg.sos.state.tx.us/public/readtac$ext.TacPage?sl=T&amp;app=9&amp;p_dir=F&amp;p_rloc=219846&amp;p_tloc=9933&amp;p_ploc=1&amp;pg=2&amp;p_tac=&amp;ti=19&amp;pt=2&amp;ch=89&amp;rl=1055" TargetMode="External"/><Relationship Id="rId7" Type="http://schemas.openxmlformats.org/officeDocument/2006/relationships/hyperlink" Target="https://tea.texas.gov/academics/special-student-populations/special-education/back-to-school-news-special-educators-2024-vol2.pdf?fbclid=IwY2xjawFZFIRleHRuA2FlbQIxMQABHRLI5piO_J7zSM-EEUR4tzjmKg0k1_568pxh8YF2sUDfK1NYyK9XrKlMVg_aem_A3z47T9Q6-UzZ-xFcDCStA" TargetMode="External"/><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hyperlink" Target="https://nam02.safelinks.protection.outlook.com/?url=https%3A%2F%2Ftea.texas.gov%2Facademics%2Fspecial-student-populations%2Fspecial-education%2Fback-to-school-updates-special-educators-2024.pdf&amp;data=05%7C02%7Camy.reeves%40region10.org%7Cf03a0d3ecf9f45b2867d08dcb72b955b%7C31049577a6864b2d9222b60ccb42a5fc%7C0%7C0%7C638586645037942949%7CUnknown%7CTWFpbGZsb3d8eyJWIjoiMC4wLjAwMDAiLCJQIjoiV2luMzIiLCJBTiI6Ik1haWwiLCJXVCI6Mn0%3D%7C0%7C%7C%7C&amp;sdata=p%2FToh%2BUtdOl%2FzIEV2LY7mwe%2Bv3d5YyUCqm%2BWyww9nyw%3D&amp;reserved=0" TargetMode="External"/><Relationship Id="rId5" Type="http://schemas.openxmlformats.org/officeDocument/2006/relationships/image" Target="../media/image30.svg"/><Relationship Id="rId4"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2.svg"/></Relationships>
</file>

<file path=ppt/diagrams/_rels/drawing8.xml.rels><?xml version="1.0" encoding="UTF-8" standalone="yes"?>
<Relationships xmlns="http://schemas.openxmlformats.org/package/2006/relationships"><Relationship Id="rId3" Type="http://schemas.openxmlformats.org/officeDocument/2006/relationships/hyperlink" Target="https://www.twc.texas.gov/programs/labor-market-information" TargetMode="External"/><Relationship Id="rId7" Type="http://schemas.openxmlformats.org/officeDocument/2006/relationships/hyperlink" Target="https://instrc.indiana.edu/transition-resources/transition-matrix.html" TargetMode="External"/><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hyperlink" Target="https://transitiontn.org/assessment-database/" TargetMode="External"/><Relationship Id="rId5" Type="http://schemas.openxmlformats.org/officeDocument/2006/relationships/image" Target="../media/image36.svg"/><Relationship Id="rId4" Type="http://schemas.openxmlformats.org/officeDocument/2006/relationships/image" Target="../media/image35.png"/></Relationships>
</file>

<file path=ppt/diagrams/_rels/drawing9.xml.rels><?xml version="1.0" encoding="UTF-8" standalone="yes"?>
<Relationships xmlns="http://schemas.openxmlformats.org/package/2006/relationships"><Relationship Id="rId3" Type="http://schemas.openxmlformats.org/officeDocument/2006/relationships/hyperlink" Target="mailto:VR.Pre-ETS@twc.texas.gov" TargetMode="External"/><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mailto:Rosla.Hocker@twc.texas.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25756-EE35-48ED-9A46-014A4F2D715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AE15A2-CB95-46D3-A408-CD9B38F0EF47}">
      <dgm:prSet/>
      <dgm:spPr/>
      <dgm:t>
        <a:bodyPr/>
        <a:lstStyle/>
        <a:p>
          <a:pPr>
            <a:lnSpc>
              <a:spcPct val="100000"/>
            </a:lnSpc>
          </a:pPr>
          <a:r>
            <a:rPr lang="en-US"/>
            <a:t>How do the Indicator 13 requirements connect to an IPE?</a:t>
          </a:r>
        </a:p>
      </dgm:t>
    </dgm:pt>
    <dgm:pt modelId="{A9451E5E-50B1-4176-90C6-1C17B3AB695B}" type="parTrans" cxnId="{66C138B2-DCAD-4C71-9EB3-0768C181E522}">
      <dgm:prSet/>
      <dgm:spPr/>
      <dgm:t>
        <a:bodyPr/>
        <a:lstStyle/>
        <a:p>
          <a:endParaRPr lang="en-US"/>
        </a:p>
      </dgm:t>
    </dgm:pt>
    <dgm:pt modelId="{EA0DBB87-712A-4856-A06D-7E98463BF646}" type="sibTrans" cxnId="{66C138B2-DCAD-4C71-9EB3-0768C181E522}">
      <dgm:prSet/>
      <dgm:spPr/>
      <dgm:t>
        <a:bodyPr/>
        <a:lstStyle/>
        <a:p>
          <a:endParaRPr lang="en-US"/>
        </a:p>
      </dgm:t>
    </dgm:pt>
    <dgm:pt modelId="{33365435-8693-4DD5-9FDD-FD6F536B2675}">
      <dgm:prSet/>
      <dgm:spPr/>
      <dgm:t>
        <a:bodyPr/>
        <a:lstStyle/>
        <a:p>
          <a:pPr>
            <a:lnSpc>
              <a:spcPct val="100000"/>
            </a:lnSpc>
          </a:pPr>
          <a:r>
            <a:rPr lang="en-US" b="1">
              <a:latin typeface="Calibri"/>
              <a:cs typeface="Calibri"/>
            </a:rPr>
            <a:t>At your table</a:t>
          </a:r>
          <a:r>
            <a:rPr lang="en-US" b="0">
              <a:latin typeface="Calibri Light" panose="020F0302020204030204"/>
            </a:rPr>
            <a:t> </a:t>
          </a:r>
          <a:r>
            <a:rPr lang="en-US">
              <a:latin typeface="Calibri"/>
              <a:cs typeface="Calibri"/>
            </a:rPr>
            <a:t>collaborate </a:t>
          </a:r>
          <a:r>
            <a:rPr lang="en-US"/>
            <a:t>with each other on what that might look</a:t>
          </a:r>
        </a:p>
      </dgm:t>
    </dgm:pt>
    <dgm:pt modelId="{2F351017-AABB-4CD7-B33C-033BBA725B7A}" type="parTrans" cxnId="{F6FB61B4-0D7A-4F28-A4D2-4F97C4B2D1A2}">
      <dgm:prSet/>
      <dgm:spPr/>
      <dgm:t>
        <a:bodyPr/>
        <a:lstStyle/>
        <a:p>
          <a:endParaRPr lang="en-US"/>
        </a:p>
      </dgm:t>
    </dgm:pt>
    <dgm:pt modelId="{F067641D-6065-40BB-AC32-6E4FC3A6E671}" type="sibTrans" cxnId="{F6FB61B4-0D7A-4F28-A4D2-4F97C4B2D1A2}">
      <dgm:prSet/>
      <dgm:spPr/>
      <dgm:t>
        <a:bodyPr/>
        <a:lstStyle/>
        <a:p>
          <a:endParaRPr lang="en-US"/>
        </a:p>
      </dgm:t>
    </dgm:pt>
    <dgm:pt modelId="{B7E0019E-C758-4E95-9943-2220A531CD59}">
      <dgm:prSet/>
      <dgm:spPr/>
      <dgm:t>
        <a:bodyPr/>
        <a:lstStyle/>
        <a:p>
          <a:pPr>
            <a:lnSpc>
              <a:spcPct val="100000"/>
            </a:lnSpc>
          </a:pPr>
          <a:r>
            <a:rPr lang="en-US"/>
            <a:t>Designate a notetaker</a:t>
          </a:r>
        </a:p>
      </dgm:t>
    </dgm:pt>
    <dgm:pt modelId="{633D8999-B70F-4AD6-9E4D-D3828BE4D3DE}" type="parTrans" cxnId="{96A5A443-3949-45EC-820F-0FD33FBD3505}">
      <dgm:prSet/>
      <dgm:spPr/>
      <dgm:t>
        <a:bodyPr/>
        <a:lstStyle/>
        <a:p>
          <a:endParaRPr lang="en-US"/>
        </a:p>
      </dgm:t>
    </dgm:pt>
    <dgm:pt modelId="{437A55C7-9EEB-4344-9F5D-4F8C2A6F76AB}" type="sibTrans" cxnId="{96A5A443-3949-45EC-820F-0FD33FBD3505}">
      <dgm:prSet/>
      <dgm:spPr/>
      <dgm:t>
        <a:bodyPr/>
        <a:lstStyle/>
        <a:p>
          <a:endParaRPr lang="en-US"/>
        </a:p>
      </dgm:t>
    </dgm:pt>
    <dgm:pt modelId="{869D93E3-F4F1-44A1-8CC1-4C345B6DFB7C}">
      <dgm:prSet/>
      <dgm:spPr/>
      <dgm:t>
        <a:bodyPr/>
        <a:lstStyle/>
        <a:p>
          <a:pPr>
            <a:lnSpc>
              <a:spcPct val="100000"/>
            </a:lnSpc>
          </a:pPr>
          <a:r>
            <a:rPr lang="en-US"/>
            <a:t>Designate a spokesman for each table</a:t>
          </a:r>
        </a:p>
      </dgm:t>
    </dgm:pt>
    <dgm:pt modelId="{8D1D232A-1D59-48F9-80F6-D6D6E09217CE}" type="parTrans" cxnId="{65E6FF51-A4C5-4DFE-BAEC-DC2123942BE3}">
      <dgm:prSet/>
      <dgm:spPr/>
      <dgm:t>
        <a:bodyPr/>
        <a:lstStyle/>
        <a:p>
          <a:endParaRPr lang="en-US"/>
        </a:p>
      </dgm:t>
    </dgm:pt>
    <dgm:pt modelId="{2058C810-DAAE-4278-86EC-C8528C2DD856}" type="sibTrans" cxnId="{65E6FF51-A4C5-4DFE-BAEC-DC2123942BE3}">
      <dgm:prSet/>
      <dgm:spPr/>
      <dgm:t>
        <a:bodyPr/>
        <a:lstStyle/>
        <a:p>
          <a:endParaRPr lang="en-US"/>
        </a:p>
      </dgm:t>
    </dgm:pt>
    <dgm:pt modelId="{5EA26649-99C6-4A8B-8CE6-EACEB895BF10}" type="pres">
      <dgm:prSet presAssocID="{D9625756-EE35-48ED-9A46-014A4F2D7159}" presName="root" presStyleCnt="0">
        <dgm:presLayoutVars>
          <dgm:dir/>
          <dgm:resizeHandles val="exact"/>
        </dgm:presLayoutVars>
      </dgm:prSet>
      <dgm:spPr/>
    </dgm:pt>
    <dgm:pt modelId="{9D0BB9DC-C3B4-433E-9E02-F7CF938EC4F5}" type="pres">
      <dgm:prSet presAssocID="{8FAE15A2-CB95-46D3-A408-CD9B38F0EF47}" presName="compNode" presStyleCnt="0"/>
      <dgm:spPr/>
    </dgm:pt>
    <dgm:pt modelId="{A8256B95-5DE7-4A2E-9F65-8084EC46C1B1}" type="pres">
      <dgm:prSet presAssocID="{8FAE15A2-CB95-46D3-A408-CD9B38F0EF47}" presName="bgRect" presStyleLbl="bgShp" presStyleIdx="0" presStyleCnt="2"/>
      <dgm:spPr/>
    </dgm:pt>
    <dgm:pt modelId="{39A988B3-4BDC-47CE-BB49-7AAB8AAFAF86}" type="pres">
      <dgm:prSet presAssocID="{8FAE15A2-CB95-46D3-A408-CD9B38F0EF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rsor"/>
        </a:ext>
      </dgm:extLst>
    </dgm:pt>
    <dgm:pt modelId="{421AD4A3-1884-45C8-946B-5C386F241188}" type="pres">
      <dgm:prSet presAssocID="{8FAE15A2-CB95-46D3-A408-CD9B38F0EF47}" presName="spaceRect" presStyleCnt="0"/>
      <dgm:spPr/>
    </dgm:pt>
    <dgm:pt modelId="{6FC231A4-62B3-4770-872E-22254370743B}" type="pres">
      <dgm:prSet presAssocID="{8FAE15A2-CB95-46D3-A408-CD9B38F0EF47}" presName="parTx" presStyleLbl="revTx" presStyleIdx="0" presStyleCnt="3">
        <dgm:presLayoutVars>
          <dgm:chMax val="0"/>
          <dgm:chPref val="0"/>
        </dgm:presLayoutVars>
      </dgm:prSet>
      <dgm:spPr/>
    </dgm:pt>
    <dgm:pt modelId="{A5C97BF7-707F-4F92-BF35-D24CF51BF8DD}" type="pres">
      <dgm:prSet presAssocID="{EA0DBB87-712A-4856-A06D-7E98463BF646}" presName="sibTrans" presStyleCnt="0"/>
      <dgm:spPr/>
    </dgm:pt>
    <dgm:pt modelId="{2084CC39-7980-4B6E-8FD2-DFD35BC9B69E}" type="pres">
      <dgm:prSet presAssocID="{33365435-8693-4DD5-9FDD-FD6F536B2675}" presName="compNode" presStyleCnt="0"/>
      <dgm:spPr/>
    </dgm:pt>
    <dgm:pt modelId="{E430D5D8-7A2D-4FC8-9061-6CFD7EFD6A34}" type="pres">
      <dgm:prSet presAssocID="{33365435-8693-4DD5-9FDD-FD6F536B2675}" presName="bgRect" presStyleLbl="bgShp" presStyleIdx="1" presStyleCnt="2"/>
      <dgm:spPr/>
    </dgm:pt>
    <dgm:pt modelId="{73BB001F-971E-4FDC-A20B-0AF40A8B1633}" type="pres">
      <dgm:prSet presAssocID="{33365435-8693-4DD5-9FDD-FD6F536B26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D837464-FDEA-44C8-856C-AF8A68C9C530}" type="pres">
      <dgm:prSet presAssocID="{33365435-8693-4DD5-9FDD-FD6F536B2675}" presName="spaceRect" presStyleCnt="0"/>
      <dgm:spPr/>
    </dgm:pt>
    <dgm:pt modelId="{6008F78F-A085-40F5-BF83-06B40398E881}" type="pres">
      <dgm:prSet presAssocID="{33365435-8693-4DD5-9FDD-FD6F536B2675}" presName="parTx" presStyleLbl="revTx" presStyleIdx="1" presStyleCnt="3">
        <dgm:presLayoutVars>
          <dgm:chMax val="0"/>
          <dgm:chPref val="0"/>
        </dgm:presLayoutVars>
      </dgm:prSet>
      <dgm:spPr/>
    </dgm:pt>
    <dgm:pt modelId="{EC8F6443-86B8-415E-96EE-3DD54B3628FB}" type="pres">
      <dgm:prSet presAssocID="{33365435-8693-4DD5-9FDD-FD6F536B2675}" presName="desTx" presStyleLbl="revTx" presStyleIdx="2" presStyleCnt="3">
        <dgm:presLayoutVars/>
      </dgm:prSet>
      <dgm:spPr/>
    </dgm:pt>
  </dgm:ptLst>
  <dgm:cxnLst>
    <dgm:cxn modelId="{AAB2F23B-AD73-44AD-AE35-D9AA0BAE3725}" type="presOf" srcId="{869D93E3-F4F1-44A1-8CC1-4C345B6DFB7C}" destId="{EC8F6443-86B8-415E-96EE-3DD54B3628FB}" srcOrd="0" destOrd="1" presId="urn:microsoft.com/office/officeart/2018/2/layout/IconVerticalSolidList"/>
    <dgm:cxn modelId="{96A5A443-3949-45EC-820F-0FD33FBD3505}" srcId="{33365435-8693-4DD5-9FDD-FD6F536B2675}" destId="{B7E0019E-C758-4E95-9943-2220A531CD59}" srcOrd="0" destOrd="0" parTransId="{633D8999-B70F-4AD6-9E4D-D3828BE4D3DE}" sibTransId="{437A55C7-9EEB-4344-9F5D-4F8C2A6F76AB}"/>
    <dgm:cxn modelId="{65E6FF51-A4C5-4DFE-BAEC-DC2123942BE3}" srcId="{33365435-8693-4DD5-9FDD-FD6F536B2675}" destId="{869D93E3-F4F1-44A1-8CC1-4C345B6DFB7C}" srcOrd="1" destOrd="0" parTransId="{8D1D232A-1D59-48F9-80F6-D6D6E09217CE}" sibTransId="{2058C810-DAAE-4278-86EC-C8528C2DD856}"/>
    <dgm:cxn modelId="{348DD581-5DB9-44E0-9099-C5403D53AE57}" type="presOf" srcId="{B7E0019E-C758-4E95-9943-2220A531CD59}" destId="{EC8F6443-86B8-415E-96EE-3DD54B3628FB}" srcOrd="0" destOrd="0" presId="urn:microsoft.com/office/officeart/2018/2/layout/IconVerticalSolidList"/>
    <dgm:cxn modelId="{7F1BAB9F-FD15-475B-A5F7-02111680DDDD}" type="presOf" srcId="{33365435-8693-4DD5-9FDD-FD6F536B2675}" destId="{6008F78F-A085-40F5-BF83-06B40398E881}" srcOrd="0" destOrd="0" presId="urn:microsoft.com/office/officeart/2018/2/layout/IconVerticalSolidList"/>
    <dgm:cxn modelId="{66C138B2-DCAD-4C71-9EB3-0768C181E522}" srcId="{D9625756-EE35-48ED-9A46-014A4F2D7159}" destId="{8FAE15A2-CB95-46D3-A408-CD9B38F0EF47}" srcOrd="0" destOrd="0" parTransId="{A9451E5E-50B1-4176-90C6-1C17B3AB695B}" sibTransId="{EA0DBB87-712A-4856-A06D-7E98463BF646}"/>
    <dgm:cxn modelId="{F6FB61B4-0D7A-4F28-A4D2-4F97C4B2D1A2}" srcId="{D9625756-EE35-48ED-9A46-014A4F2D7159}" destId="{33365435-8693-4DD5-9FDD-FD6F536B2675}" srcOrd="1" destOrd="0" parTransId="{2F351017-AABB-4CD7-B33C-033BBA725B7A}" sibTransId="{F067641D-6065-40BB-AC32-6E4FC3A6E671}"/>
    <dgm:cxn modelId="{4C8147BA-6CED-474A-872F-A0A56C47E320}" type="presOf" srcId="{8FAE15A2-CB95-46D3-A408-CD9B38F0EF47}" destId="{6FC231A4-62B3-4770-872E-22254370743B}" srcOrd="0" destOrd="0" presId="urn:microsoft.com/office/officeart/2018/2/layout/IconVerticalSolidList"/>
    <dgm:cxn modelId="{EBCDE2EF-40E8-4D11-8849-49270B7FBF2C}" type="presOf" srcId="{D9625756-EE35-48ED-9A46-014A4F2D7159}" destId="{5EA26649-99C6-4A8B-8CE6-EACEB895BF10}" srcOrd="0" destOrd="0" presId="urn:microsoft.com/office/officeart/2018/2/layout/IconVerticalSolidList"/>
    <dgm:cxn modelId="{4395BDC8-D15B-4C57-A247-7B095E1DB93F}" type="presParOf" srcId="{5EA26649-99C6-4A8B-8CE6-EACEB895BF10}" destId="{9D0BB9DC-C3B4-433E-9E02-F7CF938EC4F5}" srcOrd="0" destOrd="0" presId="urn:microsoft.com/office/officeart/2018/2/layout/IconVerticalSolidList"/>
    <dgm:cxn modelId="{EB91DB52-B0C2-4622-B648-744DD7E38F2D}" type="presParOf" srcId="{9D0BB9DC-C3B4-433E-9E02-F7CF938EC4F5}" destId="{A8256B95-5DE7-4A2E-9F65-8084EC46C1B1}" srcOrd="0" destOrd="0" presId="urn:microsoft.com/office/officeart/2018/2/layout/IconVerticalSolidList"/>
    <dgm:cxn modelId="{98D43D1C-9FC2-4E67-8323-D41511B1007B}" type="presParOf" srcId="{9D0BB9DC-C3B4-433E-9E02-F7CF938EC4F5}" destId="{39A988B3-4BDC-47CE-BB49-7AAB8AAFAF86}" srcOrd="1" destOrd="0" presId="urn:microsoft.com/office/officeart/2018/2/layout/IconVerticalSolidList"/>
    <dgm:cxn modelId="{FD1C718C-6CC3-44EE-8231-45EB7DA13879}" type="presParOf" srcId="{9D0BB9DC-C3B4-433E-9E02-F7CF938EC4F5}" destId="{421AD4A3-1884-45C8-946B-5C386F241188}" srcOrd="2" destOrd="0" presId="urn:microsoft.com/office/officeart/2018/2/layout/IconVerticalSolidList"/>
    <dgm:cxn modelId="{129CC42C-64FE-450B-BD2F-7A97C47B5292}" type="presParOf" srcId="{9D0BB9DC-C3B4-433E-9E02-F7CF938EC4F5}" destId="{6FC231A4-62B3-4770-872E-22254370743B}" srcOrd="3" destOrd="0" presId="urn:microsoft.com/office/officeart/2018/2/layout/IconVerticalSolidList"/>
    <dgm:cxn modelId="{DB620C78-BE70-4016-A824-248512217D6D}" type="presParOf" srcId="{5EA26649-99C6-4A8B-8CE6-EACEB895BF10}" destId="{A5C97BF7-707F-4F92-BF35-D24CF51BF8DD}" srcOrd="1" destOrd="0" presId="urn:microsoft.com/office/officeart/2018/2/layout/IconVerticalSolidList"/>
    <dgm:cxn modelId="{77034FF6-1831-4C6A-8D17-38781AFE8463}" type="presParOf" srcId="{5EA26649-99C6-4A8B-8CE6-EACEB895BF10}" destId="{2084CC39-7980-4B6E-8FD2-DFD35BC9B69E}" srcOrd="2" destOrd="0" presId="urn:microsoft.com/office/officeart/2018/2/layout/IconVerticalSolidList"/>
    <dgm:cxn modelId="{1ECBACAD-603C-4BA6-B6D3-A3348E76C6EF}" type="presParOf" srcId="{2084CC39-7980-4B6E-8FD2-DFD35BC9B69E}" destId="{E430D5D8-7A2D-4FC8-9061-6CFD7EFD6A34}" srcOrd="0" destOrd="0" presId="urn:microsoft.com/office/officeart/2018/2/layout/IconVerticalSolidList"/>
    <dgm:cxn modelId="{1F9EF134-BE90-44D1-A16D-DB5C7B2866F1}" type="presParOf" srcId="{2084CC39-7980-4B6E-8FD2-DFD35BC9B69E}" destId="{73BB001F-971E-4FDC-A20B-0AF40A8B1633}" srcOrd="1" destOrd="0" presId="urn:microsoft.com/office/officeart/2018/2/layout/IconVerticalSolidList"/>
    <dgm:cxn modelId="{042DE9BE-EFC9-4AA0-90B4-570AE229F7B8}" type="presParOf" srcId="{2084CC39-7980-4B6E-8FD2-DFD35BC9B69E}" destId="{AD837464-FDEA-44C8-856C-AF8A68C9C530}" srcOrd="2" destOrd="0" presId="urn:microsoft.com/office/officeart/2018/2/layout/IconVerticalSolidList"/>
    <dgm:cxn modelId="{EAC5A92D-FACF-4788-8A9A-3AEDE92873E1}" type="presParOf" srcId="{2084CC39-7980-4B6E-8FD2-DFD35BC9B69E}" destId="{6008F78F-A085-40F5-BF83-06B40398E881}" srcOrd="3" destOrd="0" presId="urn:microsoft.com/office/officeart/2018/2/layout/IconVerticalSolidList"/>
    <dgm:cxn modelId="{7BD6CD4F-7C4F-4B01-8352-E47F1CDE44C0}" type="presParOf" srcId="{2084CC39-7980-4B6E-8FD2-DFD35BC9B69E}" destId="{EC8F6443-86B8-415E-96EE-3DD54B3628F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A089D3-5CA4-4434-8EBD-905F727281C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68D2359-1021-44EF-9D8B-C0A7D587E91F}">
      <dgm:prSet/>
      <dgm:spPr/>
      <dgm:t>
        <a:bodyPr/>
        <a:lstStyle/>
        <a:p>
          <a:r>
            <a:rPr lang="en-US"/>
            <a:t>Discuss services with anyone other than VR until services have been agreed on.</a:t>
          </a:r>
        </a:p>
      </dgm:t>
    </dgm:pt>
    <dgm:pt modelId="{99040BF1-692F-4166-BA50-EE1345E8880C}" type="parTrans" cxnId="{B4EDE6BC-189B-4FD8-B229-791A2C61FE55}">
      <dgm:prSet/>
      <dgm:spPr/>
      <dgm:t>
        <a:bodyPr/>
        <a:lstStyle/>
        <a:p>
          <a:endParaRPr lang="en-US"/>
        </a:p>
      </dgm:t>
    </dgm:pt>
    <dgm:pt modelId="{71977D84-4312-404A-9D02-7966502A54AB}" type="sibTrans" cxnId="{B4EDE6BC-189B-4FD8-B229-791A2C61FE55}">
      <dgm:prSet/>
      <dgm:spPr/>
      <dgm:t>
        <a:bodyPr/>
        <a:lstStyle/>
        <a:p>
          <a:endParaRPr lang="en-US"/>
        </a:p>
      </dgm:t>
    </dgm:pt>
    <dgm:pt modelId="{7BA6C4F0-4405-4477-B4A5-12BEBD3A3713}">
      <dgm:prSet/>
      <dgm:spPr/>
      <dgm:t>
        <a:bodyPr/>
        <a:lstStyle/>
        <a:p>
          <a:r>
            <a:rPr lang="en-US"/>
            <a:t>If a provider approaches you, please tell them you need to reach out to us and you’ll get back to them.</a:t>
          </a:r>
        </a:p>
      </dgm:t>
    </dgm:pt>
    <dgm:pt modelId="{1B222AAF-E9B7-418F-A0E8-450F03D91E9A}" type="parTrans" cxnId="{04677407-F753-491F-B916-27DFCA545D8C}">
      <dgm:prSet/>
      <dgm:spPr/>
      <dgm:t>
        <a:bodyPr/>
        <a:lstStyle/>
        <a:p>
          <a:endParaRPr lang="en-US"/>
        </a:p>
      </dgm:t>
    </dgm:pt>
    <dgm:pt modelId="{AEFA398F-F050-47A5-BD80-3E02632E29D0}" type="sibTrans" cxnId="{04677407-F753-491F-B916-27DFCA545D8C}">
      <dgm:prSet/>
      <dgm:spPr/>
      <dgm:t>
        <a:bodyPr/>
        <a:lstStyle/>
        <a:p>
          <a:endParaRPr lang="en-US"/>
        </a:p>
      </dgm:t>
    </dgm:pt>
    <dgm:pt modelId="{50DA26E5-EEAA-4F5E-971A-F81BDD473C46}">
      <dgm:prSet/>
      <dgm:spPr/>
      <dgm:t>
        <a:bodyPr/>
        <a:lstStyle/>
        <a:p>
          <a:r>
            <a:rPr lang="en-US"/>
            <a:t>Create MOUs or other agreements that involve VR services or funds without talking with VR first.</a:t>
          </a:r>
        </a:p>
      </dgm:t>
    </dgm:pt>
    <dgm:pt modelId="{F86BF582-E8AE-4513-B556-5715B1186CA6}" type="parTrans" cxnId="{101ABC70-3976-4DF1-A261-7C02B2CC646B}">
      <dgm:prSet/>
      <dgm:spPr/>
      <dgm:t>
        <a:bodyPr/>
        <a:lstStyle/>
        <a:p>
          <a:endParaRPr lang="en-US"/>
        </a:p>
      </dgm:t>
    </dgm:pt>
    <dgm:pt modelId="{B4911BB1-E405-443A-9C18-F40FA71A0AE1}" type="sibTrans" cxnId="{101ABC70-3976-4DF1-A261-7C02B2CC646B}">
      <dgm:prSet/>
      <dgm:spPr/>
      <dgm:t>
        <a:bodyPr/>
        <a:lstStyle/>
        <a:p>
          <a:endParaRPr lang="en-US"/>
        </a:p>
      </dgm:t>
    </dgm:pt>
    <dgm:pt modelId="{D4B743A0-86DD-42A4-8BBF-41B22D1AA159}">
      <dgm:prSet/>
      <dgm:spPr/>
      <dgm:t>
        <a:bodyPr/>
        <a:lstStyle/>
        <a:p>
          <a:r>
            <a:rPr lang="en-US"/>
            <a:t>Assume VR funding will be provided without approval from VR. </a:t>
          </a:r>
        </a:p>
      </dgm:t>
    </dgm:pt>
    <dgm:pt modelId="{DDCF92F2-F78E-4938-8F82-436B98A906F8}" type="parTrans" cxnId="{1E642040-D0B7-48E9-ABC9-D9FFABB3AE8F}">
      <dgm:prSet/>
      <dgm:spPr/>
      <dgm:t>
        <a:bodyPr/>
        <a:lstStyle/>
        <a:p>
          <a:endParaRPr lang="en-US"/>
        </a:p>
      </dgm:t>
    </dgm:pt>
    <dgm:pt modelId="{261C9DBE-9DDC-4E32-8D71-C520A05C3719}" type="sibTrans" cxnId="{1E642040-D0B7-48E9-ABC9-D9FFABB3AE8F}">
      <dgm:prSet/>
      <dgm:spPr/>
      <dgm:t>
        <a:bodyPr/>
        <a:lstStyle/>
        <a:p>
          <a:endParaRPr lang="en-US"/>
        </a:p>
      </dgm:t>
    </dgm:pt>
    <dgm:pt modelId="{EF58A2D7-F8AF-429A-A06A-D05D55B3AACC}">
      <dgm:prSet/>
      <dgm:spPr/>
      <dgm:t>
        <a:bodyPr/>
        <a:lstStyle/>
        <a:p>
          <a:r>
            <a:rPr lang="en-US">
              <a:hlinkClick xmlns:r="http://schemas.openxmlformats.org/officeDocument/2006/relationships" r:id="rId1"/>
            </a:rPr>
            <a:t>Initiating In-School VR Services Document</a:t>
          </a:r>
          <a:endParaRPr lang="en-US"/>
        </a:p>
      </dgm:t>
    </dgm:pt>
    <dgm:pt modelId="{6C31B503-D91F-4548-8A1F-94D151575784}" type="parTrans" cxnId="{5CB752FA-DE91-4450-95B7-9181354C866C}">
      <dgm:prSet/>
      <dgm:spPr/>
      <dgm:t>
        <a:bodyPr/>
        <a:lstStyle/>
        <a:p>
          <a:endParaRPr lang="en-US"/>
        </a:p>
      </dgm:t>
    </dgm:pt>
    <dgm:pt modelId="{D51A8A04-09ED-448E-9BC8-7896D01C2586}" type="sibTrans" cxnId="{5CB752FA-DE91-4450-95B7-9181354C866C}">
      <dgm:prSet/>
      <dgm:spPr/>
      <dgm:t>
        <a:bodyPr/>
        <a:lstStyle/>
        <a:p>
          <a:endParaRPr lang="en-US"/>
        </a:p>
      </dgm:t>
    </dgm:pt>
    <dgm:pt modelId="{F59FF45C-0F2D-4F6F-A528-205859E58A65}" type="pres">
      <dgm:prSet presAssocID="{13A089D3-5CA4-4434-8EBD-905F727281CE}" presName="vert0" presStyleCnt="0">
        <dgm:presLayoutVars>
          <dgm:dir/>
          <dgm:animOne val="branch"/>
          <dgm:animLvl val="lvl"/>
        </dgm:presLayoutVars>
      </dgm:prSet>
      <dgm:spPr/>
    </dgm:pt>
    <dgm:pt modelId="{F0940087-F07C-4BCA-93F5-42C9E328B5FF}" type="pres">
      <dgm:prSet presAssocID="{768D2359-1021-44EF-9D8B-C0A7D587E91F}" presName="thickLine" presStyleLbl="alignNode1" presStyleIdx="0" presStyleCnt="5"/>
      <dgm:spPr/>
    </dgm:pt>
    <dgm:pt modelId="{41CA80B5-4E5E-4FB7-90A5-08A40892B289}" type="pres">
      <dgm:prSet presAssocID="{768D2359-1021-44EF-9D8B-C0A7D587E91F}" presName="horz1" presStyleCnt="0"/>
      <dgm:spPr/>
    </dgm:pt>
    <dgm:pt modelId="{A009066E-D4D3-47C0-BC96-A547170DE04C}" type="pres">
      <dgm:prSet presAssocID="{768D2359-1021-44EF-9D8B-C0A7D587E91F}" presName="tx1" presStyleLbl="revTx" presStyleIdx="0" presStyleCnt="5"/>
      <dgm:spPr/>
    </dgm:pt>
    <dgm:pt modelId="{C7A2534A-D424-44C6-A0B7-C59A0B2F5563}" type="pres">
      <dgm:prSet presAssocID="{768D2359-1021-44EF-9D8B-C0A7D587E91F}" presName="vert1" presStyleCnt="0"/>
      <dgm:spPr/>
    </dgm:pt>
    <dgm:pt modelId="{3BDCD77C-EB13-4605-8717-00913AF5AF49}" type="pres">
      <dgm:prSet presAssocID="{7BA6C4F0-4405-4477-B4A5-12BEBD3A3713}" presName="thickLine" presStyleLbl="alignNode1" presStyleIdx="1" presStyleCnt="5"/>
      <dgm:spPr/>
    </dgm:pt>
    <dgm:pt modelId="{367B287F-6931-476E-8B93-A1AE08ED268C}" type="pres">
      <dgm:prSet presAssocID="{7BA6C4F0-4405-4477-B4A5-12BEBD3A3713}" presName="horz1" presStyleCnt="0"/>
      <dgm:spPr/>
    </dgm:pt>
    <dgm:pt modelId="{FCDD1DA7-F9B0-430B-8C2B-5B04E9A13A22}" type="pres">
      <dgm:prSet presAssocID="{7BA6C4F0-4405-4477-B4A5-12BEBD3A3713}" presName="tx1" presStyleLbl="revTx" presStyleIdx="1" presStyleCnt="5"/>
      <dgm:spPr/>
    </dgm:pt>
    <dgm:pt modelId="{63C269C9-0600-4E37-81BC-1CB2A2663A3B}" type="pres">
      <dgm:prSet presAssocID="{7BA6C4F0-4405-4477-B4A5-12BEBD3A3713}" presName="vert1" presStyleCnt="0"/>
      <dgm:spPr/>
    </dgm:pt>
    <dgm:pt modelId="{A543C925-7461-424B-9B37-27D9380DAFF0}" type="pres">
      <dgm:prSet presAssocID="{50DA26E5-EEAA-4F5E-971A-F81BDD473C46}" presName="thickLine" presStyleLbl="alignNode1" presStyleIdx="2" presStyleCnt="5"/>
      <dgm:spPr/>
    </dgm:pt>
    <dgm:pt modelId="{C38631A7-6CCB-4F72-8F75-35931A5EBB59}" type="pres">
      <dgm:prSet presAssocID="{50DA26E5-EEAA-4F5E-971A-F81BDD473C46}" presName="horz1" presStyleCnt="0"/>
      <dgm:spPr/>
    </dgm:pt>
    <dgm:pt modelId="{CDD91236-3F1C-4185-AF1C-969E45C22EEC}" type="pres">
      <dgm:prSet presAssocID="{50DA26E5-EEAA-4F5E-971A-F81BDD473C46}" presName="tx1" presStyleLbl="revTx" presStyleIdx="2" presStyleCnt="5"/>
      <dgm:spPr/>
    </dgm:pt>
    <dgm:pt modelId="{46EB3E53-33F9-4C15-A923-43B55D4EF8ED}" type="pres">
      <dgm:prSet presAssocID="{50DA26E5-EEAA-4F5E-971A-F81BDD473C46}" presName="vert1" presStyleCnt="0"/>
      <dgm:spPr/>
    </dgm:pt>
    <dgm:pt modelId="{9E059612-7F07-4BB9-82F1-748B3F0119E3}" type="pres">
      <dgm:prSet presAssocID="{D4B743A0-86DD-42A4-8BBF-41B22D1AA159}" presName="thickLine" presStyleLbl="alignNode1" presStyleIdx="3" presStyleCnt="5"/>
      <dgm:spPr/>
    </dgm:pt>
    <dgm:pt modelId="{BFB34E07-9B3C-4845-A965-D79863278D72}" type="pres">
      <dgm:prSet presAssocID="{D4B743A0-86DD-42A4-8BBF-41B22D1AA159}" presName="horz1" presStyleCnt="0"/>
      <dgm:spPr/>
    </dgm:pt>
    <dgm:pt modelId="{59382DA4-2DC3-47D7-AF79-9AAECD8C3289}" type="pres">
      <dgm:prSet presAssocID="{D4B743A0-86DD-42A4-8BBF-41B22D1AA159}" presName="tx1" presStyleLbl="revTx" presStyleIdx="3" presStyleCnt="5"/>
      <dgm:spPr/>
    </dgm:pt>
    <dgm:pt modelId="{ACFFC730-51A5-4729-892C-EE670464D5E4}" type="pres">
      <dgm:prSet presAssocID="{D4B743A0-86DD-42A4-8BBF-41B22D1AA159}" presName="vert1" presStyleCnt="0"/>
      <dgm:spPr/>
    </dgm:pt>
    <dgm:pt modelId="{1107CBFE-D47A-4A9C-A31D-682E98019B61}" type="pres">
      <dgm:prSet presAssocID="{EF58A2D7-F8AF-429A-A06A-D05D55B3AACC}" presName="thickLine" presStyleLbl="alignNode1" presStyleIdx="4" presStyleCnt="5"/>
      <dgm:spPr/>
    </dgm:pt>
    <dgm:pt modelId="{F63169F0-1DB3-4DF3-BA99-D74FABD2FA62}" type="pres">
      <dgm:prSet presAssocID="{EF58A2D7-F8AF-429A-A06A-D05D55B3AACC}" presName="horz1" presStyleCnt="0"/>
      <dgm:spPr/>
    </dgm:pt>
    <dgm:pt modelId="{CB8D7F27-70DC-4B71-BA0A-2FAD7D68F0F5}" type="pres">
      <dgm:prSet presAssocID="{EF58A2D7-F8AF-429A-A06A-D05D55B3AACC}" presName="tx1" presStyleLbl="revTx" presStyleIdx="4" presStyleCnt="5"/>
      <dgm:spPr/>
    </dgm:pt>
    <dgm:pt modelId="{FCEC5F5E-AF81-4BA2-95FF-558CD460E0BF}" type="pres">
      <dgm:prSet presAssocID="{EF58A2D7-F8AF-429A-A06A-D05D55B3AACC}" presName="vert1" presStyleCnt="0"/>
      <dgm:spPr/>
    </dgm:pt>
  </dgm:ptLst>
  <dgm:cxnLst>
    <dgm:cxn modelId="{04677407-F753-491F-B916-27DFCA545D8C}" srcId="{13A089D3-5CA4-4434-8EBD-905F727281CE}" destId="{7BA6C4F0-4405-4477-B4A5-12BEBD3A3713}" srcOrd="1" destOrd="0" parTransId="{1B222AAF-E9B7-418F-A0E8-450F03D91E9A}" sibTransId="{AEFA398F-F050-47A5-BD80-3E02632E29D0}"/>
    <dgm:cxn modelId="{CD2CA308-FD95-4474-9ED3-9853BACD79CC}" type="presOf" srcId="{50DA26E5-EEAA-4F5E-971A-F81BDD473C46}" destId="{CDD91236-3F1C-4185-AF1C-969E45C22EEC}" srcOrd="0" destOrd="0" presId="urn:microsoft.com/office/officeart/2008/layout/LinedList"/>
    <dgm:cxn modelId="{1E642040-D0B7-48E9-ABC9-D9FFABB3AE8F}" srcId="{13A089D3-5CA4-4434-8EBD-905F727281CE}" destId="{D4B743A0-86DD-42A4-8BBF-41B22D1AA159}" srcOrd="3" destOrd="0" parTransId="{DDCF92F2-F78E-4938-8F82-436B98A906F8}" sibTransId="{261C9DBE-9DDC-4E32-8D71-C520A05C3719}"/>
    <dgm:cxn modelId="{B3FB3D5C-512A-4E3E-A162-28B87EF8528C}" type="presOf" srcId="{7BA6C4F0-4405-4477-B4A5-12BEBD3A3713}" destId="{FCDD1DA7-F9B0-430B-8C2B-5B04E9A13A22}" srcOrd="0" destOrd="0" presId="urn:microsoft.com/office/officeart/2008/layout/LinedList"/>
    <dgm:cxn modelId="{35FF4561-9198-4F11-8BBC-63BDE06F141F}" type="presOf" srcId="{EF58A2D7-F8AF-429A-A06A-D05D55B3AACC}" destId="{CB8D7F27-70DC-4B71-BA0A-2FAD7D68F0F5}" srcOrd="0" destOrd="0" presId="urn:microsoft.com/office/officeart/2008/layout/LinedList"/>
    <dgm:cxn modelId="{101ABC70-3976-4DF1-A261-7C02B2CC646B}" srcId="{13A089D3-5CA4-4434-8EBD-905F727281CE}" destId="{50DA26E5-EEAA-4F5E-971A-F81BDD473C46}" srcOrd="2" destOrd="0" parTransId="{F86BF582-E8AE-4513-B556-5715B1186CA6}" sibTransId="{B4911BB1-E405-443A-9C18-F40FA71A0AE1}"/>
    <dgm:cxn modelId="{DCAB5573-FFA8-4552-B054-74F5E6B0F877}" type="presOf" srcId="{768D2359-1021-44EF-9D8B-C0A7D587E91F}" destId="{A009066E-D4D3-47C0-BC96-A547170DE04C}" srcOrd="0" destOrd="0" presId="urn:microsoft.com/office/officeart/2008/layout/LinedList"/>
    <dgm:cxn modelId="{577305A1-4FD5-4D18-978F-953CA363DB85}" type="presOf" srcId="{13A089D3-5CA4-4434-8EBD-905F727281CE}" destId="{F59FF45C-0F2D-4F6F-A528-205859E58A65}" srcOrd="0" destOrd="0" presId="urn:microsoft.com/office/officeart/2008/layout/LinedList"/>
    <dgm:cxn modelId="{C9D9D6B7-6543-4CFC-8B17-C6B4ED481584}" type="presOf" srcId="{D4B743A0-86DD-42A4-8BBF-41B22D1AA159}" destId="{59382DA4-2DC3-47D7-AF79-9AAECD8C3289}" srcOrd="0" destOrd="0" presId="urn:microsoft.com/office/officeart/2008/layout/LinedList"/>
    <dgm:cxn modelId="{B4EDE6BC-189B-4FD8-B229-791A2C61FE55}" srcId="{13A089D3-5CA4-4434-8EBD-905F727281CE}" destId="{768D2359-1021-44EF-9D8B-C0A7D587E91F}" srcOrd="0" destOrd="0" parTransId="{99040BF1-692F-4166-BA50-EE1345E8880C}" sibTransId="{71977D84-4312-404A-9D02-7966502A54AB}"/>
    <dgm:cxn modelId="{5CB752FA-DE91-4450-95B7-9181354C866C}" srcId="{13A089D3-5CA4-4434-8EBD-905F727281CE}" destId="{EF58A2D7-F8AF-429A-A06A-D05D55B3AACC}" srcOrd="4" destOrd="0" parTransId="{6C31B503-D91F-4548-8A1F-94D151575784}" sibTransId="{D51A8A04-09ED-448E-9BC8-7896D01C2586}"/>
    <dgm:cxn modelId="{A0E841F9-59AC-4B6C-997D-1A6D555852FB}" type="presParOf" srcId="{F59FF45C-0F2D-4F6F-A528-205859E58A65}" destId="{F0940087-F07C-4BCA-93F5-42C9E328B5FF}" srcOrd="0" destOrd="0" presId="urn:microsoft.com/office/officeart/2008/layout/LinedList"/>
    <dgm:cxn modelId="{68850E4A-6FC1-4D53-8542-B5B82E877FDF}" type="presParOf" srcId="{F59FF45C-0F2D-4F6F-A528-205859E58A65}" destId="{41CA80B5-4E5E-4FB7-90A5-08A40892B289}" srcOrd="1" destOrd="0" presId="urn:microsoft.com/office/officeart/2008/layout/LinedList"/>
    <dgm:cxn modelId="{DAD43275-9A19-47DC-8F5F-1F50D3C4404F}" type="presParOf" srcId="{41CA80B5-4E5E-4FB7-90A5-08A40892B289}" destId="{A009066E-D4D3-47C0-BC96-A547170DE04C}" srcOrd="0" destOrd="0" presId="urn:microsoft.com/office/officeart/2008/layout/LinedList"/>
    <dgm:cxn modelId="{FF787BA1-25F0-4BEC-B2E1-B9381311102B}" type="presParOf" srcId="{41CA80B5-4E5E-4FB7-90A5-08A40892B289}" destId="{C7A2534A-D424-44C6-A0B7-C59A0B2F5563}" srcOrd="1" destOrd="0" presId="urn:microsoft.com/office/officeart/2008/layout/LinedList"/>
    <dgm:cxn modelId="{4A585683-7BC3-4D96-8014-009E66BA3756}" type="presParOf" srcId="{F59FF45C-0F2D-4F6F-A528-205859E58A65}" destId="{3BDCD77C-EB13-4605-8717-00913AF5AF49}" srcOrd="2" destOrd="0" presId="urn:microsoft.com/office/officeart/2008/layout/LinedList"/>
    <dgm:cxn modelId="{DDB37469-2621-4B67-B0B9-E420D0116C3F}" type="presParOf" srcId="{F59FF45C-0F2D-4F6F-A528-205859E58A65}" destId="{367B287F-6931-476E-8B93-A1AE08ED268C}" srcOrd="3" destOrd="0" presId="urn:microsoft.com/office/officeart/2008/layout/LinedList"/>
    <dgm:cxn modelId="{80D9007B-8985-4456-882B-4AA7DBD041BF}" type="presParOf" srcId="{367B287F-6931-476E-8B93-A1AE08ED268C}" destId="{FCDD1DA7-F9B0-430B-8C2B-5B04E9A13A22}" srcOrd="0" destOrd="0" presId="urn:microsoft.com/office/officeart/2008/layout/LinedList"/>
    <dgm:cxn modelId="{20DD24D8-45E6-4718-9670-67397DBDCBE7}" type="presParOf" srcId="{367B287F-6931-476E-8B93-A1AE08ED268C}" destId="{63C269C9-0600-4E37-81BC-1CB2A2663A3B}" srcOrd="1" destOrd="0" presId="urn:microsoft.com/office/officeart/2008/layout/LinedList"/>
    <dgm:cxn modelId="{833842F6-3EB4-456A-94BD-CCCB9B4DCB0C}" type="presParOf" srcId="{F59FF45C-0F2D-4F6F-A528-205859E58A65}" destId="{A543C925-7461-424B-9B37-27D9380DAFF0}" srcOrd="4" destOrd="0" presId="urn:microsoft.com/office/officeart/2008/layout/LinedList"/>
    <dgm:cxn modelId="{D08B81B6-9A94-47B3-8288-DC17708D10E7}" type="presParOf" srcId="{F59FF45C-0F2D-4F6F-A528-205859E58A65}" destId="{C38631A7-6CCB-4F72-8F75-35931A5EBB59}" srcOrd="5" destOrd="0" presId="urn:microsoft.com/office/officeart/2008/layout/LinedList"/>
    <dgm:cxn modelId="{1C369DF7-5161-4494-BBAD-EAEFCEDD909E}" type="presParOf" srcId="{C38631A7-6CCB-4F72-8F75-35931A5EBB59}" destId="{CDD91236-3F1C-4185-AF1C-969E45C22EEC}" srcOrd="0" destOrd="0" presId="urn:microsoft.com/office/officeart/2008/layout/LinedList"/>
    <dgm:cxn modelId="{C714A96E-DC1E-4787-9DA8-9E5182610DBA}" type="presParOf" srcId="{C38631A7-6CCB-4F72-8F75-35931A5EBB59}" destId="{46EB3E53-33F9-4C15-A923-43B55D4EF8ED}" srcOrd="1" destOrd="0" presId="urn:microsoft.com/office/officeart/2008/layout/LinedList"/>
    <dgm:cxn modelId="{0919BCD4-0F44-4DFD-ABB2-77FA271BDCFB}" type="presParOf" srcId="{F59FF45C-0F2D-4F6F-A528-205859E58A65}" destId="{9E059612-7F07-4BB9-82F1-748B3F0119E3}" srcOrd="6" destOrd="0" presId="urn:microsoft.com/office/officeart/2008/layout/LinedList"/>
    <dgm:cxn modelId="{46121317-2B18-4540-82A2-3216AB30B80B}" type="presParOf" srcId="{F59FF45C-0F2D-4F6F-A528-205859E58A65}" destId="{BFB34E07-9B3C-4845-A965-D79863278D72}" srcOrd="7" destOrd="0" presId="urn:microsoft.com/office/officeart/2008/layout/LinedList"/>
    <dgm:cxn modelId="{BA4DA816-5F1E-4369-BE06-55C647BF1C86}" type="presParOf" srcId="{BFB34E07-9B3C-4845-A965-D79863278D72}" destId="{59382DA4-2DC3-47D7-AF79-9AAECD8C3289}" srcOrd="0" destOrd="0" presId="urn:microsoft.com/office/officeart/2008/layout/LinedList"/>
    <dgm:cxn modelId="{F66795CF-6BC9-4D3A-B2D1-46D847A9434F}" type="presParOf" srcId="{BFB34E07-9B3C-4845-A965-D79863278D72}" destId="{ACFFC730-51A5-4729-892C-EE670464D5E4}" srcOrd="1" destOrd="0" presId="urn:microsoft.com/office/officeart/2008/layout/LinedList"/>
    <dgm:cxn modelId="{D598F412-57C5-44D7-B675-B66C2283EDE4}" type="presParOf" srcId="{F59FF45C-0F2D-4F6F-A528-205859E58A65}" destId="{1107CBFE-D47A-4A9C-A31D-682E98019B61}" srcOrd="8" destOrd="0" presId="urn:microsoft.com/office/officeart/2008/layout/LinedList"/>
    <dgm:cxn modelId="{A29B4B9C-32CE-4139-9218-35BB161057EC}" type="presParOf" srcId="{F59FF45C-0F2D-4F6F-A528-205859E58A65}" destId="{F63169F0-1DB3-4DF3-BA99-D74FABD2FA62}" srcOrd="9" destOrd="0" presId="urn:microsoft.com/office/officeart/2008/layout/LinedList"/>
    <dgm:cxn modelId="{0B0058DD-8B2F-444F-8E5F-B9C920755EF0}" type="presParOf" srcId="{F63169F0-1DB3-4DF3-BA99-D74FABD2FA62}" destId="{CB8D7F27-70DC-4B71-BA0A-2FAD7D68F0F5}" srcOrd="0" destOrd="0" presId="urn:microsoft.com/office/officeart/2008/layout/LinedList"/>
    <dgm:cxn modelId="{20721E8C-41B2-4EA3-A667-A1FFDA06CE4C}" type="presParOf" srcId="{F63169F0-1DB3-4DF3-BA99-D74FABD2FA62}" destId="{FCEC5F5E-AF81-4BA2-95FF-558CD460E0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737FFA-9C78-49F0-AC28-C3A9A84265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B6F8BDE-87C0-4F8D-9851-98651AA9B48B}">
      <dgm:prSet/>
      <dgm:spPr/>
      <dgm:t>
        <a:bodyPr/>
        <a:lstStyle/>
        <a:p>
          <a:r>
            <a:rPr lang="en-US"/>
            <a:t>TWC services are intended to enhance what you already provide to students, not replace them. </a:t>
          </a:r>
        </a:p>
      </dgm:t>
    </dgm:pt>
    <dgm:pt modelId="{A490D170-92F5-48F6-ABBB-974027B653C3}" type="parTrans" cxnId="{C1B2CE2A-968D-4CDE-90E4-3F93DCBCAA63}">
      <dgm:prSet/>
      <dgm:spPr/>
      <dgm:t>
        <a:bodyPr/>
        <a:lstStyle/>
        <a:p>
          <a:endParaRPr lang="en-US"/>
        </a:p>
      </dgm:t>
    </dgm:pt>
    <dgm:pt modelId="{22007FE9-895C-43F7-8686-943A3285CE6F}" type="sibTrans" cxnId="{C1B2CE2A-968D-4CDE-90E4-3F93DCBCAA63}">
      <dgm:prSet/>
      <dgm:spPr/>
      <dgm:t>
        <a:bodyPr/>
        <a:lstStyle/>
        <a:p>
          <a:endParaRPr lang="en-US"/>
        </a:p>
      </dgm:t>
    </dgm:pt>
    <dgm:pt modelId="{CDD47D6C-28E6-4281-9A68-63D0D5148079}">
      <dgm:prSet/>
      <dgm:spPr/>
      <dgm:t>
        <a:bodyPr/>
        <a:lstStyle/>
        <a:p>
          <a:r>
            <a:rPr lang="en-US"/>
            <a:t>VR providers go through a process that results in a contract and includes established qualifications to provide that service. They are not necessarily certified teachers. </a:t>
          </a:r>
        </a:p>
      </dgm:t>
    </dgm:pt>
    <dgm:pt modelId="{AB0F7950-EF1A-4A46-B448-B805AA9874AF}" type="parTrans" cxnId="{F0ACEAF9-EA48-4F82-AC54-BC1D54AD7744}">
      <dgm:prSet/>
      <dgm:spPr/>
      <dgm:t>
        <a:bodyPr/>
        <a:lstStyle/>
        <a:p>
          <a:endParaRPr lang="en-US"/>
        </a:p>
      </dgm:t>
    </dgm:pt>
    <dgm:pt modelId="{BD0AE328-704D-4637-9EDA-7593AB26A621}" type="sibTrans" cxnId="{F0ACEAF9-EA48-4F82-AC54-BC1D54AD7744}">
      <dgm:prSet/>
      <dgm:spPr/>
      <dgm:t>
        <a:bodyPr/>
        <a:lstStyle/>
        <a:p>
          <a:endParaRPr lang="en-US"/>
        </a:p>
      </dgm:t>
    </dgm:pt>
    <dgm:pt modelId="{1DFFD1C9-2A07-447B-BC0C-6F07B873E0EE}">
      <dgm:prSet/>
      <dgm:spPr/>
      <dgm:t>
        <a:bodyPr/>
        <a:lstStyle/>
        <a:p>
          <a:r>
            <a:rPr lang="en-US"/>
            <a:t>Referrals are always initiated by the counselor. They should be your first contact if you want to refer students for any VR service, in school or out. </a:t>
          </a:r>
        </a:p>
      </dgm:t>
    </dgm:pt>
    <dgm:pt modelId="{0B37D05E-EA88-4A73-8DF2-0A6A67143F33}" type="parTrans" cxnId="{DB914ECA-2145-4303-9DF7-48B9F7C698AE}">
      <dgm:prSet/>
      <dgm:spPr/>
      <dgm:t>
        <a:bodyPr/>
        <a:lstStyle/>
        <a:p>
          <a:endParaRPr lang="en-US"/>
        </a:p>
      </dgm:t>
    </dgm:pt>
    <dgm:pt modelId="{B281F340-B2F5-4C78-8636-A3DEAC08E49A}" type="sibTrans" cxnId="{DB914ECA-2145-4303-9DF7-48B9F7C698AE}">
      <dgm:prSet/>
      <dgm:spPr/>
      <dgm:t>
        <a:bodyPr/>
        <a:lstStyle/>
        <a:p>
          <a:endParaRPr lang="en-US"/>
        </a:p>
      </dgm:t>
    </dgm:pt>
    <dgm:pt modelId="{946F77FE-3BEC-41E4-8965-C7CFD1C69BE8}" type="pres">
      <dgm:prSet presAssocID="{7E737FFA-9C78-49F0-AC28-C3A9A842659E}" presName="root" presStyleCnt="0">
        <dgm:presLayoutVars>
          <dgm:dir/>
          <dgm:resizeHandles val="exact"/>
        </dgm:presLayoutVars>
      </dgm:prSet>
      <dgm:spPr/>
    </dgm:pt>
    <dgm:pt modelId="{816E2A17-21AE-46A5-9242-91B37CE06E68}" type="pres">
      <dgm:prSet presAssocID="{8B6F8BDE-87C0-4F8D-9851-98651AA9B48B}" presName="compNode" presStyleCnt="0"/>
      <dgm:spPr/>
    </dgm:pt>
    <dgm:pt modelId="{FF4B505E-117E-4602-BBDE-ABCAFEE1E26E}" type="pres">
      <dgm:prSet presAssocID="{8B6F8BDE-87C0-4F8D-9851-98651AA9B48B}" presName="bgRect" presStyleLbl="bgShp" presStyleIdx="0" presStyleCnt="3"/>
      <dgm:spPr/>
    </dgm:pt>
    <dgm:pt modelId="{DFC3EB6C-5EBC-4C51-A43D-C93A09458280}" type="pres">
      <dgm:prSet presAssocID="{8B6F8BDE-87C0-4F8D-9851-98651AA9B4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882E4221-C085-441B-9FF4-697F637B588A}" type="pres">
      <dgm:prSet presAssocID="{8B6F8BDE-87C0-4F8D-9851-98651AA9B48B}" presName="spaceRect" presStyleCnt="0"/>
      <dgm:spPr/>
    </dgm:pt>
    <dgm:pt modelId="{E56503F9-16FA-4471-8B2C-FB53A14D8160}" type="pres">
      <dgm:prSet presAssocID="{8B6F8BDE-87C0-4F8D-9851-98651AA9B48B}" presName="parTx" presStyleLbl="revTx" presStyleIdx="0" presStyleCnt="3">
        <dgm:presLayoutVars>
          <dgm:chMax val="0"/>
          <dgm:chPref val="0"/>
        </dgm:presLayoutVars>
      </dgm:prSet>
      <dgm:spPr/>
    </dgm:pt>
    <dgm:pt modelId="{6CF98134-4B49-4474-937E-DA7472DBFEB4}" type="pres">
      <dgm:prSet presAssocID="{22007FE9-895C-43F7-8686-943A3285CE6F}" presName="sibTrans" presStyleCnt="0"/>
      <dgm:spPr/>
    </dgm:pt>
    <dgm:pt modelId="{53B1635F-7F85-4979-8597-1CFA330306B8}" type="pres">
      <dgm:prSet presAssocID="{CDD47D6C-28E6-4281-9A68-63D0D5148079}" presName="compNode" presStyleCnt="0"/>
      <dgm:spPr/>
    </dgm:pt>
    <dgm:pt modelId="{760E7B2A-7EE7-4D0D-89D1-1B8C47486AC4}" type="pres">
      <dgm:prSet presAssocID="{CDD47D6C-28E6-4281-9A68-63D0D5148079}" presName="bgRect" presStyleLbl="bgShp" presStyleIdx="1" presStyleCnt="3"/>
      <dgm:spPr/>
    </dgm:pt>
    <dgm:pt modelId="{9E20CC89-12B6-4946-861F-560B1F976D1B}" type="pres">
      <dgm:prSet presAssocID="{CDD47D6C-28E6-4281-9A68-63D0D51480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9093CF4D-FF98-4E87-8142-E786E5B21C93}" type="pres">
      <dgm:prSet presAssocID="{CDD47D6C-28E6-4281-9A68-63D0D5148079}" presName="spaceRect" presStyleCnt="0"/>
      <dgm:spPr/>
    </dgm:pt>
    <dgm:pt modelId="{FF9473B0-1D2F-4B1F-9460-D9F522179DDB}" type="pres">
      <dgm:prSet presAssocID="{CDD47D6C-28E6-4281-9A68-63D0D5148079}" presName="parTx" presStyleLbl="revTx" presStyleIdx="1" presStyleCnt="3">
        <dgm:presLayoutVars>
          <dgm:chMax val="0"/>
          <dgm:chPref val="0"/>
        </dgm:presLayoutVars>
      </dgm:prSet>
      <dgm:spPr/>
    </dgm:pt>
    <dgm:pt modelId="{493E3EA8-FEED-402F-8815-55D1564F74DA}" type="pres">
      <dgm:prSet presAssocID="{BD0AE328-704D-4637-9EDA-7593AB26A621}" presName="sibTrans" presStyleCnt="0"/>
      <dgm:spPr/>
    </dgm:pt>
    <dgm:pt modelId="{72D676BE-67B4-40D4-A094-DB7B9DD12D98}" type="pres">
      <dgm:prSet presAssocID="{1DFFD1C9-2A07-447B-BC0C-6F07B873E0EE}" presName="compNode" presStyleCnt="0"/>
      <dgm:spPr/>
    </dgm:pt>
    <dgm:pt modelId="{790ED1F4-27A1-43B9-9EFF-3136D6F4FDDC}" type="pres">
      <dgm:prSet presAssocID="{1DFFD1C9-2A07-447B-BC0C-6F07B873E0EE}" presName="bgRect" presStyleLbl="bgShp" presStyleIdx="2" presStyleCnt="3"/>
      <dgm:spPr/>
    </dgm:pt>
    <dgm:pt modelId="{7EE4CEBC-1497-4AEA-AD7C-F80E0FA57FD6}" type="pres">
      <dgm:prSet presAssocID="{1DFFD1C9-2A07-447B-BC0C-6F07B873E0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rtual RealityHeadset"/>
        </a:ext>
      </dgm:extLst>
    </dgm:pt>
    <dgm:pt modelId="{24C5B934-F85C-4DF4-84C6-9D4786BBFEC7}" type="pres">
      <dgm:prSet presAssocID="{1DFFD1C9-2A07-447B-BC0C-6F07B873E0EE}" presName="spaceRect" presStyleCnt="0"/>
      <dgm:spPr/>
    </dgm:pt>
    <dgm:pt modelId="{79988683-12D6-4260-AECA-8E59DA83E4BE}" type="pres">
      <dgm:prSet presAssocID="{1DFFD1C9-2A07-447B-BC0C-6F07B873E0EE}" presName="parTx" presStyleLbl="revTx" presStyleIdx="2" presStyleCnt="3">
        <dgm:presLayoutVars>
          <dgm:chMax val="0"/>
          <dgm:chPref val="0"/>
        </dgm:presLayoutVars>
      </dgm:prSet>
      <dgm:spPr/>
    </dgm:pt>
  </dgm:ptLst>
  <dgm:cxnLst>
    <dgm:cxn modelId="{D0BEB809-F2D5-4542-8EFE-33CE8CB7A5AA}" type="presOf" srcId="{1DFFD1C9-2A07-447B-BC0C-6F07B873E0EE}" destId="{79988683-12D6-4260-AECA-8E59DA83E4BE}" srcOrd="0" destOrd="0" presId="urn:microsoft.com/office/officeart/2018/2/layout/IconVerticalSolidList"/>
    <dgm:cxn modelId="{EB56B223-4460-4A71-AED7-6184ED31FDF9}" type="presOf" srcId="{8B6F8BDE-87C0-4F8D-9851-98651AA9B48B}" destId="{E56503F9-16FA-4471-8B2C-FB53A14D8160}" srcOrd="0" destOrd="0" presId="urn:microsoft.com/office/officeart/2018/2/layout/IconVerticalSolidList"/>
    <dgm:cxn modelId="{C1B2CE2A-968D-4CDE-90E4-3F93DCBCAA63}" srcId="{7E737FFA-9C78-49F0-AC28-C3A9A842659E}" destId="{8B6F8BDE-87C0-4F8D-9851-98651AA9B48B}" srcOrd="0" destOrd="0" parTransId="{A490D170-92F5-48F6-ABBB-974027B653C3}" sibTransId="{22007FE9-895C-43F7-8686-943A3285CE6F}"/>
    <dgm:cxn modelId="{5AADDE7A-43EB-4DDD-BA15-38801D9F9435}" type="presOf" srcId="{CDD47D6C-28E6-4281-9A68-63D0D5148079}" destId="{FF9473B0-1D2F-4B1F-9460-D9F522179DDB}" srcOrd="0" destOrd="0" presId="urn:microsoft.com/office/officeart/2018/2/layout/IconVerticalSolidList"/>
    <dgm:cxn modelId="{046565C1-F812-4FB0-ACDD-3E9C46B2B960}" type="presOf" srcId="{7E737FFA-9C78-49F0-AC28-C3A9A842659E}" destId="{946F77FE-3BEC-41E4-8965-C7CFD1C69BE8}" srcOrd="0" destOrd="0" presId="urn:microsoft.com/office/officeart/2018/2/layout/IconVerticalSolidList"/>
    <dgm:cxn modelId="{DB914ECA-2145-4303-9DF7-48B9F7C698AE}" srcId="{7E737FFA-9C78-49F0-AC28-C3A9A842659E}" destId="{1DFFD1C9-2A07-447B-BC0C-6F07B873E0EE}" srcOrd="2" destOrd="0" parTransId="{0B37D05E-EA88-4A73-8DF2-0A6A67143F33}" sibTransId="{B281F340-B2F5-4C78-8636-A3DEAC08E49A}"/>
    <dgm:cxn modelId="{F0ACEAF9-EA48-4F82-AC54-BC1D54AD7744}" srcId="{7E737FFA-9C78-49F0-AC28-C3A9A842659E}" destId="{CDD47D6C-28E6-4281-9A68-63D0D5148079}" srcOrd="1" destOrd="0" parTransId="{AB0F7950-EF1A-4A46-B448-B805AA9874AF}" sibTransId="{BD0AE328-704D-4637-9EDA-7593AB26A621}"/>
    <dgm:cxn modelId="{BDE5B16C-B872-493B-8607-410E666E15F7}" type="presParOf" srcId="{946F77FE-3BEC-41E4-8965-C7CFD1C69BE8}" destId="{816E2A17-21AE-46A5-9242-91B37CE06E68}" srcOrd="0" destOrd="0" presId="urn:microsoft.com/office/officeart/2018/2/layout/IconVerticalSolidList"/>
    <dgm:cxn modelId="{EEBE3D06-DAB0-4A2E-91BF-AE077A72BB64}" type="presParOf" srcId="{816E2A17-21AE-46A5-9242-91B37CE06E68}" destId="{FF4B505E-117E-4602-BBDE-ABCAFEE1E26E}" srcOrd="0" destOrd="0" presId="urn:microsoft.com/office/officeart/2018/2/layout/IconVerticalSolidList"/>
    <dgm:cxn modelId="{E0E021DF-EF8D-4CF7-AE18-8A5B14B834A6}" type="presParOf" srcId="{816E2A17-21AE-46A5-9242-91B37CE06E68}" destId="{DFC3EB6C-5EBC-4C51-A43D-C93A09458280}" srcOrd="1" destOrd="0" presId="urn:microsoft.com/office/officeart/2018/2/layout/IconVerticalSolidList"/>
    <dgm:cxn modelId="{5A567A3D-620A-46DC-A1C0-814177B013E2}" type="presParOf" srcId="{816E2A17-21AE-46A5-9242-91B37CE06E68}" destId="{882E4221-C085-441B-9FF4-697F637B588A}" srcOrd="2" destOrd="0" presId="urn:microsoft.com/office/officeart/2018/2/layout/IconVerticalSolidList"/>
    <dgm:cxn modelId="{7EC86C65-D976-4EEF-A668-BB29887EA26A}" type="presParOf" srcId="{816E2A17-21AE-46A5-9242-91B37CE06E68}" destId="{E56503F9-16FA-4471-8B2C-FB53A14D8160}" srcOrd="3" destOrd="0" presId="urn:microsoft.com/office/officeart/2018/2/layout/IconVerticalSolidList"/>
    <dgm:cxn modelId="{26AE5F62-6917-4D25-96F3-DEEDC16FE820}" type="presParOf" srcId="{946F77FE-3BEC-41E4-8965-C7CFD1C69BE8}" destId="{6CF98134-4B49-4474-937E-DA7472DBFEB4}" srcOrd="1" destOrd="0" presId="urn:microsoft.com/office/officeart/2018/2/layout/IconVerticalSolidList"/>
    <dgm:cxn modelId="{69ACD50E-E053-4A23-B9BA-6178F58D07C0}" type="presParOf" srcId="{946F77FE-3BEC-41E4-8965-C7CFD1C69BE8}" destId="{53B1635F-7F85-4979-8597-1CFA330306B8}" srcOrd="2" destOrd="0" presId="urn:microsoft.com/office/officeart/2018/2/layout/IconVerticalSolidList"/>
    <dgm:cxn modelId="{67406921-1DAF-4F16-952D-62C7D0FB0555}" type="presParOf" srcId="{53B1635F-7F85-4979-8597-1CFA330306B8}" destId="{760E7B2A-7EE7-4D0D-89D1-1B8C47486AC4}" srcOrd="0" destOrd="0" presId="urn:microsoft.com/office/officeart/2018/2/layout/IconVerticalSolidList"/>
    <dgm:cxn modelId="{2514FEEF-9F87-4392-92F8-E14C652DED9F}" type="presParOf" srcId="{53B1635F-7F85-4979-8597-1CFA330306B8}" destId="{9E20CC89-12B6-4946-861F-560B1F976D1B}" srcOrd="1" destOrd="0" presId="urn:microsoft.com/office/officeart/2018/2/layout/IconVerticalSolidList"/>
    <dgm:cxn modelId="{B648BDAD-277F-42DC-A4A4-801ED42A3125}" type="presParOf" srcId="{53B1635F-7F85-4979-8597-1CFA330306B8}" destId="{9093CF4D-FF98-4E87-8142-E786E5B21C93}" srcOrd="2" destOrd="0" presId="urn:microsoft.com/office/officeart/2018/2/layout/IconVerticalSolidList"/>
    <dgm:cxn modelId="{ADCBCDF5-4092-4DE3-9482-B054B275CC7F}" type="presParOf" srcId="{53B1635F-7F85-4979-8597-1CFA330306B8}" destId="{FF9473B0-1D2F-4B1F-9460-D9F522179DDB}" srcOrd="3" destOrd="0" presId="urn:microsoft.com/office/officeart/2018/2/layout/IconVerticalSolidList"/>
    <dgm:cxn modelId="{46357188-C0AA-40BC-BAA9-2854BB2E9CA7}" type="presParOf" srcId="{946F77FE-3BEC-41E4-8965-C7CFD1C69BE8}" destId="{493E3EA8-FEED-402F-8815-55D1564F74DA}" srcOrd="3" destOrd="0" presId="urn:microsoft.com/office/officeart/2018/2/layout/IconVerticalSolidList"/>
    <dgm:cxn modelId="{EABC619F-8820-41D4-8AD5-53CF306F77CC}" type="presParOf" srcId="{946F77FE-3BEC-41E4-8965-C7CFD1C69BE8}" destId="{72D676BE-67B4-40D4-A094-DB7B9DD12D98}" srcOrd="4" destOrd="0" presId="urn:microsoft.com/office/officeart/2018/2/layout/IconVerticalSolidList"/>
    <dgm:cxn modelId="{34AED4B4-6A7A-43B4-9D10-4342B0F44829}" type="presParOf" srcId="{72D676BE-67B4-40D4-A094-DB7B9DD12D98}" destId="{790ED1F4-27A1-43B9-9EFF-3136D6F4FDDC}" srcOrd="0" destOrd="0" presId="urn:microsoft.com/office/officeart/2018/2/layout/IconVerticalSolidList"/>
    <dgm:cxn modelId="{74F3F9B9-E762-4CA1-ACFA-69306DCE965C}" type="presParOf" srcId="{72D676BE-67B4-40D4-A094-DB7B9DD12D98}" destId="{7EE4CEBC-1497-4AEA-AD7C-F80E0FA57FD6}" srcOrd="1" destOrd="0" presId="urn:microsoft.com/office/officeart/2018/2/layout/IconVerticalSolidList"/>
    <dgm:cxn modelId="{449D4332-1630-4B22-B865-02ABDB21C5CC}" type="presParOf" srcId="{72D676BE-67B4-40D4-A094-DB7B9DD12D98}" destId="{24C5B934-F85C-4DF4-84C6-9D4786BBFEC7}" srcOrd="2" destOrd="0" presId="urn:microsoft.com/office/officeart/2018/2/layout/IconVerticalSolidList"/>
    <dgm:cxn modelId="{9ACF4148-B31D-42B6-8032-CBDFD5C87268}" type="presParOf" srcId="{72D676BE-67B4-40D4-A094-DB7B9DD12D98}" destId="{79988683-12D6-4260-AECA-8E59DA83E4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5A57D0-8978-45D5-AF67-4B117436533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391EA91-3A6D-43AE-8E91-04BCFF947AEE}">
      <dgm:prSet custT="1"/>
      <dgm:spPr/>
      <dgm:t>
        <a:bodyPr/>
        <a:lstStyle/>
        <a:p>
          <a:pPr algn="just"/>
          <a:r>
            <a:rPr lang="en-US" sz="2400" b="1">
              <a:solidFill>
                <a:schemeClr val="accent6">
                  <a:lumMod val="50000"/>
                </a:schemeClr>
              </a:solidFill>
              <a:latin typeface="+mj-lt"/>
            </a:rPr>
            <a:t>If there is no other way for a student or the referring party to connect with VR staff, there is the option for an online self- referral.</a:t>
          </a:r>
        </a:p>
      </dgm:t>
    </dgm:pt>
    <dgm:pt modelId="{5536B903-5187-4E9C-9EDD-5D848428B517}" type="parTrans" cxnId="{D644D3EE-AC8A-42E4-8454-504524FA7ECC}">
      <dgm:prSet/>
      <dgm:spPr/>
      <dgm:t>
        <a:bodyPr/>
        <a:lstStyle/>
        <a:p>
          <a:endParaRPr lang="en-US"/>
        </a:p>
      </dgm:t>
    </dgm:pt>
    <dgm:pt modelId="{2614675C-094F-4BED-BBDF-0C11A7A49AD6}" type="sibTrans" cxnId="{D644D3EE-AC8A-42E4-8454-504524FA7ECC}">
      <dgm:prSet/>
      <dgm:spPr/>
      <dgm:t>
        <a:bodyPr/>
        <a:lstStyle/>
        <a:p>
          <a:endParaRPr lang="en-US"/>
        </a:p>
      </dgm:t>
    </dgm:pt>
    <dgm:pt modelId="{860FA494-7B89-46D1-AE13-5EF780167D73}">
      <dgm:prSet/>
      <dgm:spPr/>
      <dgm:t>
        <a:bodyPr/>
        <a:lstStyle/>
        <a:p>
          <a:pPr algn="just"/>
          <a:r>
            <a:rPr lang="en-US" b="1">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gm:t>
    </dgm:pt>
    <dgm:pt modelId="{C9942E56-C89D-4523-A566-DA4A900B554E}" type="parTrans" cxnId="{8F39BAC8-3D91-4394-BD9B-03FF2E677EE7}">
      <dgm:prSet/>
      <dgm:spPr/>
      <dgm:t>
        <a:bodyPr/>
        <a:lstStyle/>
        <a:p>
          <a:endParaRPr lang="en-US"/>
        </a:p>
      </dgm:t>
    </dgm:pt>
    <dgm:pt modelId="{7B220009-1276-43D4-8510-AB40933CDFA9}" type="sibTrans" cxnId="{8F39BAC8-3D91-4394-BD9B-03FF2E677EE7}">
      <dgm:prSet/>
      <dgm:spPr/>
      <dgm:t>
        <a:bodyPr/>
        <a:lstStyle/>
        <a:p>
          <a:endParaRPr lang="en-US"/>
        </a:p>
      </dgm:t>
    </dgm:pt>
    <dgm:pt modelId="{9D31FFE3-79C8-48BF-A17A-96849E900703}">
      <dgm:prSet/>
      <dgm:spPr/>
      <dgm:t>
        <a:bodyPr/>
        <a:lstStyle/>
        <a:p>
          <a:pPr algn="just"/>
          <a:r>
            <a:rPr lang="en-US" b="1">
              <a:solidFill>
                <a:schemeClr val="accent6">
                  <a:lumMod val="50000"/>
                </a:schemeClr>
              </a:solidFill>
              <a:latin typeface="+mj-lt"/>
            </a:rPr>
            <a:t>This process may take much longer than a traditional referral, due to the referral coming through a different channel of communication. </a:t>
          </a:r>
        </a:p>
      </dgm:t>
    </dgm:pt>
    <dgm:pt modelId="{849C2CF1-8537-4AF4-A04B-A3AAFA147F41}" type="parTrans" cxnId="{F0F38A5F-E15F-4285-86C8-7875251BAE9D}">
      <dgm:prSet/>
      <dgm:spPr/>
      <dgm:t>
        <a:bodyPr/>
        <a:lstStyle/>
        <a:p>
          <a:endParaRPr lang="en-US"/>
        </a:p>
      </dgm:t>
    </dgm:pt>
    <dgm:pt modelId="{BEF9DB21-E061-4BA7-BE49-2A4F490EBC7E}" type="sibTrans" cxnId="{F0F38A5F-E15F-4285-86C8-7875251BAE9D}">
      <dgm:prSet/>
      <dgm:spPr/>
      <dgm:t>
        <a:bodyPr/>
        <a:lstStyle/>
        <a:p>
          <a:endParaRPr lang="en-US"/>
        </a:p>
      </dgm:t>
    </dgm:pt>
    <dgm:pt modelId="{5093BE3B-D275-4F08-8D73-7B5EC5246972}" type="pres">
      <dgm:prSet presAssocID="{615A57D0-8978-45D5-AF67-4B117436533E}" presName="linear" presStyleCnt="0">
        <dgm:presLayoutVars>
          <dgm:dir/>
          <dgm:resizeHandles val="exact"/>
        </dgm:presLayoutVars>
      </dgm:prSet>
      <dgm:spPr/>
    </dgm:pt>
    <dgm:pt modelId="{A698ED2F-2607-4190-9952-3872EE05C3ED}" type="pres">
      <dgm:prSet presAssocID="{7391EA91-3A6D-43AE-8E91-04BCFF947AEE}" presName="comp" presStyleCnt="0"/>
      <dgm:spPr/>
    </dgm:pt>
    <dgm:pt modelId="{72B5C1B5-D2DD-451F-A2A1-B05CF2037DFD}" type="pres">
      <dgm:prSet presAssocID="{7391EA91-3A6D-43AE-8E91-04BCFF947AEE}" presName="box" presStyleLbl="node1" presStyleIdx="0" presStyleCnt="3"/>
      <dgm:spPr/>
    </dgm:pt>
    <dgm:pt modelId="{B0C26117-1554-4D84-9578-5A307CB8F2C3}" type="pres">
      <dgm:prSet presAssocID="{7391EA91-3A6D-43AE-8E91-04BCFF947AEE}"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two people's hands pointing at laptop screen with stack of 4 books in background, one person holding a pen"/>
        </a:ext>
      </dgm:extLst>
    </dgm:pt>
    <dgm:pt modelId="{9D6EFCE7-C42C-490D-ABA1-E7604E0E2D3D}" type="pres">
      <dgm:prSet presAssocID="{7391EA91-3A6D-43AE-8E91-04BCFF947AEE}" presName="text" presStyleLbl="node1" presStyleIdx="0" presStyleCnt="3">
        <dgm:presLayoutVars>
          <dgm:bulletEnabled val="1"/>
        </dgm:presLayoutVars>
      </dgm:prSet>
      <dgm:spPr/>
    </dgm:pt>
    <dgm:pt modelId="{BA334828-07EE-4348-B059-F6BBA0352581}" type="pres">
      <dgm:prSet presAssocID="{2614675C-094F-4BED-BBDF-0C11A7A49AD6}" presName="spacer" presStyleCnt="0"/>
      <dgm:spPr/>
    </dgm:pt>
    <dgm:pt modelId="{AA45BBD7-97E7-426C-AA02-71E83A66ABDC}" type="pres">
      <dgm:prSet presAssocID="{860FA494-7B89-46D1-AE13-5EF780167D73}" presName="comp" presStyleCnt="0"/>
      <dgm:spPr/>
    </dgm:pt>
    <dgm:pt modelId="{B9930E1D-1D91-4800-ADEE-DF218A1996CE}" type="pres">
      <dgm:prSet presAssocID="{860FA494-7B89-46D1-AE13-5EF780167D73}" presName="box" presStyleLbl="node1" presStyleIdx="1" presStyleCnt="3"/>
      <dgm:spPr/>
    </dgm:pt>
    <dgm:pt modelId="{3EEC7F4C-FC91-415E-8659-0B0766CC3C9E}" type="pres">
      <dgm:prSet presAssocID="{860FA494-7B89-46D1-AE13-5EF780167D7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dgm:spPr>
    </dgm:pt>
    <dgm:pt modelId="{262975BB-0613-434A-821B-B5D0B020568A}" type="pres">
      <dgm:prSet presAssocID="{860FA494-7B89-46D1-AE13-5EF780167D73}" presName="text" presStyleLbl="node1" presStyleIdx="1" presStyleCnt="3">
        <dgm:presLayoutVars>
          <dgm:bulletEnabled val="1"/>
        </dgm:presLayoutVars>
      </dgm:prSet>
      <dgm:spPr/>
    </dgm:pt>
    <dgm:pt modelId="{096CA17D-4C32-4CB4-9A8A-CF5731EFD11B}" type="pres">
      <dgm:prSet presAssocID="{7B220009-1276-43D4-8510-AB40933CDFA9}" presName="spacer" presStyleCnt="0"/>
      <dgm:spPr/>
    </dgm:pt>
    <dgm:pt modelId="{E2440669-9D88-4F47-A9B5-A198BC4C9C54}" type="pres">
      <dgm:prSet presAssocID="{9D31FFE3-79C8-48BF-A17A-96849E900703}" presName="comp" presStyleCnt="0"/>
      <dgm:spPr/>
    </dgm:pt>
    <dgm:pt modelId="{D1178155-C50D-45B1-8B0F-5BA4B4634131}" type="pres">
      <dgm:prSet presAssocID="{9D31FFE3-79C8-48BF-A17A-96849E900703}" presName="box" presStyleLbl="node1" presStyleIdx="2" presStyleCnt="3"/>
      <dgm:spPr/>
    </dgm:pt>
    <dgm:pt modelId="{82E35C74-5EDD-43FB-A340-B9CE426CEE5D}" type="pres">
      <dgm:prSet presAssocID="{9D31FFE3-79C8-48BF-A17A-96849E900703}" presName="img" presStyleLbl="fgImgPlace1" presStyleIdx="2" presStyleCnt="3"/>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lf face clock on a wall"/>
        </a:ext>
      </dgm:extLst>
    </dgm:pt>
    <dgm:pt modelId="{3CA2DFC6-815A-4CFB-9BC5-C5E9BA4B88B2}" type="pres">
      <dgm:prSet presAssocID="{9D31FFE3-79C8-48BF-A17A-96849E900703}" presName="text" presStyleLbl="node1" presStyleIdx="2" presStyleCnt="3">
        <dgm:presLayoutVars>
          <dgm:bulletEnabled val="1"/>
        </dgm:presLayoutVars>
      </dgm:prSet>
      <dgm:spPr/>
    </dgm:pt>
  </dgm:ptLst>
  <dgm:cxnLst>
    <dgm:cxn modelId="{2FA7754B-975E-4507-B352-F456EF6B42B5}" type="presOf" srcId="{7391EA91-3A6D-43AE-8E91-04BCFF947AEE}" destId="{72B5C1B5-D2DD-451F-A2A1-B05CF2037DFD}" srcOrd="0" destOrd="0" presId="urn:microsoft.com/office/officeart/2005/8/layout/vList4"/>
    <dgm:cxn modelId="{0C663E5A-8C50-4F7F-A545-0A58800FA87F}" type="presOf" srcId="{9D31FFE3-79C8-48BF-A17A-96849E900703}" destId="{D1178155-C50D-45B1-8B0F-5BA4B4634131}" srcOrd="0" destOrd="0" presId="urn:microsoft.com/office/officeart/2005/8/layout/vList4"/>
    <dgm:cxn modelId="{F0F38A5F-E15F-4285-86C8-7875251BAE9D}" srcId="{615A57D0-8978-45D5-AF67-4B117436533E}" destId="{9D31FFE3-79C8-48BF-A17A-96849E900703}" srcOrd="2" destOrd="0" parTransId="{849C2CF1-8537-4AF4-A04B-A3AAFA147F41}" sibTransId="{BEF9DB21-E061-4BA7-BE49-2A4F490EBC7E}"/>
    <dgm:cxn modelId="{2D66497D-6E69-4C58-AFA7-F18E287569A6}" type="presOf" srcId="{7391EA91-3A6D-43AE-8E91-04BCFF947AEE}" destId="{9D6EFCE7-C42C-490D-ABA1-E7604E0E2D3D}" srcOrd="1" destOrd="0" presId="urn:microsoft.com/office/officeart/2005/8/layout/vList4"/>
    <dgm:cxn modelId="{3F059D7D-2098-48F1-883A-4DE40FBA8500}" type="presOf" srcId="{860FA494-7B89-46D1-AE13-5EF780167D73}" destId="{B9930E1D-1D91-4800-ADEE-DF218A1996CE}" srcOrd="0" destOrd="0" presId="urn:microsoft.com/office/officeart/2005/8/layout/vList4"/>
    <dgm:cxn modelId="{C0A06192-9E4D-4877-BAE5-ADAAE9C982ED}" type="presOf" srcId="{860FA494-7B89-46D1-AE13-5EF780167D73}" destId="{262975BB-0613-434A-821B-B5D0B020568A}" srcOrd="1" destOrd="0" presId="urn:microsoft.com/office/officeart/2005/8/layout/vList4"/>
    <dgm:cxn modelId="{DAFD10C3-1E1D-4B40-B61F-460929C251DF}" type="presOf" srcId="{9D31FFE3-79C8-48BF-A17A-96849E900703}" destId="{3CA2DFC6-815A-4CFB-9BC5-C5E9BA4B88B2}" srcOrd="1" destOrd="0" presId="urn:microsoft.com/office/officeart/2005/8/layout/vList4"/>
    <dgm:cxn modelId="{8F39BAC8-3D91-4394-BD9B-03FF2E677EE7}" srcId="{615A57D0-8978-45D5-AF67-4B117436533E}" destId="{860FA494-7B89-46D1-AE13-5EF780167D73}" srcOrd="1" destOrd="0" parTransId="{C9942E56-C89D-4523-A566-DA4A900B554E}" sibTransId="{7B220009-1276-43D4-8510-AB40933CDFA9}"/>
    <dgm:cxn modelId="{E632EFE4-774F-40D7-958D-7BE865F94169}" type="presOf" srcId="{615A57D0-8978-45D5-AF67-4B117436533E}" destId="{5093BE3B-D275-4F08-8D73-7B5EC5246972}" srcOrd="0" destOrd="0" presId="urn:microsoft.com/office/officeart/2005/8/layout/vList4"/>
    <dgm:cxn modelId="{D644D3EE-AC8A-42E4-8454-504524FA7ECC}" srcId="{615A57D0-8978-45D5-AF67-4B117436533E}" destId="{7391EA91-3A6D-43AE-8E91-04BCFF947AEE}" srcOrd="0" destOrd="0" parTransId="{5536B903-5187-4E9C-9EDD-5D848428B517}" sibTransId="{2614675C-094F-4BED-BBDF-0C11A7A49AD6}"/>
    <dgm:cxn modelId="{D6B19405-DC5E-4961-8431-DBAC9BEDDA4B}" type="presParOf" srcId="{5093BE3B-D275-4F08-8D73-7B5EC5246972}" destId="{A698ED2F-2607-4190-9952-3872EE05C3ED}" srcOrd="0" destOrd="0" presId="urn:microsoft.com/office/officeart/2005/8/layout/vList4"/>
    <dgm:cxn modelId="{A4562D58-B166-487A-B484-ABC2DCF1E968}" type="presParOf" srcId="{A698ED2F-2607-4190-9952-3872EE05C3ED}" destId="{72B5C1B5-D2DD-451F-A2A1-B05CF2037DFD}" srcOrd="0" destOrd="0" presId="urn:microsoft.com/office/officeart/2005/8/layout/vList4"/>
    <dgm:cxn modelId="{2DA83AD6-A501-4E3C-BA35-D647BF88C2E7}" type="presParOf" srcId="{A698ED2F-2607-4190-9952-3872EE05C3ED}" destId="{B0C26117-1554-4D84-9578-5A307CB8F2C3}" srcOrd="1" destOrd="0" presId="urn:microsoft.com/office/officeart/2005/8/layout/vList4"/>
    <dgm:cxn modelId="{F671C386-4200-41AE-81CD-77AB4FE339CE}" type="presParOf" srcId="{A698ED2F-2607-4190-9952-3872EE05C3ED}" destId="{9D6EFCE7-C42C-490D-ABA1-E7604E0E2D3D}" srcOrd="2" destOrd="0" presId="urn:microsoft.com/office/officeart/2005/8/layout/vList4"/>
    <dgm:cxn modelId="{8D7ACD21-8509-458B-9AFA-CC395B34FE69}" type="presParOf" srcId="{5093BE3B-D275-4F08-8D73-7B5EC5246972}" destId="{BA334828-07EE-4348-B059-F6BBA0352581}" srcOrd="1" destOrd="0" presId="urn:microsoft.com/office/officeart/2005/8/layout/vList4"/>
    <dgm:cxn modelId="{12F0BA06-9424-40C9-A768-516B6727A8DF}" type="presParOf" srcId="{5093BE3B-D275-4F08-8D73-7B5EC5246972}" destId="{AA45BBD7-97E7-426C-AA02-71E83A66ABDC}" srcOrd="2" destOrd="0" presId="urn:microsoft.com/office/officeart/2005/8/layout/vList4"/>
    <dgm:cxn modelId="{713B844E-D80E-49E1-8354-7A98DCB429F6}" type="presParOf" srcId="{AA45BBD7-97E7-426C-AA02-71E83A66ABDC}" destId="{B9930E1D-1D91-4800-ADEE-DF218A1996CE}" srcOrd="0" destOrd="0" presId="urn:microsoft.com/office/officeart/2005/8/layout/vList4"/>
    <dgm:cxn modelId="{64ECAB72-E373-411F-8F9D-E1DADC93C594}" type="presParOf" srcId="{AA45BBD7-97E7-426C-AA02-71E83A66ABDC}" destId="{3EEC7F4C-FC91-415E-8659-0B0766CC3C9E}" srcOrd="1" destOrd="0" presId="urn:microsoft.com/office/officeart/2005/8/layout/vList4"/>
    <dgm:cxn modelId="{50BC6A97-E488-402E-A70E-31D9708D3FD2}" type="presParOf" srcId="{AA45BBD7-97E7-426C-AA02-71E83A66ABDC}" destId="{262975BB-0613-434A-821B-B5D0B020568A}" srcOrd="2" destOrd="0" presId="urn:microsoft.com/office/officeart/2005/8/layout/vList4"/>
    <dgm:cxn modelId="{7CA56097-79FD-4113-95FE-3E88CB1B0F55}" type="presParOf" srcId="{5093BE3B-D275-4F08-8D73-7B5EC5246972}" destId="{096CA17D-4C32-4CB4-9A8A-CF5731EFD11B}" srcOrd="3" destOrd="0" presId="urn:microsoft.com/office/officeart/2005/8/layout/vList4"/>
    <dgm:cxn modelId="{0474A4EC-677B-4557-8437-265BA47A7878}" type="presParOf" srcId="{5093BE3B-D275-4F08-8D73-7B5EC5246972}" destId="{E2440669-9D88-4F47-A9B5-A198BC4C9C54}" srcOrd="4" destOrd="0" presId="urn:microsoft.com/office/officeart/2005/8/layout/vList4"/>
    <dgm:cxn modelId="{B168130B-52CE-408C-8C07-BC67007320D2}" type="presParOf" srcId="{E2440669-9D88-4F47-A9B5-A198BC4C9C54}" destId="{D1178155-C50D-45B1-8B0F-5BA4B4634131}" srcOrd="0" destOrd="0" presId="urn:microsoft.com/office/officeart/2005/8/layout/vList4"/>
    <dgm:cxn modelId="{69DE27D7-BF95-4E3A-8DEC-DC92590C04A4}" type="presParOf" srcId="{E2440669-9D88-4F47-A9B5-A198BC4C9C54}" destId="{82E35C74-5EDD-43FB-A340-B9CE426CEE5D}" srcOrd="1" destOrd="0" presId="urn:microsoft.com/office/officeart/2005/8/layout/vList4"/>
    <dgm:cxn modelId="{E6D9903F-EBF8-4673-9567-E5B81001C793}" type="presParOf" srcId="{E2440669-9D88-4F47-A9B5-A198BC4C9C54}" destId="{3CA2DFC6-815A-4CFB-9BC5-C5E9BA4B88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372D5-B271-4C4A-BB1D-0D018CF006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B9B810-A83B-444F-9996-C8F40E62C247}">
      <dgm:prSet/>
      <dgm:spPr/>
      <dgm:t>
        <a:bodyPr/>
        <a:lstStyle/>
        <a:p>
          <a:r>
            <a:rPr lang="en-US"/>
            <a:t>ARD= Admission, Review, Dismissal</a:t>
          </a:r>
        </a:p>
      </dgm:t>
    </dgm:pt>
    <dgm:pt modelId="{BD027639-A12E-4558-9B28-0C2DC17C17A1}" type="parTrans" cxnId="{38A60F40-F930-4A5B-977C-B11D7B982677}">
      <dgm:prSet/>
      <dgm:spPr/>
      <dgm:t>
        <a:bodyPr/>
        <a:lstStyle/>
        <a:p>
          <a:endParaRPr lang="en-US"/>
        </a:p>
      </dgm:t>
    </dgm:pt>
    <dgm:pt modelId="{6F2C6403-F13A-4179-9F77-867C6E6A14E7}" type="sibTrans" cxnId="{38A60F40-F930-4A5B-977C-B11D7B982677}">
      <dgm:prSet/>
      <dgm:spPr/>
      <dgm:t>
        <a:bodyPr/>
        <a:lstStyle/>
        <a:p>
          <a:endParaRPr lang="en-US"/>
        </a:p>
      </dgm:t>
    </dgm:pt>
    <dgm:pt modelId="{B4662CD9-4D9E-43BD-9210-CB75BC81C8E0}">
      <dgm:prSet/>
      <dgm:spPr/>
      <dgm:t>
        <a:bodyPr/>
        <a:lstStyle/>
        <a:p>
          <a:r>
            <a:rPr lang="en-US"/>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gm:t>
    </dgm:pt>
    <dgm:pt modelId="{B3AA362F-4F1B-4C39-AC13-2E30F90748CD}" type="parTrans" cxnId="{0D030D75-8AC9-4C26-9526-858BA64EFF1C}">
      <dgm:prSet/>
      <dgm:spPr/>
      <dgm:t>
        <a:bodyPr/>
        <a:lstStyle/>
        <a:p>
          <a:endParaRPr lang="en-US"/>
        </a:p>
      </dgm:t>
    </dgm:pt>
    <dgm:pt modelId="{621CC137-EBFB-405E-98CD-3002D1CEC0D6}" type="sibTrans" cxnId="{0D030D75-8AC9-4C26-9526-858BA64EFF1C}">
      <dgm:prSet/>
      <dgm:spPr/>
      <dgm:t>
        <a:bodyPr/>
        <a:lstStyle/>
        <a:p>
          <a:endParaRPr lang="en-US"/>
        </a:p>
      </dgm:t>
    </dgm:pt>
    <dgm:pt modelId="{8186AEC1-7DEF-4B45-8E1A-2DF7832B7B66}">
      <dgm:prSet/>
      <dgm:spPr/>
      <dgm:t>
        <a:bodyPr/>
        <a:lstStyle/>
        <a:p>
          <a:r>
            <a:rPr lang="en-US"/>
            <a:t>“Participation” can look differently based on needs of school and availability of counselor (phone call, virtual, written statement, in person attendance). It is important to discuss appropriate times to ask for VR participation in ARDs.  </a:t>
          </a:r>
        </a:p>
      </dgm:t>
    </dgm:pt>
    <dgm:pt modelId="{72BD22D7-025D-46F2-8DC2-C389E05FADDB}" type="parTrans" cxnId="{C68F5BC3-2EF7-4645-BFE7-DAA99F9C08A1}">
      <dgm:prSet/>
      <dgm:spPr/>
      <dgm:t>
        <a:bodyPr/>
        <a:lstStyle/>
        <a:p>
          <a:endParaRPr lang="en-US"/>
        </a:p>
      </dgm:t>
    </dgm:pt>
    <dgm:pt modelId="{E8639E09-E9DB-4FFC-8303-0FAE92AA6F98}" type="sibTrans" cxnId="{C68F5BC3-2EF7-4645-BFE7-DAA99F9C08A1}">
      <dgm:prSet/>
      <dgm:spPr/>
      <dgm:t>
        <a:bodyPr/>
        <a:lstStyle/>
        <a:p>
          <a:endParaRPr lang="en-US"/>
        </a:p>
      </dgm:t>
    </dgm:pt>
    <dgm:pt modelId="{546B2582-9F36-4BAE-8E9E-7E1F4B97973E}">
      <dgm:prSet/>
      <dgm:spPr/>
      <dgm:t>
        <a:bodyPr/>
        <a:lstStyle/>
        <a:p>
          <a:r>
            <a:rPr lang="en-US"/>
            <a:t>School Plans done at the start of the year can be instrumental in planning for counselor participation in this meeting.</a:t>
          </a:r>
        </a:p>
      </dgm:t>
    </dgm:pt>
    <dgm:pt modelId="{7FDC858C-76E4-4773-94FA-EE49A4165775}" type="parTrans" cxnId="{1BFC2F67-FFA1-4086-B00A-9EC514BA0A9F}">
      <dgm:prSet/>
      <dgm:spPr/>
      <dgm:t>
        <a:bodyPr/>
        <a:lstStyle/>
        <a:p>
          <a:endParaRPr lang="en-US"/>
        </a:p>
      </dgm:t>
    </dgm:pt>
    <dgm:pt modelId="{6246D9B3-FD66-4932-B066-0271C2B4C006}" type="sibTrans" cxnId="{1BFC2F67-FFA1-4086-B00A-9EC514BA0A9F}">
      <dgm:prSet/>
      <dgm:spPr/>
      <dgm:t>
        <a:bodyPr/>
        <a:lstStyle/>
        <a:p>
          <a:endParaRPr lang="en-US"/>
        </a:p>
      </dgm:t>
    </dgm:pt>
    <dgm:pt modelId="{C28C8884-F644-45BE-B86A-779D72DEC2B9}" type="pres">
      <dgm:prSet presAssocID="{9D1372D5-B271-4C4A-BB1D-0D018CF00680}" presName="root" presStyleCnt="0">
        <dgm:presLayoutVars>
          <dgm:dir/>
          <dgm:resizeHandles val="exact"/>
        </dgm:presLayoutVars>
      </dgm:prSet>
      <dgm:spPr/>
    </dgm:pt>
    <dgm:pt modelId="{A656F04B-2BAE-4291-B1AA-8470BA5EFD40}" type="pres">
      <dgm:prSet presAssocID="{20B9B810-A83B-444F-9996-C8F40E62C247}" presName="compNode" presStyleCnt="0"/>
      <dgm:spPr/>
    </dgm:pt>
    <dgm:pt modelId="{3346670B-F7FF-47BF-9017-92DB6A2D379E}" type="pres">
      <dgm:prSet presAssocID="{20B9B810-A83B-444F-9996-C8F40E62C247}" presName="bgRect" presStyleLbl="bgShp" presStyleIdx="0" presStyleCnt="4"/>
      <dgm:spPr/>
    </dgm:pt>
    <dgm:pt modelId="{5DFA45C2-24C9-47CB-9C08-F24209FA14BE}" type="pres">
      <dgm:prSet presAssocID="{20B9B810-A83B-444F-9996-C8F40E62C2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6538C0-9C80-4D6B-8B2B-6872ACC8CD08}" type="pres">
      <dgm:prSet presAssocID="{20B9B810-A83B-444F-9996-C8F40E62C247}" presName="spaceRect" presStyleCnt="0"/>
      <dgm:spPr/>
    </dgm:pt>
    <dgm:pt modelId="{5EDD459F-D061-49AC-90FB-64470D868888}" type="pres">
      <dgm:prSet presAssocID="{20B9B810-A83B-444F-9996-C8F40E62C247}" presName="parTx" presStyleLbl="revTx" presStyleIdx="0" presStyleCnt="4">
        <dgm:presLayoutVars>
          <dgm:chMax val="0"/>
          <dgm:chPref val="0"/>
        </dgm:presLayoutVars>
      </dgm:prSet>
      <dgm:spPr/>
    </dgm:pt>
    <dgm:pt modelId="{9CFADEA3-2113-4317-BE9B-A3D14A8FD2C5}" type="pres">
      <dgm:prSet presAssocID="{6F2C6403-F13A-4179-9F77-867C6E6A14E7}" presName="sibTrans" presStyleCnt="0"/>
      <dgm:spPr/>
    </dgm:pt>
    <dgm:pt modelId="{2F3784C5-08C9-44DD-8353-0904BBAB450C}" type="pres">
      <dgm:prSet presAssocID="{B4662CD9-4D9E-43BD-9210-CB75BC81C8E0}" presName="compNode" presStyleCnt="0"/>
      <dgm:spPr/>
    </dgm:pt>
    <dgm:pt modelId="{2447595F-DAF1-4375-8989-D1C8ED9640EB}" type="pres">
      <dgm:prSet presAssocID="{B4662CD9-4D9E-43BD-9210-CB75BC81C8E0}" presName="bgRect" presStyleLbl="bgShp" presStyleIdx="1" presStyleCnt="4"/>
      <dgm:spPr/>
    </dgm:pt>
    <dgm:pt modelId="{22F4D26C-FA86-4DD7-8728-AA5F46A69491}" type="pres">
      <dgm:prSet presAssocID="{B4662CD9-4D9E-43BD-9210-CB75BC81C8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
        </a:ext>
      </dgm:extLst>
    </dgm:pt>
    <dgm:pt modelId="{BE9D7AA7-43F7-483F-9335-E5DFA7974D42}" type="pres">
      <dgm:prSet presAssocID="{B4662CD9-4D9E-43BD-9210-CB75BC81C8E0}" presName="spaceRect" presStyleCnt="0"/>
      <dgm:spPr/>
    </dgm:pt>
    <dgm:pt modelId="{56A69CA0-6193-4D8C-82EB-F2FB31215AE3}" type="pres">
      <dgm:prSet presAssocID="{B4662CD9-4D9E-43BD-9210-CB75BC81C8E0}" presName="parTx" presStyleLbl="revTx" presStyleIdx="1" presStyleCnt="4">
        <dgm:presLayoutVars>
          <dgm:chMax val="0"/>
          <dgm:chPref val="0"/>
        </dgm:presLayoutVars>
      </dgm:prSet>
      <dgm:spPr/>
    </dgm:pt>
    <dgm:pt modelId="{1265F686-5E30-424C-B9A8-6F5A156A0EA1}" type="pres">
      <dgm:prSet presAssocID="{621CC137-EBFB-405E-98CD-3002D1CEC0D6}" presName="sibTrans" presStyleCnt="0"/>
      <dgm:spPr/>
    </dgm:pt>
    <dgm:pt modelId="{D2CAE57E-542A-47D9-A023-6117FB0500E0}" type="pres">
      <dgm:prSet presAssocID="{8186AEC1-7DEF-4B45-8E1A-2DF7832B7B66}" presName="compNode" presStyleCnt="0"/>
      <dgm:spPr/>
    </dgm:pt>
    <dgm:pt modelId="{5FFA2BA5-4F0E-4ABC-85A0-9E925398F18A}" type="pres">
      <dgm:prSet presAssocID="{8186AEC1-7DEF-4B45-8E1A-2DF7832B7B66}" presName="bgRect" presStyleLbl="bgShp" presStyleIdx="2" presStyleCnt="4"/>
      <dgm:spPr/>
    </dgm:pt>
    <dgm:pt modelId="{5C36C01A-CA98-484B-B8F1-A5F1B4DBE77A}" type="pres">
      <dgm:prSet presAssocID="{8186AEC1-7DEF-4B45-8E1A-2DF7832B7B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B8C0EE4-85F0-4C6F-AA40-B996CFA70690}" type="pres">
      <dgm:prSet presAssocID="{8186AEC1-7DEF-4B45-8E1A-2DF7832B7B66}" presName="spaceRect" presStyleCnt="0"/>
      <dgm:spPr/>
    </dgm:pt>
    <dgm:pt modelId="{CE0DD7A8-F3BE-4BE2-8DB1-420E4961629B}" type="pres">
      <dgm:prSet presAssocID="{8186AEC1-7DEF-4B45-8E1A-2DF7832B7B66}" presName="parTx" presStyleLbl="revTx" presStyleIdx="2" presStyleCnt="4">
        <dgm:presLayoutVars>
          <dgm:chMax val="0"/>
          <dgm:chPref val="0"/>
        </dgm:presLayoutVars>
      </dgm:prSet>
      <dgm:spPr/>
    </dgm:pt>
    <dgm:pt modelId="{8DBDB7DC-4E99-41B4-9C3F-C4C658069FAD}" type="pres">
      <dgm:prSet presAssocID="{E8639E09-E9DB-4FFC-8303-0FAE92AA6F98}" presName="sibTrans" presStyleCnt="0"/>
      <dgm:spPr/>
    </dgm:pt>
    <dgm:pt modelId="{78C3635D-3214-4141-BBC3-01B286DFF378}" type="pres">
      <dgm:prSet presAssocID="{546B2582-9F36-4BAE-8E9E-7E1F4B97973E}" presName="compNode" presStyleCnt="0"/>
      <dgm:spPr/>
    </dgm:pt>
    <dgm:pt modelId="{2E865A34-AE47-4D87-938F-200B9EC5F980}" type="pres">
      <dgm:prSet presAssocID="{546B2582-9F36-4BAE-8E9E-7E1F4B97973E}" presName="bgRect" presStyleLbl="bgShp" presStyleIdx="3" presStyleCnt="4"/>
      <dgm:spPr/>
    </dgm:pt>
    <dgm:pt modelId="{F0A876DE-9C37-43B3-9688-2E4BF36A9F2D}" type="pres">
      <dgm:prSet presAssocID="{546B2582-9F36-4BAE-8E9E-7E1F4B9797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F3EB8764-6D54-40D3-83F6-B74E09F1F38C}" type="pres">
      <dgm:prSet presAssocID="{546B2582-9F36-4BAE-8E9E-7E1F4B97973E}" presName="spaceRect" presStyleCnt="0"/>
      <dgm:spPr/>
    </dgm:pt>
    <dgm:pt modelId="{1A22ED8F-F6E6-4C96-B734-E24DE5B5ED58}" type="pres">
      <dgm:prSet presAssocID="{546B2582-9F36-4BAE-8E9E-7E1F4B97973E}" presName="parTx" presStyleLbl="revTx" presStyleIdx="3" presStyleCnt="4">
        <dgm:presLayoutVars>
          <dgm:chMax val="0"/>
          <dgm:chPref val="0"/>
        </dgm:presLayoutVars>
      </dgm:prSet>
      <dgm:spPr/>
    </dgm:pt>
  </dgm:ptLst>
  <dgm:cxnLst>
    <dgm:cxn modelId="{85B0761F-21FC-4B25-AF24-3E66D643E54C}" type="presOf" srcId="{20B9B810-A83B-444F-9996-C8F40E62C247}" destId="{5EDD459F-D061-49AC-90FB-64470D868888}" srcOrd="0" destOrd="0" presId="urn:microsoft.com/office/officeart/2018/2/layout/IconVerticalSolidList"/>
    <dgm:cxn modelId="{785F8B27-AF51-4CA2-A623-B4669E1AC1F3}" type="presOf" srcId="{8186AEC1-7DEF-4B45-8E1A-2DF7832B7B66}" destId="{CE0DD7A8-F3BE-4BE2-8DB1-420E4961629B}" srcOrd="0" destOrd="0" presId="urn:microsoft.com/office/officeart/2018/2/layout/IconVerticalSolidList"/>
    <dgm:cxn modelId="{38A60F40-F930-4A5B-977C-B11D7B982677}" srcId="{9D1372D5-B271-4C4A-BB1D-0D018CF00680}" destId="{20B9B810-A83B-444F-9996-C8F40E62C247}" srcOrd="0" destOrd="0" parTransId="{BD027639-A12E-4558-9B28-0C2DC17C17A1}" sibTransId="{6F2C6403-F13A-4179-9F77-867C6E6A14E7}"/>
    <dgm:cxn modelId="{1BFC2F67-FFA1-4086-B00A-9EC514BA0A9F}" srcId="{9D1372D5-B271-4C4A-BB1D-0D018CF00680}" destId="{546B2582-9F36-4BAE-8E9E-7E1F4B97973E}" srcOrd="3" destOrd="0" parTransId="{7FDC858C-76E4-4773-94FA-EE49A4165775}" sibTransId="{6246D9B3-FD66-4932-B066-0271C2B4C006}"/>
    <dgm:cxn modelId="{0D030D75-8AC9-4C26-9526-858BA64EFF1C}" srcId="{9D1372D5-B271-4C4A-BB1D-0D018CF00680}" destId="{B4662CD9-4D9E-43BD-9210-CB75BC81C8E0}" srcOrd="1" destOrd="0" parTransId="{B3AA362F-4F1B-4C39-AC13-2E30F90748CD}" sibTransId="{621CC137-EBFB-405E-98CD-3002D1CEC0D6}"/>
    <dgm:cxn modelId="{52E73D8C-504D-4419-8D31-EB0A95243B0D}" type="presOf" srcId="{546B2582-9F36-4BAE-8E9E-7E1F4B97973E}" destId="{1A22ED8F-F6E6-4C96-B734-E24DE5B5ED58}" srcOrd="0" destOrd="0" presId="urn:microsoft.com/office/officeart/2018/2/layout/IconVerticalSolidList"/>
    <dgm:cxn modelId="{9DC6C19E-4258-4558-AE49-5D5E25947B4C}" type="presOf" srcId="{9D1372D5-B271-4C4A-BB1D-0D018CF00680}" destId="{C28C8884-F644-45BE-B86A-779D72DEC2B9}" srcOrd="0" destOrd="0" presId="urn:microsoft.com/office/officeart/2018/2/layout/IconVerticalSolidList"/>
    <dgm:cxn modelId="{C68F5BC3-2EF7-4645-BFE7-DAA99F9C08A1}" srcId="{9D1372D5-B271-4C4A-BB1D-0D018CF00680}" destId="{8186AEC1-7DEF-4B45-8E1A-2DF7832B7B66}" srcOrd="2" destOrd="0" parTransId="{72BD22D7-025D-46F2-8DC2-C389E05FADDB}" sibTransId="{E8639E09-E9DB-4FFC-8303-0FAE92AA6F98}"/>
    <dgm:cxn modelId="{78085AC6-C058-46C8-A48E-21684B01749B}" type="presOf" srcId="{B4662CD9-4D9E-43BD-9210-CB75BC81C8E0}" destId="{56A69CA0-6193-4D8C-82EB-F2FB31215AE3}" srcOrd="0" destOrd="0" presId="urn:microsoft.com/office/officeart/2018/2/layout/IconVerticalSolidList"/>
    <dgm:cxn modelId="{58097B9F-6D75-48B3-846F-4437564E4D8E}" type="presParOf" srcId="{C28C8884-F644-45BE-B86A-779D72DEC2B9}" destId="{A656F04B-2BAE-4291-B1AA-8470BA5EFD40}" srcOrd="0" destOrd="0" presId="urn:microsoft.com/office/officeart/2018/2/layout/IconVerticalSolidList"/>
    <dgm:cxn modelId="{6964889E-5121-48D7-82E2-97061C2CBC0C}" type="presParOf" srcId="{A656F04B-2BAE-4291-B1AA-8470BA5EFD40}" destId="{3346670B-F7FF-47BF-9017-92DB6A2D379E}" srcOrd="0" destOrd="0" presId="urn:microsoft.com/office/officeart/2018/2/layout/IconVerticalSolidList"/>
    <dgm:cxn modelId="{86536F58-0BA5-4407-990E-4BD2F7E14E14}" type="presParOf" srcId="{A656F04B-2BAE-4291-B1AA-8470BA5EFD40}" destId="{5DFA45C2-24C9-47CB-9C08-F24209FA14BE}" srcOrd="1" destOrd="0" presId="urn:microsoft.com/office/officeart/2018/2/layout/IconVerticalSolidList"/>
    <dgm:cxn modelId="{403FC604-723F-4646-98A1-293DBEC63B7B}" type="presParOf" srcId="{A656F04B-2BAE-4291-B1AA-8470BA5EFD40}" destId="{886538C0-9C80-4D6B-8B2B-6872ACC8CD08}" srcOrd="2" destOrd="0" presId="urn:microsoft.com/office/officeart/2018/2/layout/IconVerticalSolidList"/>
    <dgm:cxn modelId="{29C96DDA-CB79-43C5-BFAF-8056AA5F9967}" type="presParOf" srcId="{A656F04B-2BAE-4291-B1AA-8470BA5EFD40}" destId="{5EDD459F-D061-49AC-90FB-64470D868888}" srcOrd="3" destOrd="0" presId="urn:microsoft.com/office/officeart/2018/2/layout/IconVerticalSolidList"/>
    <dgm:cxn modelId="{31BE0F52-B54C-4FD8-AE31-0AC643076EBC}" type="presParOf" srcId="{C28C8884-F644-45BE-B86A-779D72DEC2B9}" destId="{9CFADEA3-2113-4317-BE9B-A3D14A8FD2C5}" srcOrd="1" destOrd="0" presId="urn:microsoft.com/office/officeart/2018/2/layout/IconVerticalSolidList"/>
    <dgm:cxn modelId="{ED52E7C0-78D1-4E9D-A0E5-8C9B7D4E71E9}" type="presParOf" srcId="{C28C8884-F644-45BE-B86A-779D72DEC2B9}" destId="{2F3784C5-08C9-44DD-8353-0904BBAB450C}" srcOrd="2" destOrd="0" presId="urn:microsoft.com/office/officeart/2018/2/layout/IconVerticalSolidList"/>
    <dgm:cxn modelId="{F89EEED8-C094-4038-BDD3-8D26B649FADC}" type="presParOf" srcId="{2F3784C5-08C9-44DD-8353-0904BBAB450C}" destId="{2447595F-DAF1-4375-8989-D1C8ED9640EB}" srcOrd="0" destOrd="0" presId="urn:microsoft.com/office/officeart/2018/2/layout/IconVerticalSolidList"/>
    <dgm:cxn modelId="{7B890CB5-94CA-4F98-8CE4-1159A667A887}" type="presParOf" srcId="{2F3784C5-08C9-44DD-8353-0904BBAB450C}" destId="{22F4D26C-FA86-4DD7-8728-AA5F46A69491}" srcOrd="1" destOrd="0" presId="urn:microsoft.com/office/officeart/2018/2/layout/IconVerticalSolidList"/>
    <dgm:cxn modelId="{B0AB3072-4CDC-427D-9A8D-8CA12146A31D}" type="presParOf" srcId="{2F3784C5-08C9-44DD-8353-0904BBAB450C}" destId="{BE9D7AA7-43F7-483F-9335-E5DFA7974D42}" srcOrd="2" destOrd="0" presId="urn:microsoft.com/office/officeart/2018/2/layout/IconVerticalSolidList"/>
    <dgm:cxn modelId="{A548DD70-7C3E-4658-8443-E7FFB7341A23}" type="presParOf" srcId="{2F3784C5-08C9-44DD-8353-0904BBAB450C}" destId="{56A69CA0-6193-4D8C-82EB-F2FB31215AE3}" srcOrd="3" destOrd="0" presId="urn:microsoft.com/office/officeart/2018/2/layout/IconVerticalSolidList"/>
    <dgm:cxn modelId="{DB10BB17-A367-4535-9257-0D585963164C}" type="presParOf" srcId="{C28C8884-F644-45BE-B86A-779D72DEC2B9}" destId="{1265F686-5E30-424C-B9A8-6F5A156A0EA1}" srcOrd="3" destOrd="0" presId="urn:microsoft.com/office/officeart/2018/2/layout/IconVerticalSolidList"/>
    <dgm:cxn modelId="{9F9B0738-8C53-4F5D-B68F-7D94BF9C2645}" type="presParOf" srcId="{C28C8884-F644-45BE-B86A-779D72DEC2B9}" destId="{D2CAE57E-542A-47D9-A023-6117FB0500E0}" srcOrd="4" destOrd="0" presId="urn:microsoft.com/office/officeart/2018/2/layout/IconVerticalSolidList"/>
    <dgm:cxn modelId="{566FC89D-3AC3-4271-8541-D1B4C9C6B8EA}" type="presParOf" srcId="{D2CAE57E-542A-47D9-A023-6117FB0500E0}" destId="{5FFA2BA5-4F0E-4ABC-85A0-9E925398F18A}" srcOrd="0" destOrd="0" presId="urn:microsoft.com/office/officeart/2018/2/layout/IconVerticalSolidList"/>
    <dgm:cxn modelId="{E7974C70-467F-4D6F-902A-AF289C5FC6F8}" type="presParOf" srcId="{D2CAE57E-542A-47D9-A023-6117FB0500E0}" destId="{5C36C01A-CA98-484B-B8F1-A5F1B4DBE77A}" srcOrd="1" destOrd="0" presId="urn:microsoft.com/office/officeart/2018/2/layout/IconVerticalSolidList"/>
    <dgm:cxn modelId="{19A2D6CB-A57D-4FF3-89AA-C3850AD78DEC}" type="presParOf" srcId="{D2CAE57E-542A-47D9-A023-6117FB0500E0}" destId="{FB8C0EE4-85F0-4C6F-AA40-B996CFA70690}" srcOrd="2" destOrd="0" presId="urn:microsoft.com/office/officeart/2018/2/layout/IconVerticalSolidList"/>
    <dgm:cxn modelId="{9577DBDF-A9F5-4A86-81B8-09C3F3E5BE6D}" type="presParOf" srcId="{D2CAE57E-542A-47D9-A023-6117FB0500E0}" destId="{CE0DD7A8-F3BE-4BE2-8DB1-420E4961629B}" srcOrd="3" destOrd="0" presId="urn:microsoft.com/office/officeart/2018/2/layout/IconVerticalSolidList"/>
    <dgm:cxn modelId="{2D9B7938-28EE-4B79-9638-9438B5182303}" type="presParOf" srcId="{C28C8884-F644-45BE-B86A-779D72DEC2B9}" destId="{8DBDB7DC-4E99-41B4-9C3F-C4C658069FAD}" srcOrd="5" destOrd="0" presId="urn:microsoft.com/office/officeart/2018/2/layout/IconVerticalSolidList"/>
    <dgm:cxn modelId="{F5A11C06-C127-492D-9FF0-F2A1494DE913}" type="presParOf" srcId="{C28C8884-F644-45BE-B86A-779D72DEC2B9}" destId="{78C3635D-3214-4141-BBC3-01B286DFF378}" srcOrd="6" destOrd="0" presId="urn:microsoft.com/office/officeart/2018/2/layout/IconVerticalSolidList"/>
    <dgm:cxn modelId="{520426D3-ECF1-4D48-B263-73DACC2C5DB6}" type="presParOf" srcId="{78C3635D-3214-4141-BBC3-01B286DFF378}" destId="{2E865A34-AE47-4D87-938F-200B9EC5F980}" srcOrd="0" destOrd="0" presId="urn:microsoft.com/office/officeart/2018/2/layout/IconVerticalSolidList"/>
    <dgm:cxn modelId="{AF5E2362-4837-4742-BE52-18395A3C8C3D}" type="presParOf" srcId="{78C3635D-3214-4141-BBC3-01B286DFF378}" destId="{F0A876DE-9C37-43B3-9688-2E4BF36A9F2D}" srcOrd="1" destOrd="0" presId="urn:microsoft.com/office/officeart/2018/2/layout/IconVerticalSolidList"/>
    <dgm:cxn modelId="{BB884B4D-43A0-462A-A260-16D39E342680}" type="presParOf" srcId="{78C3635D-3214-4141-BBC3-01B286DFF378}" destId="{F3EB8764-6D54-40D3-83F6-B74E09F1F38C}" srcOrd="2" destOrd="0" presId="urn:microsoft.com/office/officeart/2018/2/layout/IconVerticalSolidList"/>
    <dgm:cxn modelId="{551B53E7-43EC-4FFF-9262-D6FF4D40DE23}" type="presParOf" srcId="{78C3635D-3214-4141-BBC3-01B286DFF378}" destId="{1A22ED8F-F6E6-4C96-B734-E24DE5B5ED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CD702-63A3-4D03-866A-0DFA6416C10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C9B2635-E767-4FFC-A233-2951F270F195}">
      <dgm:prSet/>
      <dgm:spPr/>
      <dgm:t>
        <a:bodyPr/>
        <a:lstStyle/>
        <a:p>
          <a:r>
            <a:rPr lang="en-US"/>
            <a:t>The LEA collects data to determine goals, activities, etc.</a:t>
          </a:r>
        </a:p>
      </dgm:t>
    </dgm:pt>
    <dgm:pt modelId="{D7724E1F-5C9C-45AA-A15F-F268D17264F4}" type="parTrans" cxnId="{8BA97279-9113-4B8F-90B8-99D2ABBE4CCF}">
      <dgm:prSet/>
      <dgm:spPr/>
      <dgm:t>
        <a:bodyPr/>
        <a:lstStyle/>
        <a:p>
          <a:endParaRPr lang="en-US"/>
        </a:p>
      </dgm:t>
    </dgm:pt>
    <dgm:pt modelId="{B439C70E-1EC6-4D74-8C29-A0DAFDBD7285}" type="sibTrans" cxnId="{8BA97279-9113-4B8F-90B8-99D2ABBE4CCF}">
      <dgm:prSet/>
      <dgm:spPr/>
      <dgm:t>
        <a:bodyPr/>
        <a:lstStyle/>
        <a:p>
          <a:endParaRPr lang="en-US"/>
        </a:p>
      </dgm:t>
    </dgm:pt>
    <dgm:pt modelId="{FC96AD96-FC8B-444B-9620-10FC2BB2B3E4}">
      <dgm:prSet/>
      <dgm:spPr/>
      <dgm:t>
        <a:bodyPr/>
        <a:lstStyle/>
        <a:p>
          <a:r>
            <a:rPr lang="en-US"/>
            <a:t>Communicate with families about TWS Service (if not a customer)</a:t>
          </a:r>
        </a:p>
      </dgm:t>
    </dgm:pt>
    <dgm:pt modelId="{8913EAF9-43E7-48BA-873F-9DB394F67F76}" type="parTrans" cxnId="{A8660AC5-0194-4A61-BA20-86CF7FD6ED76}">
      <dgm:prSet/>
      <dgm:spPr/>
      <dgm:t>
        <a:bodyPr/>
        <a:lstStyle/>
        <a:p>
          <a:endParaRPr lang="en-US"/>
        </a:p>
      </dgm:t>
    </dgm:pt>
    <dgm:pt modelId="{9233ED2E-BA4F-49FA-93A4-0AB17704370D}" type="sibTrans" cxnId="{A8660AC5-0194-4A61-BA20-86CF7FD6ED76}">
      <dgm:prSet/>
      <dgm:spPr/>
      <dgm:t>
        <a:bodyPr/>
        <a:lstStyle/>
        <a:p>
          <a:endParaRPr lang="en-US"/>
        </a:p>
      </dgm:t>
    </dgm:pt>
    <dgm:pt modelId="{C83D09A2-7FE6-4196-9979-BF8ACD62642B}">
      <dgm:prSet/>
      <dgm:spPr/>
      <dgm:t>
        <a:bodyPr/>
        <a:lstStyle/>
        <a:p>
          <a:r>
            <a:rPr lang="en-US"/>
            <a:t>Share work experience data, evaluations, etc. for transition planning services (if a customer)</a:t>
          </a:r>
        </a:p>
      </dgm:t>
    </dgm:pt>
    <dgm:pt modelId="{895995D4-AA3A-4C56-AC00-4EE565D4D563}" type="parTrans" cxnId="{FA778247-0A76-4619-B722-635AC29F5237}">
      <dgm:prSet/>
      <dgm:spPr/>
      <dgm:t>
        <a:bodyPr/>
        <a:lstStyle/>
        <a:p>
          <a:endParaRPr lang="en-US"/>
        </a:p>
      </dgm:t>
    </dgm:pt>
    <dgm:pt modelId="{D216BE63-283A-4EC4-BFE7-4726054C5F83}" type="sibTrans" cxnId="{FA778247-0A76-4619-B722-635AC29F5237}">
      <dgm:prSet/>
      <dgm:spPr/>
      <dgm:t>
        <a:bodyPr/>
        <a:lstStyle/>
        <a:p>
          <a:endParaRPr lang="en-US"/>
        </a:p>
      </dgm:t>
    </dgm:pt>
    <dgm:pt modelId="{61DDDE53-CEB0-40A7-89A9-F33879CE9C82}">
      <dgm:prSet/>
      <dgm:spPr/>
      <dgm:t>
        <a:bodyPr/>
        <a:lstStyle/>
        <a:p>
          <a:r>
            <a:rPr lang="en-US"/>
            <a:t>Share activities being worked on with a customer that can be supported by the LEA </a:t>
          </a:r>
        </a:p>
      </dgm:t>
    </dgm:pt>
    <dgm:pt modelId="{0F4539C1-1BEA-4591-B707-38124F6A9028}" type="parTrans" cxnId="{C3A51AD4-52B1-438B-960A-FEC03BE5E0DE}">
      <dgm:prSet/>
      <dgm:spPr/>
      <dgm:t>
        <a:bodyPr/>
        <a:lstStyle/>
        <a:p>
          <a:endParaRPr lang="en-US"/>
        </a:p>
      </dgm:t>
    </dgm:pt>
    <dgm:pt modelId="{4F164116-BB41-4D8E-91F7-DB43390BCDFD}" type="sibTrans" cxnId="{C3A51AD4-52B1-438B-960A-FEC03BE5E0DE}">
      <dgm:prSet/>
      <dgm:spPr/>
      <dgm:t>
        <a:bodyPr/>
        <a:lstStyle/>
        <a:p>
          <a:endParaRPr lang="en-US"/>
        </a:p>
      </dgm:t>
    </dgm:pt>
    <dgm:pt modelId="{368B8F22-B66D-404B-AE1C-106DC5400343}">
      <dgm:prSet/>
      <dgm:spPr/>
      <dgm:t>
        <a:bodyPr/>
        <a:lstStyle/>
        <a:p>
          <a:r>
            <a:rPr lang="en-US"/>
            <a:t>What important information about the child’s strengths, interests and needs can a family provide?</a:t>
          </a:r>
        </a:p>
      </dgm:t>
    </dgm:pt>
    <dgm:pt modelId="{31B1D839-954B-4538-A67A-C9D7B3E81E90}" type="parTrans" cxnId="{6FB9CCCC-5748-4DDF-B137-0A09C1EB054A}">
      <dgm:prSet/>
      <dgm:spPr/>
      <dgm:t>
        <a:bodyPr/>
        <a:lstStyle/>
        <a:p>
          <a:endParaRPr lang="en-US"/>
        </a:p>
      </dgm:t>
    </dgm:pt>
    <dgm:pt modelId="{71859C3D-EC28-4ECD-95C9-8425356B72CE}" type="sibTrans" cxnId="{6FB9CCCC-5748-4DDF-B137-0A09C1EB054A}">
      <dgm:prSet/>
      <dgm:spPr/>
      <dgm:t>
        <a:bodyPr/>
        <a:lstStyle/>
        <a:p>
          <a:endParaRPr lang="en-US"/>
        </a:p>
      </dgm:t>
    </dgm:pt>
    <dgm:pt modelId="{8508C3F5-DF2D-4FD5-8448-9A6E80A993EE}" type="pres">
      <dgm:prSet presAssocID="{439CD702-63A3-4D03-866A-0DFA6416C109}" presName="diagram" presStyleCnt="0">
        <dgm:presLayoutVars>
          <dgm:dir/>
          <dgm:resizeHandles val="exact"/>
        </dgm:presLayoutVars>
      </dgm:prSet>
      <dgm:spPr/>
    </dgm:pt>
    <dgm:pt modelId="{365C10DE-EB63-439E-918F-4D468C2EE851}" type="pres">
      <dgm:prSet presAssocID="{1C9B2635-E767-4FFC-A233-2951F270F195}" presName="node" presStyleLbl="node1" presStyleIdx="0" presStyleCnt="5">
        <dgm:presLayoutVars>
          <dgm:bulletEnabled val="1"/>
        </dgm:presLayoutVars>
      </dgm:prSet>
      <dgm:spPr/>
    </dgm:pt>
    <dgm:pt modelId="{BDF47C8F-45F5-495B-8259-546E4A53751F}" type="pres">
      <dgm:prSet presAssocID="{B439C70E-1EC6-4D74-8C29-A0DAFDBD7285}" presName="sibTrans" presStyleCnt="0"/>
      <dgm:spPr/>
    </dgm:pt>
    <dgm:pt modelId="{BA637BF4-5B56-4C59-880C-6753B1EE8730}" type="pres">
      <dgm:prSet presAssocID="{FC96AD96-FC8B-444B-9620-10FC2BB2B3E4}" presName="node" presStyleLbl="node1" presStyleIdx="1" presStyleCnt="5">
        <dgm:presLayoutVars>
          <dgm:bulletEnabled val="1"/>
        </dgm:presLayoutVars>
      </dgm:prSet>
      <dgm:spPr/>
    </dgm:pt>
    <dgm:pt modelId="{EC259349-D79B-4732-9E55-3284717BE72E}" type="pres">
      <dgm:prSet presAssocID="{9233ED2E-BA4F-49FA-93A4-0AB17704370D}" presName="sibTrans" presStyleCnt="0"/>
      <dgm:spPr/>
    </dgm:pt>
    <dgm:pt modelId="{91EA9314-3419-456F-A1E5-8F87068759E7}" type="pres">
      <dgm:prSet presAssocID="{C83D09A2-7FE6-4196-9979-BF8ACD62642B}" presName="node" presStyleLbl="node1" presStyleIdx="2" presStyleCnt="5">
        <dgm:presLayoutVars>
          <dgm:bulletEnabled val="1"/>
        </dgm:presLayoutVars>
      </dgm:prSet>
      <dgm:spPr/>
    </dgm:pt>
    <dgm:pt modelId="{D456BE01-2000-4D52-BCF1-18CAFFC77FBF}" type="pres">
      <dgm:prSet presAssocID="{D216BE63-283A-4EC4-BFE7-4726054C5F83}" presName="sibTrans" presStyleCnt="0"/>
      <dgm:spPr/>
    </dgm:pt>
    <dgm:pt modelId="{37648A05-A30D-48D8-9228-9CD235B41810}" type="pres">
      <dgm:prSet presAssocID="{61DDDE53-CEB0-40A7-89A9-F33879CE9C82}" presName="node" presStyleLbl="node1" presStyleIdx="3" presStyleCnt="5">
        <dgm:presLayoutVars>
          <dgm:bulletEnabled val="1"/>
        </dgm:presLayoutVars>
      </dgm:prSet>
      <dgm:spPr/>
    </dgm:pt>
    <dgm:pt modelId="{F92AABBD-F5F8-4B55-B82C-AF00448B4600}" type="pres">
      <dgm:prSet presAssocID="{4F164116-BB41-4D8E-91F7-DB43390BCDFD}" presName="sibTrans" presStyleCnt="0"/>
      <dgm:spPr/>
    </dgm:pt>
    <dgm:pt modelId="{4A1DAC30-7EE4-48C0-806A-A896E5D47B2F}" type="pres">
      <dgm:prSet presAssocID="{368B8F22-B66D-404B-AE1C-106DC5400343}" presName="node" presStyleLbl="node1" presStyleIdx="4" presStyleCnt="5">
        <dgm:presLayoutVars>
          <dgm:bulletEnabled val="1"/>
        </dgm:presLayoutVars>
      </dgm:prSet>
      <dgm:spPr/>
    </dgm:pt>
  </dgm:ptLst>
  <dgm:cxnLst>
    <dgm:cxn modelId="{78EA2900-6C5A-462B-A4F0-E0D382D8FFBE}" type="presOf" srcId="{FC96AD96-FC8B-444B-9620-10FC2BB2B3E4}" destId="{BA637BF4-5B56-4C59-880C-6753B1EE8730}" srcOrd="0" destOrd="0" presId="urn:microsoft.com/office/officeart/2005/8/layout/default"/>
    <dgm:cxn modelId="{94A04521-8472-4803-9134-0F835BD4F68C}" type="presOf" srcId="{439CD702-63A3-4D03-866A-0DFA6416C109}" destId="{8508C3F5-DF2D-4FD5-8448-9A6E80A993EE}" srcOrd="0" destOrd="0" presId="urn:microsoft.com/office/officeart/2005/8/layout/default"/>
    <dgm:cxn modelId="{3B204E34-EBAC-406B-9DB8-D767CB6C9A18}" type="presOf" srcId="{C83D09A2-7FE6-4196-9979-BF8ACD62642B}" destId="{91EA9314-3419-456F-A1E5-8F87068759E7}" srcOrd="0" destOrd="0" presId="urn:microsoft.com/office/officeart/2005/8/layout/default"/>
    <dgm:cxn modelId="{FA778247-0A76-4619-B722-635AC29F5237}" srcId="{439CD702-63A3-4D03-866A-0DFA6416C109}" destId="{C83D09A2-7FE6-4196-9979-BF8ACD62642B}" srcOrd="2" destOrd="0" parTransId="{895995D4-AA3A-4C56-AC00-4EE565D4D563}" sibTransId="{D216BE63-283A-4EC4-BFE7-4726054C5F83}"/>
    <dgm:cxn modelId="{601F6F51-746D-456B-ACC4-4FE95D76FBE9}" type="presOf" srcId="{368B8F22-B66D-404B-AE1C-106DC5400343}" destId="{4A1DAC30-7EE4-48C0-806A-A896E5D47B2F}" srcOrd="0" destOrd="0" presId="urn:microsoft.com/office/officeart/2005/8/layout/default"/>
    <dgm:cxn modelId="{8131D955-A536-4DFA-ACB2-C918FD83A9A3}" type="presOf" srcId="{1C9B2635-E767-4FFC-A233-2951F270F195}" destId="{365C10DE-EB63-439E-918F-4D468C2EE851}" srcOrd="0" destOrd="0" presId="urn:microsoft.com/office/officeart/2005/8/layout/default"/>
    <dgm:cxn modelId="{8BA97279-9113-4B8F-90B8-99D2ABBE4CCF}" srcId="{439CD702-63A3-4D03-866A-0DFA6416C109}" destId="{1C9B2635-E767-4FFC-A233-2951F270F195}" srcOrd="0" destOrd="0" parTransId="{D7724E1F-5C9C-45AA-A15F-F268D17264F4}" sibTransId="{B439C70E-1EC6-4D74-8C29-A0DAFDBD7285}"/>
    <dgm:cxn modelId="{AA8EF6AA-0665-4598-B217-D314FBA1F0A6}" type="presOf" srcId="{61DDDE53-CEB0-40A7-89A9-F33879CE9C82}" destId="{37648A05-A30D-48D8-9228-9CD235B41810}" srcOrd="0" destOrd="0" presId="urn:microsoft.com/office/officeart/2005/8/layout/default"/>
    <dgm:cxn modelId="{A8660AC5-0194-4A61-BA20-86CF7FD6ED76}" srcId="{439CD702-63A3-4D03-866A-0DFA6416C109}" destId="{FC96AD96-FC8B-444B-9620-10FC2BB2B3E4}" srcOrd="1" destOrd="0" parTransId="{8913EAF9-43E7-48BA-873F-9DB394F67F76}" sibTransId="{9233ED2E-BA4F-49FA-93A4-0AB17704370D}"/>
    <dgm:cxn modelId="{6FB9CCCC-5748-4DDF-B137-0A09C1EB054A}" srcId="{439CD702-63A3-4D03-866A-0DFA6416C109}" destId="{368B8F22-B66D-404B-AE1C-106DC5400343}" srcOrd="4" destOrd="0" parTransId="{31B1D839-954B-4538-A67A-C9D7B3E81E90}" sibTransId="{71859C3D-EC28-4ECD-95C9-8425356B72CE}"/>
    <dgm:cxn modelId="{C3A51AD4-52B1-438B-960A-FEC03BE5E0DE}" srcId="{439CD702-63A3-4D03-866A-0DFA6416C109}" destId="{61DDDE53-CEB0-40A7-89A9-F33879CE9C82}" srcOrd="3" destOrd="0" parTransId="{0F4539C1-1BEA-4591-B707-38124F6A9028}" sibTransId="{4F164116-BB41-4D8E-91F7-DB43390BCDFD}"/>
    <dgm:cxn modelId="{ADD4EAA8-6B2E-46F0-9E6E-07B962B21B16}" type="presParOf" srcId="{8508C3F5-DF2D-4FD5-8448-9A6E80A993EE}" destId="{365C10DE-EB63-439E-918F-4D468C2EE851}" srcOrd="0" destOrd="0" presId="urn:microsoft.com/office/officeart/2005/8/layout/default"/>
    <dgm:cxn modelId="{B9E3CBED-8450-4877-B0BB-82B73B5D0FF1}" type="presParOf" srcId="{8508C3F5-DF2D-4FD5-8448-9A6E80A993EE}" destId="{BDF47C8F-45F5-495B-8259-546E4A53751F}" srcOrd="1" destOrd="0" presId="urn:microsoft.com/office/officeart/2005/8/layout/default"/>
    <dgm:cxn modelId="{E00D024B-FDF5-4243-B37F-7FF2001F812E}" type="presParOf" srcId="{8508C3F5-DF2D-4FD5-8448-9A6E80A993EE}" destId="{BA637BF4-5B56-4C59-880C-6753B1EE8730}" srcOrd="2" destOrd="0" presId="urn:microsoft.com/office/officeart/2005/8/layout/default"/>
    <dgm:cxn modelId="{56734FB0-90AF-4654-80CA-C50D27438E62}" type="presParOf" srcId="{8508C3F5-DF2D-4FD5-8448-9A6E80A993EE}" destId="{EC259349-D79B-4732-9E55-3284717BE72E}" srcOrd="3" destOrd="0" presId="urn:microsoft.com/office/officeart/2005/8/layout/default"/>
    <dgm:cxn modelId="{9528E3D9-CD91-476E-B58B-FCE71A2C787D}" type="presParOf" srcId="{8508C3F5-DF2D-4FD5-8448-9A6E80A993EE}" destId="{91EA9314-3419-456F-A1E5-8F87068759E7}" srcOrd="4" destOrd="0" presId="urn:microsoft.com/office/officeart/2005/8/layout/default"/>
    <dgm:cxn modelId="{0E05E1EB-CFA2-4140-97B7-25232486913C}" type="presParOf" srcId="{8508C3F5-DF2D-4FD5-8448-9A6E80A993EE}" destId="{D456BE01-2000-4D52-BCF1-18CAFFC77FBF}" srcOrd="5" destOrd="0" presId="urn:microsoft.com/office/officeart/2005/8/layout/default"/>
    <dgm:cxn modelId="{C91F505F-833E-49DC-B12A-B8A1C88D04C4}" type="presParOf" srcId="{8508C3F5-DF2D-4FD5-8448-9A6E80A993EE}" destId="{37648A05-A30D-48D8-9228-9CD235B41810}" srcOrd="6" destOrd="0" presId="urn:microsoft.com/office/officeart/2005/8/layout/default"/>
    <dgm:cxn modelId="{059AD0CF-3ECF-439C-9626-EF81B7BD5CB7}" type="presParOf" srcId="{8508C3F5-DF2D-4FD5-8448-9A6E80A993EE}" destId="{F92AABBD-F5F8-4B55-B82C-AF00448B4600}" srcOrd="7" destOrd="0" presId="urn:microsoft.com/office/officeart/2005/8/layout/default"/>
    <dgm:cxn modelId="{E38EE560-2928-474D-AE11-F3FF1ECD301A}" type="presParOf" srcId="{8508C3F5-DF2D-4FD5-8448-9A6E80A993EE}" destId="{4A1DAC30-7EE4-48C0-806A-A896E5D47B2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CFC10-341D-427F-9409-CEF0D6945BC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75F9430-E72B-4FAB-96D5-0475B4A6432D}">
      <dgm:prSet/>
      <dgm:spPr/>
      <dgm:t>
        <a:bodyPr/>
        <a:lstStyle/>
        <a:p>
          <a:r>
            <a:rPr lang="en-US"/>
            <a:t>The LEA develops the IEP for the next annual ARD year.</a:t>
          </a:r>
        </a:p>
      </dgm:t>
    </dgm:pt>
    <dgm:pt modelId="{844A0493-304D-49BF-A09D-C8E2D60388E9}" type="parTrans" cxnId="{78BA4B27-2156-4BE6-9E94-99A0892F7D6E}">
      <dgm:prSet/>
      <dgm:spPr/>
      <dgm:t>
        <a:bodyPr/>
        <a:lstStyle/>
        <a:p>
          <a:endParaRPr lang="en-US"/>
        </a:p>
      </dgm:t>
    </dgm:pt>
    <dgm:pt modelId="{EEED52C6-7EEF-49A8-B549-73B483A7CBAC}" type="sibTrans" cxnId="{78BA4B27-2156-4BE6-9E94-99A0892F7D6E}">
      <dgm:prSet/>
      <dgm:spPr/>
      <dgm:t>
        <a:bodyPr/>
        <a:lstStyle/>
        <a:p>
          <a:endParaRPr lang="en-US"/>
        </a:p>
      </dgm:t>
    </dgm:pt>
    <dgm:pt modelId="{F1E660D8-FE41-480F-8740-D4F411E26F70}">
      <dgm:prSet/>
      <dgm:spPr/>
      <dgm:t>
        <a:bodyPr/>
        <a:lstStyle/>
        <a:p>
          <a:r>
            <a:rPr lang="en-US"/>
            <a:t>Accommodations for employment that could be beneficial to the student in work experiences or CTE.</a:t>
          </a:r>
        </a:p>
      </dgm:t>
    </dgm:pt>
    <dgm:pt modelId="{73942D9D-1D47-48F4-94D8-0AD490D897E8}" type="parTrans" cxnId="{C2B21D3D-107D-4D19-AB7D-88B2436A201F}">
      <dgm:prSet/>
      <dgm:spPr/>
      <dgm:t>
        <a:bodyPr/>
        <a:lstStyle/>
        <a:p>
          <a:endParaRPr lang="en-US"/>
        </a:p>
      </dgm:t>
    </dgm:pt>
    <dgm:pt modelId="{40C2CF1D-59CC-47B2-810F-B5F9BFD2239D}" type="sibTrans" cxnId="{C2B21D3D-107D-4D19-AB7D-88B2436A201F}">
      <dgm:prSet/>
      <dgm:spPr/>
      <dgm:t>
        <a:bodyPr/>
        <a:lstStyle/>
        <a:p>
          <a:endParaRPr lang="en-US"/>
        </a:p>
      </dgm:t>
    </dgm:pt>
    <dgm:pt modelId="{87D020C9-24AB-45EF-945F-C6E9F8039D0E}">
      <dgm:prSet/>
      <dgm:spPr/>
      <dgm:t>
        <a:bodyPr/>
        <a:lstStyle/>
        <a:p>
          <a:r>
            <a:rPr lang="en-US"/>
            <a:t>Suggest potential courses to support the student.</a:t>
          </a:r>
        </a:p>
      </dgm:t>
    </dgm:pt>
    <dgm:pt modelId="{993E6D3B-E383-47A7-B5F7-BACB9F2F9740}" type="parTrans" cxnId="{99D95463-39AE-445C-8770-A4CB8964C8C2}">
      <dgm:prSet/>
      <dgm:spPr/>
      <dgm:t>
        <a:bodyPr/>
        <a:lstStyle/>
        <a:p>
          <a:endParaRPr lang="en-US"/>
        </a:p>
      </dgm:t>
    </dgm:pt>
    <dgm:pt modelId="{3A100EFA-06F7-483E-87F5-17AA4F02EC5A}" type="sibTrans" cxnId="{99D95463-39AE-445C-8770-A4CB8964C8C2}">
      <dgm:prSet/>
      <dgm:spPr/>
      <dgm:t>
        <a:bodyPr/>
        <a:lstStyle/>
        <a:p>
          <a:endParaRPr lang="en-US"/>
        </a:p>
      </dgm:t>
    </dgm:pt>
    <dgm:pt modelId="{3FAF2A99-045C-49B6-B1A1-78F34B993923}">
      <dgm:prSet/>
      <dgm:spPr/>
      <dgm:t>
        <a:bodyPr/>
        <a:lstStyle/>
        <a:p>
          <a:r>
            <a:rPr lang="en-US"/>
            <a:t>What are employers looking for in a workplace, related to the student’s postsecondary goals?</a:t>
          </a:r>
        </a:p>
      </dgm:t>
    </dgm:pt>
    <dgm:pt modelId="{72D05050-3A50-42AC-9B70-1045B8248467}" type="parTrans" cxnId="{A349B63C-02CC-472C-A033-90E803E56FD9}">
      <dgm:prSet/>
      <dgm:spPr/>
      <dgm:t>
        <a:bodyPr/>
        <a:lstStyle/>
        <a:p>
          <a:endParaRPr lang="en-US"/>
        </a:p>
      </dgm:t>
    </dgm:pt>
    <dgm:pt modelId="{A1839E88-9A4D-4F5B-9C4B-54005F0C2F88}" type="sibTrans" cxnId="{A349B63C-02CC-472C-A033-90E803E56FD9}">
      <dgm:prSet/>
      <dgm:spPr/>
      <dgm:t>
        <a:bodyPr/>
        <a:lstStyle/>
        <a:p>
          <a:endParaRPr lang="en-US"/>
        </a:p>
      </dgm:t>
    </dgm:pt>
    <dgm:pt modelId="{11B20A92-3BD3-4DB1-8F95-E205E3AEBEAE}">
      <dgm:prSet/>
      <dgm:spPr/>
      <dgm:t>
        <a:bodyPr/>
        <a:lstStyle/>
        <a:p>
          <a:r>
            <a:rPr lang="en-US"/>
            <a:t>If a customer, what is the IPE plan for long term education &amp; employment for the student?</a:t>
          </a:r>
        </a:p>
      </dgm:t>
    </dgm:pt>
    <dgm:pt modelId="{34D8E744-C75A-4856-9FA1-66585CC76215}" type="parTrans" cxnId="{4711FDA8-0EC5-4122-A1F1-353FA4982C7F}">
      <dgm:prSet/>
      <dgm:spPr/>
      <dgm:t>
        <a:bodyPr/>
        <a:lstStyle/>
        <a:p>
          <a:endParaRPr lang="en-US"/>
        </a:p>
      </dgm:t>
    </dgm:pt>
    <dgm:pt modelId="{3722B2D4-18EC-4B3F-8BF1-AD084BD76FA3}" type="sibTrans" cxnId="{4711FDA8-0EC5-4122-A1F1-353FA4982C7F}">
      <dgm:prSet/>
      <dgm:spPr/>
      <dgm:t>
        <a:bodyPr/>
        <a:lstStyle/>
        <a:p>
          <a:endParaRPr lang="en-US"/>
        </a:p>
      </dgm:t>
    </dgm:pt>
    <dgm:pt modelId="{3B0BD406-39D1-48D8-89E5-9349A2DA65AE}">
      <dgm:prSet/>
      <dgm:spPr/>
      <dgm:t>
        <a:bodyPr/>
        <a:lstStyle/>
        <a:p>
          <a:r>
            <a:rPr lang="en-US"/>
            <a:t>How can the family be a part of the services provided by the LEA and TWS?</a:t>
          </a:r>
        </a:p>
      </dgm:t>
    </dgm:pt>
    <dgm:pt modelId="{6B61E9C6-62CD-4C38-AAD3-864E1B5F50F0}" type="parTrans" cxnId="{AB729F9C-C66A-4F0B-AB8D-52D5E35759FB}">
      <dgm:prSet/>
      <dgm:spPr/>
      <dgm:t>
        <a:bodyPr/>
        <a:lstStyle/>
        <a:p>
          <a:endParaRPr lang="en-US"/>
        </a:p>
      </dgm:t>
    </dgm:pt>
    <dgm:pt modelId="{C23284DC-FE3B-41A5-B930-6F27B6FCC0B3}" type="sibTrans" cxnId="{AB729F9C-C66A-4F0B-AB8D-52D5E35759FB}">
      <dgm:prSet/>
      <dgm:spPr/>
      <dgm:t>
        <a:bodyPr/>
        <a:lstStyle/>
        <a:p>
          <a:endParaRPr lang="en-US"/>
        </a:p>
      </dgm:t>
    </dgm:pt>
    <dgm:pt modelId="{3E451FBE-2F09-47B8-A4B8-72089B5D66E3}" type="pres">
      <dgm:prSet presAssocID="{4C3CFC10-341D-427F-9409-CEF0D6945BC1}" presName="diagram" presStyleCnt="0">
        <dgm:presLayoutVars>
          <dgm:dir/>
          <dgm:resizeHandles val="exact"/>
        </dgm:presLayoutVars>
      </dgm:prSet>
      <dgm:spPr/>
    </dgm:pt>
    <dgm:pt modelId="{42551D11-46ED-4926-BD52-A9C364AA3509}" type="pres">
      <dgm:prSet presAssocID="{575F9430-E72B-4FAB-96D5-0475B4A6432D}" presName="node" presStyleLbl="node1" presStyleIdx="0" presStyleCnt="6">
        <dgm:presLayoutVars>
          <dgm:bulletEnabled val="1"/>
        </dgm:presLayoutVars>
      </dgm:prSet>
      <dgm:spPr/>
    </dgm:pt>
    <dgm:pt modelId="{45FAE1F0-42C2-4E16-B4E9-5DB54443F3D2}" type="pres">
      <dgm:prSet presAssocID="{EEED52C6-7EEF-49A8-B549-73B483A7CBAC}" presName="sibTrans" presStyleCnt="0"/>
      <dgm:spPr/>
    </dgm:pt>
    <dgm:pt modelId="{A31C83ED-6110-499D-A2EE-58861F12AFB3}" type="pres">
      <dgm:prSet presAssocID="{F1E660D8-FE41-480F-8740-D4F411E26F70}" presName="node" presStyleLbl="node1" presStyleIdx="1" presStyleCnt="6">
        <dgm:presLayoutVars>
          <dgm:bulletEnabled val="1"/>
        </dgm:presLayoutVars>
      </dgm:prSet>
      <dgm:spPr/>
    </dgm:pt>
    <dgm:pt modelId="{79DD06B1-0E18-44D4-ACA9-AAAC8C85AF65}" type="pres">
      <dgm:prSet presAssocID="{40C2CF1D-59CC-47B2-810F-B5F9BFD2239D}" presName="sibTrans" presStyleCnt="0"/>
      <dgm:spPr/>
    </dgm:pt>
    <dgm:pt modelId="{D04DE485-F7C6-48F5-A0C0-D226BC19BDD4}" type="pres">
      <dgm:prSet presAssocID="{87D020C9-24AB-45EF-945F-C6E9F8039D0E}" presName="node" presStyleLbl="node1" presStyleIdx="2" presStyleCnt="6">
        <dgm:presLayoutVars>
          <dgm:bulletEnabled val="1"/>
        </dgm:presLayoutVars>
      </dgm:prSet>
      <dgm:spPr/>
    </dgm:pt>
    <dgm:pt modelId="{AF283F9E-F026-4FDE-A570-EEA3851E6653}" type="pres">
      <dgm:prSet presAssocID="{3A100EFA-06F7-483E-87F5-17AA4F02EC5A}" presName="sibTrans" presStyleCnt="0"/>
      <dgm:spPr/>
    </dgm:pt>
    <dgm:pt modelId="{CD277793-1C6C-4F87-8D05-D769A2BC5719}" type="pres">
      <dgm:prSet presAssocID="{3FAF2A99-045C-49B6-B1A1-78F34B993923}" presName="node" presStyleLbl="node1" presStyleIdx="3" presStyleCnt="6">
        <dgm:presLayoutVars>
          <dgm:bulletEnabled val="1"/>
        </dgm:presLayoutVars>
      </dgm:prSet>
      <dgm:spPr/>
    </dgm:pt>
    <dgm:pt modelId="{50564243-AF83-4129-B015-029DACA1B14A}" type="pres">
      <dgm:prSet presAssocID="{A1839E88-9A4D-4F5B-9C4B-54005F0C2F88}" presName="sibTrans" presStyleCnt="0"/>
      <dgm:spPr/>
    </dgm:pt>
    <dgm:pt modelId="{91272109-6C66-4821-805D-1AD630478FC7}" type="pres">
      <dgm:prSet presAssocID="{11B20A92-3BD3-4DB1-8F95-E205E3AEBEAE}" presName="node" presStyleLbl="node1" presStyleIdx="4" presStyleCnt="6">
        <dgm:presLayoutVars>
          <dgm:bulletEnabled val="1"/>
        </dgm:presLayoutVars>
      </dgm:prSet>
      <dgm:spPr/>
    </dgm:pt>
    <dgm:pt modelId="{38C0D94B-CBF6-4234-961B-5944925659BF}" type="pres">
      <dgm:prSet presAssocID="{3722B2D4-18EC-4B3F-8BF1-AD084BD76FA3}" presName="sibTrans" presStyleCnt="0"/>
      <dgm:spPr/>
    </dgm:pt>
    <dgm:pt modelId="{98D17CA0-E99B-4574-B70A-E0BE077FFE95}" type="pres">
      <dgm:prSet presAssocID="{3B0BD406-39D1-48D8-89E5-9349A2DA65AE}" presName="node" presStyleLbl="node1" presStyleIdx="5" presStyleCnt="6">
        <dgm:presLayoutVars>
          <dgm:bulletEnabled val="1"/>
        </dgm:presLayoutVars>
      </dgm:prSet>
      <dgm:spPr/>
    </dgm:pt>
  </dgm:ptLst>
  <dgm:cxnLst>
    <dgm:cxn modelId="{78BA4B27-2156-4BE6-9E94-99A0892F7D6E}" srcId="{4C3CFC10-341D-427F-9409-CEF0D6945BC1}" destId="{575F9430-E72B-4FAB-96D5-0475B4A6432D}" srcOrd="0" destOrd="0" parTransId="{844A0493-304D-49BF-A09D-C8E2D60388E9}" sibTransId="{EEED52C6-7EEF-49A8-B549-73B483A7CBAC}"/>
    <dgm:cxn modelId="{A349B63C-02CC-472C-A033-90E803E56FD9}" srcId="{4C3CFC10-341D-427F-9409-CEF0D6945BC1}" destId="{3FAF2A99-045C-49B6-B1A1-78F34B993923}" srcOrd="3" destOrd="0" parTransId="{72D05050-3A50-42AC-9B70-1045B8248467}" sibTransId="{A1839E88-9A4D-4F5B-9C4B-54005F0C2F88}"/>
    <dgm:cxn modelId="{C2B21D3D-107D-4D19-AB7D-88B2436A201F}" srcId="{4C3CFC10-341D-427F-9409-CEF0D6945BC1}" destId="{F1E660D8-FE41-480F-8740-D4F411E26F70}" srcOrd="1" destOrd="0" parTransId="{73942D9D-1D47-48F4-94D8-0AD490D897E8}" sibTransId="{40C2CF1D-59CC-47B2-810F-B5F9BFD2239D}"/>
    <dgm:cxn modelId="{795E0441-B6F0-4284-AF45-270921C9BACC}" type="presOf" srcId="{11B20A92-3BD3-4DB1-8F95-E205E3AEBEAE}" destId="{91272109-6C66-4821-805D-1AD630478FC7}" srcOrd="0" destOrd="0" presId="urn:microsoft.com/office/officeart/2005/8/layout/default"/>
    <dgm:cxn modelId="{791DA753-41F0-4047-A557-DBBEBF63DDC1}" type="presOf" srcId="{575F9430-E72B-4FAB-96D5-0475B4A6432D}" destId="{42551D11-46ED-4926-BD52-A9C364AA3509}" srcOrd="0" destOrd="0" presId="urn:microsoft.com/office/officeart/2005/8/layout/default"/>
    <dgm:cxn modelId="{99D95463-39AE-445C-8770-A4CB8964C8C2}" srcId="{4C3CFC10-341D-427F-9409-CEF0D6945BC1}" destId="{87D020C9-24AB-45EF-945F-C6E9F8039D0E}" srcOrd="2" destOrd="0" parTransId="{993E6D3B-E383-47A7-B5F7-BACB9F2F9740}" sibTransId="{3A100EFA-06F7-483E-87F5-17AA4F02EC5A}"/>
    <dgm:cxn modelId="{42A81283-3508-4AEC-B59A-AA3B1CAF1C2C}" type="presOf" srcId="{3FAF2A99-045C-49B6-B1A1-78F34B993923}" destId="{CD277793-1C6C-4F87-8D05-D769A2BC5719}" srcOrd="0" destOrd="0" presId="urn:microsoft.com/office/officeart/2005/8/layout/default"/>
    <dgm:cxn modelId="{AB729F9C-C66A-4F0B-AB8D-52D5E35759FB}" srcId="{4C3CFC10-341D-427F-9409-CEF0D6945BC1}" destId="{3B0BD406-39D1-48D8-89E5-9349A2DA65AE}" srcOrd="5" destOrd="0" parTransId="{6B61E9C6-62CD-4C38-AAD3-864E1B5F50F0}" sibTransId="{C23284DC-FE3B-41A5-B930-6F27B6FCC0B3}"/>
    <dgm:cxn modelId="{4711FDA8-0EC5-4122-A1F1-353FA4982C7F}" srcId="{4C3CFC10-341D-427F-9409-CEF0D6945BC1}" destId="{11B20A92-3BD3-4DB1-8F95-E205E3AEBEAE}" srcOrd="4" destOrd="0" parTransId="{34D8E744-C75A-4856-9FA1-66585CC76215}" sibTransId="{3722B2D4-18EC-4B3F-8BF1-AD084BD76FA3}"/>
    <dgm:cxn modelId="{C9A59FAA-5219-48B9-A96A-34FED8C9B0C9}" type="presOf" srcId="{87D020C9-24AB-45EF-945F-C6E9F8039D0E}" destId="{D04DE485-F7C6-48F5-A0C0-D226BC19BDD4}" srcOrd="0" destOrd="0" presId="urn:microsoft.com/office/officeart/2005/8/layout/default"/>
    <dgm:cxn modelId="{6FBDC2DA-EDA4-4B4B-AAD1-F1FFF395209F}" type="presOf" srcId="{F1E660D8-FE41-480F-8740-D4F411E26F70}" destId="{A31C83ED-6110-499D-A2EE-58861F12AFB3}" srcOrd="0" destOrd="0" presId="urn:microsoft.com/office/officeart/2005/8/layout/default"/>
    <dgm:cxn modelId="{FFF89BDC-1B87-4D58-ABB1-BD62EBBE4041}" type="presOf" srcId="{4C3CFC10-341D-427F-9409-CEF0D6945BC1}" destId="{3E451FBE-2F09-47B8-A4B8-72089B5D66E3}" srcOrd="0" destOrd="0" presId="urn:microsoft.com/office/officeart/2005/8/layout/default"/>
    <dgm:cxn modelId="{4DED44E2-DF21-4DC5-A033-9022A7C1347D}" type="presOf" srcId="{3B0BD406-39D1-48D8-89E5-9349A2DA65AE}" destId="{98D17CA0-E99B-4574-B70A-E0BE077FFE95}" srcOrd="0" destOrd="0" presId="urn:microsoft.com/office/officeart/2005/8/layout/default"/>
    <dgm:cxn modelId="{42C92C26-0E15-4A3A-8028-312D76B4BBAD}" type="presParOf" srcId="{3E451FBE-2F09-47B8-A4B8-72089B5D66E3}" destId="{42551D11-46ED-4926-BD52-A9C364AA3509}" srcOrd="0" destOrd="0" presId="urn:microsoft.com/office/officeart/2005/8/layout/default"/>
    <dgm:cxn modelId="{055B2576-A0F8-42EE-99CB-37B68E25F312}" type="presParOf" srcId="{3E451FBE-2F09-47B8-A4B8-72089B5D66E3}" destId="{45FAE1F0-42C2-4E16-B4E9-5DB54443F3D2}" srcOrd="1" destOrd="0" presId="urn:microsoft.com/office/officeart/2005/8/layout/default"/>
    <dgm:cxn modelId="{0683CE6F-1E52-4D7B-9E7B-A1EF1F348349}" type="presParOf" srcId="{3E451FBE-2F09-47B8-A4B8-72089B5D66E3}" destId="{A31C83ED-6110-499D-A2EE-58861F12AFB3}" srcOrd="2" destOrd="0" presId="urn:microsoft.com/office/officeart/2005/8/layout/default"/>
    <dgm:cxn modelId="{34360F28-BB40-4B45-97C8-B0960EB9FAA8}" type="presParOf" srcId="{3E451FBE-2F09-47B8-A4B8-72089B5D66E3}" destId="{79DD06B1-0E18-44D4-ACA9-AAAC8C85AF65}" srcOrd="3" destOrd="0" presId="urn:microsoft.com/office/officeart/2005/8/layout/default"/>
    <dgm:cxn modelId="{E598F44F-C876-4629-8A69-4037353A107A}" type="presParOf" srcId="{3E451FBE-2F09-47B8-A4B8-72089B5D66E3}" destId="{D04DE485-F7C6-48F5-A0C0-D226BC19BDD4}" srcOrd="4" destOrd="0" presId="urn:microsoft.com/office/officeart/2005/8/layout/default"/>
    <dgm:cxn modelId="{0C406998-236A-4AEF-A873-A02E04772E6C}" type="presParOf" srcId="{3E451FBE-2F09-47B8-A4B8-72089B5D66E3}" destId="{AF283F9E-F026-4FDE-A570-EEA3851E6653}" srcOrd="5" destOrd="0" presId="urn:microsoft.com/office/officeart/2005/8/layout/default"/>
    <dgm:cxn modelId="{5A1F735D-2913-45AF-9FC7-B41420F06066}" type="presParOf" srcId="{3E451FBE-2F09-47B8-A4B8-72089B5D66E3}" destId="{CD277793-1C6C-4F87-8D05-D769A2BC5719}" srcOrd="6" destOrd="0" presId="urn:microsoft.com/office/officeart/2005/8/layout/default"/>
    <dgm:cxn modelId="{381BFDB4-0ED1-4710-A3EE-C1754657C78D}" type="presParOf" srcId="{3E451FBE-2F09-47B8-A4B8-72089B5D66E3}" destId="{50564243-AF83-4129-B015-029DACA1B14A}" srcOrd="7" destOrd="0" presId="urn:microsoft.com/office/officeart/2005/8/layout/default"/>
    <dgm:cxn modelId="{F6C17D51-6102-4E08-9319-0836146707D0}" type="presParOf" srcId="{3E451FBE-2F09-47B8-A4B8-72089B5D66E3}" destId="{91272109-6C66-4821-805D-1AD630478FC7}" srcOrd="8" destOrd="0" presId="urn:microsoft.com/office/officeart/2005/8/layout/default"/>
    <dgm:cxn modelId="{62E84352-0E0F-4C7F-A0FA-21A52F9801A4}" type="presParOf" srcId="{3E451FBE-2F09-47B8-A4B8-72089B5D66E3}" destId="{38C0D94B-CBF6-4234-961B-5944925659BF}" srcOrd="9" destOrd="0" presId="urn:microsoft.com/office/officeart/2005/8/layout/default"/>
    <dgm:cxn modelId="{BB3C17F7-E28C-4AC4-83DB-5194A9701323}" type="presParOf" srcId="{3E451FBE-2F09-47B8-A4B8-72089B5D66E3}" destId="{98D17CA0-E99B-4574-B70A-E0BE077FFE9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47BB0-9293-46AB-9BFC-F4A908BA914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4F2F550-F851-4222-90F1-FB9FC996571E}">
      <dgm:prSet/>
      <dgm:spPr/>
      <dgm:t>
        <a:bodyPr/>
        <a:lstStyle/>
        <a:p>
          <a:r>
            <a:rPr lang="en-US"/>
            <a:t>The LEA will progress monitor, implement the goals &amp; activities developed.</a:t>
          </a:r>
        </a:p>
      </dgm:t>
    </dgm:pt>
    <dgm:pt modelId="{D208520E-7FCC-4402-BC88-623DBF4ED26E}" type="parTrans" cxnId="{AACE1D0C-E8AD-4FE3-BB2A-36E81E60801C}">
      <dgm:prSet/>
      <dgm:spPr/>
      <dgm:t>
        <a:bodyPr/>
        <a:lstStyle/>
        <a:p>
          <a:endParaRPr lang="en-US"/>
        </a:p>
      </dgm:t>
    </dgm:pt>
    <dgm:pt modelId="{8E6112C7-6C4A-485F-80CE-5E770C10FF40}" type="sibTrans" cxnId="{AACE1D0C-E8AD-4FE3-BB2A-36E81E60801C}">
      <dgm:prSet/>
      <dgm:spPr/>
      <dgm:t>
        <a:bodyPr/>
        <a:lstStyle/>
        <a:p>
          <a:endParaRPr lang="en-US"/>
        </a:p>
      </dgm:t>
    </dgm:pt>
    <dgm:pt modelId="{73662108-3FF4-4A04-B067-2BE6BAE81614}">
      <dgm:prSet/>
      <dgm:spPr/>
      <dgm:t>
        <a:bodyPr/>
        <a:lstStyle/>
        <a:p>
          <a:r>
            <a:rPr lang="en-US"/>
            <a:t>Provide ongoing communication and follow-up.</a:t>
          </a:r>
        </a:p>
      </dgm:t>
    </dgm:pt>
    <dgm:pt modelId="{2832CF5D-024B-4875-987F-AD6A09B84899}" type="parTrans" cxnId="{F8770442-BDE8-48C9-B791-2C69C2A0128E}">
      <dgm:prSet/>
      <dgm:spPr/>
      <dgm:t>
        <a:bodyPr/>
        <a:lstStyle/>
        <a:p>
          <a:endParaRPr lang="en-US"/>
        </a:p>
      </dgm:t>
    </dgm:pt>
    <dgm:pt modelId="{969B7823-388D-4F8A-A366-F38662A6CEAB}" type="sibTrans" cxnId="{F8770442-BDE8-48C9-B791-2C69C2A0128E}">
      <dgm:prSet/>
      <dgm:spPr/>
      <dgm:t>
        <a:bodyPr/>
        <a:lstStyle/>
        <a:p>
          <a:endParaRPr lang="en-US"/>
        </a:p>
      </dgm:t>
    </dgm:pt>
    <dgm:pt modelId="{6DE5F0A2-B37B-4E2F-A50E-EBF05B3F19AF}">
      <dgm:prSet/>
      <dgm:spPr/>
      <dgm:t>
        <a:bodyPr/>
        <a:lstStyle/>
        <a:p>
          <a:r>
            <a:rPr lang="en-US"/>
            <a:t>VR should plan to be on the campus once a week to meet with staff, students, and families.</a:t>
          </a:r>
        </a:p>
      </dgm:t>
    </dgm:pt>
    <dgm:pt modelId="{8D477347-223E-4106-AB8D-0479C557CBEE}" type="parTrans" cxnId="{801FEDF8-C959-479A-96A1-58FE0ABBBE1D}">
      <dgm:prSet/>
      <dgm:spPr/>
      <dgm:t>
        <a:bodyPr/>
        <a:lstStyle/>
        <a:p>
          <a:endParaRPr lang="en-US"/>
        </a:p>
      </dgm:t>
    </dgm:pt>
    <dgm:pt modelId="{142D80A4-3C23-41F9-9C1E-3B56BCC41AA6}" type="sibTrans" cxnId="{801FEDF8-C959-479A-96A1-58FE0ABBBE1D}">
      <dgm:prSet/>
      <dgm:spPr/>
      <dgm:t>
        <a:bodyPr/>
        <a:lstStyle/>
        <a:p>
          <a:endParaRPr lang="en-US"/>
        </a:p>
      </dgm:t>
    </dgm:pt>
    <dgm:pt modelId="{198DFF62-5AD9-4CEE-80CE-EE7E29C32253}">
      <dgm:prSet/>
      <dgm:spPr/>
      <dgm:t>
        <a:bodyPr/>
        <a:lstStyle/>
        <a:p>
          <a:r>
            <a:rPr lang="en-US"/>
            <a:t>Meet with the Transition Employment Designee or Transition Specialist for the district once a month.</a:t>
          </a:r>
        </a:p>
      </dgm:t>
    </dgm:pt>
    <dgm:pt modelId="{C091E779-9C17-4AEE-9519-11118ADB406F}" type="parTrans" cxnId="{B834DC3D-9077-4AB6-96B6-CA0121E1C5C4}">
      <dgm:prSet/>
      <dgm:spPr/>
      <dgm:t>
        <a:bodyPr/>
        <a:lstStyle/>
        <a:p>
          <a:endParaRPr lang="en-US"/>
        </a:p>
      </dgm:t>
    </dgm:pt>
    <dgm:pt modelId="{091360C4-1106-47A7-8165-0F4A856FB9D5}" type="sibTrans" cxnId="{B834DC3D-9077-4AB6-96B6-CA0121E1C5C4}">
      <dgm:prSet/>
      <dgm:spPr/>
      <dgm:t>
        <a:bodyPr/>
        <a:lstStyle/>
        <a:p>
          <a:endParaRPr lang="en-US"/>
        </a:p>
      </dgm:t>
    </dgm:pt>
    <dgm:pt modelId="{90EB0D38-F1EE-4B78-943F-E2440F0D0C00}">
      <dgm:prSet/>
      <dgm:spPr/>
      <dgm:t>
        <a:bodyPr/>
        <a:lstStyle/>
        <a:p>
          <a:r>
            <a:rPr lang="en-US"/>
            <a:t>Communicate and include the family in discussion of services provided.</a:t>
          </a:r>
        </a:p>
      </dgm:t>
    </dgm:pt>
    <dgm:pt modelId="{19652B4F-8D81-49AD-B372-FBD59DA8B977}" type="parTrans" cxnId="{1CA7A6E7-7330-4777-89DE-0B9A40025F7F}">
      <dgm:prSet/>
      <dgm:spPr/>
      <dgm:t>
        <a:bodyPr/>
        <a:lstStyle/>
        <a:p>
          <a:endParaRPr lang="en-US"/>
        </a:p>
      </dgm:t>
    </dgm:pt>
    <dgm:pt modelId="{993919A7-7F7D-4027-9CE8-9D445D783277}" type="sibTrans" cxnId="{1CA7A6E7-7330-4777-89DE-0B9A40025F7F}">
      <dgm:prSet/>
      <dgm:spPr/>
      <dgm:t>
        <a:bodyPr/>
        <a:lstStyle/>
        <a:p>
          <a:endParaRPr lang="en-US"/>
        </a:p>
      </dgm:t>
    </dgm:pt>
    <dgm:pt modelId="{5FDA824E-59FA-4B54-8982-6C64584F49A9}">
      <dgm:prSet/>
      <dgm:spPr/>
      <dgm:t>
        <a:bodyPr/>
        <a:lstStyle/>
        <a:p>
          <a:r>
            <a:rPr lang="en-US"/>
            <a:t>Communicate with the school and families when issues arise.</a:t>
          </a:r>
        </a:p>
      </dgm:t>
    </dgm:pt>
    <dgm:pt modelId="{5689CE75-8421-4178-B76C-EC216CA6BBA1}" type="parTrans" cxnId="{4D461152-8B2A-4886-9EF0-5D69B0AC07B4}">
      <dgm:prSet/>
      <dgm:spPr/>
      <dgm:t>
        <a:bodyPr/>
        <a:lstStyle/>
        <a:p>
          <a:endParaRPr lang="en-US"/>
        </a:p>
      </dgm:t>
    </dgm:pt>
    <dgm:pt modelId="{CADCD230-BFDB-461B-8F88-43A9DBC0E38F}" type="sibTrans" cxnId="{4D461152-8B2A-4886-9EF0-5D69B0AC07B4}">
      <dgm:prSet/>
      <dgm:spPr/>
      <dgm:t>
        <a:bodyPr/>
        <a:lstStyle/>
        <a:p>
          <a:endParaRPr lang="en-US"/>
        </a:p>
      </dgm:t>
    </dgm:pt>
    <dgm:pt modelId="{98D5CB8F-96D5-4ED1-9443-19DB7C68FEDF}" type="pres">
      <dgm:prSet presAssocID="{F2947BB0-9293-46AB-9BFC-F4A908BA914D}" presName="diagram" presStyleCnt="0">
        <dgm:presLayoutVars>
          <dgm:dir/>
          <dgm:resizeHandles val="exact"/>
        </dgm:presLayoutVars>
      </dgm:prSet>
      <dgm:spPr/>
    </dgm:pt>
    <dgm:pt modelId="{3B2EB10C-9C82-423A-AEFF-AD10701D558A}" type="pres">
      <dgm:prSet presAssocID="{F4F2F550-F851-4222-90F1-FB9FC996571E}" presName="node" presStyleLbl="node1" presStyleIdx="0" presStyleCnt="6">
        <dgm:presLayoutVars>
          <dgm:bulletEnabled val="1"/>
        </dgm:presLayoutVars>
      </dgm:prSet>
      <dgm:spPr/>
    </dgm:pt>
    <dgm:pt modelId="{9915FFD4-E71D-44CC-BA72-1DF30BBFE395}" type="pres">
      <dgm:prSet presAssocID="{8E6112C7-6C4A-485F-80CE-5E770C10FF40}" presName="sibTrans" presStyleCnt="0"/>
      <dgm:spPr/>
    </dgm:pt>
    <dgm:pt modelId="{2D9EA872-3ADC-4BFA-96F1-87A22630D1F3}" type="pres">
      <dgm:prSet presAssocID="{73662108-3FF4-4A04-B067-2BE6BAE81614}" presName="node" presStyleLbl="node1" presStyleIdx="1" presStyleCnt="6">
        <dgm:presLayoutVars>
          <dgm:bulletEnabled val="1"/>
        </dgm:presLayoutVars>
      </dgm:prSet>
      <dgm:spPr/>
    </dgm:pt>
    <dgm:pt modelId="{B9C31E72-8AB5-4B2E-8E90-6611FF1C45F1}" type="pres">
      <dgm:prSet presAssocID="{969B7823-388D-4F8A-A366-F38662A6CEAB}" presName="sibTrans" presStyleCnt="0"/>
      <dgm:spPr/>
    </dgm:pt>
    <dgm:pt modelId="{0CADCF40-9CB6-45C9-9496-BA4CBD025468}" type="pres">
      <dgm:prSet presAssocID="{6DE5F0A2-B37B-4E2F-A50E-EBF05B3F19AF}" presName="node" presStyleLbl="node1" presStyleIdx="2" presStyleCnt="6">
        <dgm:presLayoutVars>
          <dgm:bulletEnabled val="1"/>
        </dgm:presLayoutVars>
      </dgm:prSet>
      <dgm:spPr/>
    </dgm:pt>
    <dgm:pt modelId="{F3243ECA-B59B-4E68-BAE2-0BC6ACE4A279}" type="pres">
      <dgm:prSet presAssocID="{142D80A4-3C23-41F9-9C1E-3B56BCC41AA6}" presName="sibTrans" presStyleCnt="0"/>
      <dgm:spPr/>
    </dgm:pt>
    <dgm:pt modelId="{0E97F632-184E-40C0-B1A8-1BF8A2BCC6F8}" type="pres">
      <dgm:prSet presAssocID="{198DFF62-5AD9-4CEE-80CE-EE7E29C32253}" presName="node" presStyleLbl="node1" presStyleIdx="3" presStyleCnt="6">
        <dgm:presLayoutVars>
          <dgm:bulletEnabled val="1"/>
        </dgm:presLayoutVars>
      </dgm:prSet>
      <dgm:spPr/>
    </dgm:pt>
    <dgm:pt modelId="{8CEE6D75-F469-4130-8F64-904A152197C8}" type="pres">
      <dgm:prSet presAssocID="{091360C4-1106-47A7-8165-0F4A856FB9D5}" presName="sibTrans" presStyleCnt="0"/>
      <dgm:spPr/>
    </dgm:pt>
    <dgm:pt modelId="{9E0F288A-61D7-4042-B954-AE653813E757}" type="pres">
      <dgm:prSet presAssocID="{90EB0D38-F1EE-4B78-943F-E2440F0D0C00}" presName="node" presStyleLbl="node1" presStyleIdx="4" presStyleCnt="6">
        <dgm:presLayoutVars>
          <dgm:bulletEnabled val="1"/>
        </dgm:presLayoutVars>
      </dgm:prSet>
      <dgm:spPr/>
    </dgm:pt>
    <dgm:pt modelId="{E9D7C172-ACF6-4A10-B6E4-E94B575B87D7}" type="pres">
      <dgm:prSet presAssocID="{993919A7-7F7D-4027-9CE8-9D445D783277}" presName="sibTrans" presStyleCnt="0"/>
      <dgm:spPr/>
    </dgm:pt>
    <dgm:pt modelId="{0ED3C6FF-B8C6-4365-BC12-5275EE58A05C}" type="pres">
      <dgm:prSet presAssocID="{5FDA824E-59FA-4B54-8982-6C64584F49A9}" presName="node" presStyleLbl="node1" presStyleIdx="5" presStyleCnt="6">
        <dgm:presLayoutVars>
          <dgm:bulletEnabled val="1"/>
        </dgm:presLayoutVars>
      </dgm:prSet>
      <dgm:spPr/>
    </dgm:pt>
  </dgm:ptLst>
  <dgm:cxnLst>
    <dgm:cxn modelId="{AACE1D0C-E8AD-4FE3-BB2A-36E81E60801C}" srcId="{F2947BB0-9293-46AB-9BFC-F4A908BA914D}" destId="{F4F2F550-F851-4222-90F1-FB9FC996571E}" srcOrd="0" destOrd="0" parTransId="{D208520E-7FCC-4402-BC88-623DBF4ED26E}" sibTransId="{8E6112C7-6C4A-485F-80CE-5E770C10FF40}"/>
    <dgm:cxn modelId="{B834DC3D-9077-4AB6-96B6-CA0121E1C5C4}" srcId="{F2947BB0-9293-46AB-9BFC-F4A908BA914D}" destId="{198DFF62-5AD9-4CEE-80CE-EE7E29C32253}" srcOrd="3" destOrd="0" parTransId="{C091E779-9C17-4AEE-9519-11118ADB406F}" sibTransId="{091360C4-1106-47A7-8165-0F4A856FB9D5}"/>
    <dgm:cxn modelId="{F8770442-BDE8-48C9-B791-2C69C2A0128E}" srcId="{F2947BB0-9293-46AB-9BFC-F4A908BA914D}" destId="{73662108-3FF4-4A04-B067-2BE6BAE81614}" srcOrd="1" destOrd="0" parTransId="{2832CF5D-024B-4875-987F-AD6A09B84899}" sibTransId="{969B7823-388D-4F8A-A366-F38662A6CEAB}"/>
    <dgm:cxn modelId="{2770504A-2CFA-4CB7-9C84-69272ED2A123}" type="presOf" srcId="{5FDA824E-59FA-4B54-8982-6C64584F49A9}" destId="{0ED3C6FF-B8C6-4365-BC12-5275EE58A05C}" srcOrd="0" destOrd="0" presId="urn:microsoft.com/office/officeart/2005/8/layout/default"/>
    <dgm:cxn modelId="{4D461152-8B2A-4886-9EF0-5D69B0AC07B4}" srcId="{F2947BB0-9293-46AB-9BFC-F4A908BA914D}" destId="{5FDA824E-59FA-4B54-8982-6C64584F49A9}" srcOrd="5" destOrd="0" parTransId="{5689CE75-8421-4178-B76C-EC216CA6BBA1}" sibTransId="{CADCD230-BFDB-461B-8F88-43A9DBC0E38F}"/>
    <dgm:cxn modelId="{69B55686-8AEE-4310-9929-3AF40CDC8707}" type="presOf" srcId="{73662108-3FF4-4A04-B067-2BE6BAE81614}" destId="{2D9EA872-3ADC-4BFA-96F1-87A22630D1F3}" srcOrd="0" destOrd="0" presId="urn:microsoft.com/office/officeart/2005/8/layout/default"/>
    <dgm:cxn modelId="{F5B74BBE-90D1-4608-B7E9-D823B7306013}" type="presOf" srcId="{90EB0D38-F1EE-4B78-943F-E2440F0D0C00}" destId="{9E0F288A-61D7-4042-B954-AE653813E757}" srcOrd="0" destOrd="0" presId="urn:microsoft.com/office/officeart/2005/8/layout/default"/>
    <dgm:cxn modelId="{B74727D3-389E-471D-8EA9-5FDA3F5BFA3F}" type="presOf" srcId="{198DFF62-5AD9-4CEE-80CE-EE7E29C32253}" destId="{0E97F632-184E-40C0-B1A8-1BF8A2BCC6F8}" srcOrd="0" destOrd="0" presId="urn:microsoft.com/office/officeart/2005/8/layout/default"/>
    <dgm:cxn modelId="{D32513E6-15EB-4B3A-A695-EB38625EB20E}" type="presOf" srcId="{6DE5F0A2-B37B-4E2F-A50E-EBF05B3F19AF}" destId="{0CADCF40-9CB6-45C9-9496-BA4CBD025468}" srcOrd="0" destOrd="0" presId="urn:microsoft.com/office/officeart/2005/8/layout/default"/>
    <dgm:cxn modelId="{1CA7A6E7-7330-4777-89DE-0B9A40025F7F}" srcId="{F2947BB0-9293-46AB-9BFC-F4A908BA914D}" destId="{90EB0D38-F1EE-4B78-943F-E2440F0D0C00}" srcOrd="4" destOrd="0" parTransId="{19652B4F-8D81-49AD-B372-FBD59DA8B977}" sibTransId="{993919A7-7F7D-4027-9CE8-9D445D783277}"/>
    <dgm:cxn modelId="{1FD24FED-920A-4FFB-B1B9-D15F39A5EABD}" type="presOf" srcId="{F2947BB0-9293-46AB-9BFC-F4A908BA914D}" destId="{98D5CB8F-96D5-4ED1-9443-19DB7C68FEDF}" srcOrd="0" destOrd="0" presId="urn:microsoft.com/office/officeart/2005/8/layout/default"/>
    <dgm:cxn modelId="{FB2393F1-2303-405C-9C4E-2E77BEC202E8}" type="presOf" srcId="{F4F2F550-F851-4222-90F1-FB9FC996571E}" destId="{3B2EB10C-9C82-423A-AEFF-AD10701D558A}" srcOrd="0" destOrd="0" presId="urn:microsoft.com/office/officeart/2005/8/layout/default"/>
    <dgm:cxn modelId="{801FEDF8-C959-479A-96A1-58FE0ABBBE1D}" srcId="{F2947BB0-9293-46AB-9BFC-F4A908BA914D}" destId="{6DE5F0A2-B37B-4E2F-A50E-EBF05B3F19AF}" srcOrd="2" destOrd="0" parTransId="{8D477347-223E-4106-AB8D-0479C557CBEE}" sibTransId="{142D80A4-3C23-41F9-9C1E-3B56BCC41AA6}"/>
    <dgm:cxn modelId="{24415C1A-6CE2-49C0-9F0B-D4FE7DB48DFA}" type="presParOf" srcId="{98D5CB8F-96D5-4ED1-9443-19DB7C68FEDF}" destId="{3B2EB10C-9C82-423A-AEFF-AD10701D558A}" srcOrd="0" destOrd="0" presId="urn:microsoft.com/office/officeart/2005/8/layout/default"/>
    <dgm:cxn modelId="{4198A956-78B7-4D86-B11B-7D5A98C6785B}" type="presParOf" srcId="{98D5CB8F-96D5-4ED1-9443-19DB7C68FEDF}" destId="{9915FFD4-E71D-44CC-BA72-1DF30BBFE395}" srcOrd="1" destOrd="0" presId="urn:microsoft.com/office/officeart/2005/8/layout/default"/>
    <dgm:cxn modelId="{23683802-9EC1-4DAA-8D43-6DADBBC02E51}" type="presParOf" srcId="{98D5CB8F-96D5-4ED1-9443-19DB7C68FEDF}" destId="{2D9EA872-3ADC-4BFA-96F1-87A22630D1F3}" srcOrd="2" destOrd="0" presId="urn:microsoft.com/office/officeart/2005/8/layout/default"/>
    <dgm:cxn modelId="{67948356-8F43-49A1-AC3D-8214454C8E5B}" type="presParOf" srcId="{98D5CB8F-96D5-4ED1-9443-19DB7C68FEDF}" destId="{B9C31E72-8AB5-4B2E-8E90-6611FF1C45F1}" srcOrd="3" destOrd="0" presId="urn:microsoft.com/office/officeart/2005/8/layout/default"/>
    <dgm:cxn modelId="{B69A64AF-DDB3-43C8-953D-B1807EE48A93}" type="presParOf" srcId="{98D5CB8F-96D5-4ED1-9443-19DB7C68FEDF}" destId="{0CADCF40-9CB6-45C9-9496-BA4CBD025468}" srcOrd="4" destOrd="0" presId="urn:microsoft.com/office/officeart/2005/8/layout/default"/>
    <dgm:cxn modelId="{A2156628-7587-40DE-A545-0B7D3B4F5F12}" type="presParOf" srcId="{98D5CB8F-96D5-4ED1-9443-19DB7C68FEDF}" destId="{F3243ECA-B59B-4E68-BAE2-0BC6ACE4A279}" srcOrd="5" destOrd="0" presId="urn:microsoft.com/office/officeart/2005/8/layout/default"/>
    <dgm:cxn modelId="{47E68E92-EE13-4BA7-AC40-86329AE758DE}" type="presParOf" srcId="{98D5CB8F-96D5-4ED1-9443-19DB7C68FEDF}" destId="{0E97F632-184E-40C0-B1A8-1BF8A2BCC6F8}" srcOrd="6" destOrd="0" presId="urn:microsoft.com/office/officeart/2005/8/layout/default"/>
    <dgm:cxn modelId="{38F7DBD1-7159-4FAD-BF72-E4CFFA69F0B2}" type="presParOf" srcId="{98D5CB8F-96D5-4ED1-9443-19DB7C68FEDF}" destId="{8CEE6D75-F469-4130-8F64-904A152197C8}" srcOrd="7" destOrd="0" presId="urn:microsoft.com/office/officeart/2005/8/layout/default"/>
    <dgm:cxn modelId="{3D50B744-7CC3-4C68-8710-966B9992E8BF}" type="presParOf" srcId="{98D5CB8F-96D5-4ED1-9443-19DB7C68FEDF}" destId="{9E0F288A-61D7-4042-B954-AE653813E757}" srcOrd="8" destOrd="0" presId="urn:microsoft.com/office/officeart/2005/8/layout/default"/>
    <dgm:cxn modelId="{A9EF312E-852E-4C3F-A1DD-6DCDC666007A}" type="presParOf" srcId="{98D5CB8F-96D5-4ED1-9443-19DB7C68FEDF}" destId="{E9D7C172-ACF6-4A10-B6E4-E94B575B87D7}" srcOrd="9" destOrd="0" presId="urn:microsoft.com/office/officeart/2005/8/layout/default"/>
    <dgm:cxn modelId="{A6180B9C-D106-41D3-82B2-D6D9EC3787AF}" type="presParOf" srcId="{98D5CB8F-96D5-4ED1-9443-19DB7C68FEDF}" destId="{0ED3C6FF-B8C6-4365-BC12-5275EE58A05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DF5D3A-E52E-4421-BF4B-E9A6BADFEE0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273820-6CAB-4273-9F41-A587617C19AC}">
      <dgm:prSet/>
      <dgm:spPr/>
      <dgm:t>
        <a:bodyPr/>
        <a:lstStyle/>
        <a:p>
          <a:pPr>
            <a:lnSpc>
              <a:spcPct val="100000"/>
            </a:lnSpc>
          </a:pPr>
          <a:r>
            <a:rPr lang="en-US"/>
            <a:t>Aligns both federal and state transition requirements to no later than the first IEP to be in effect when the student turns 14 </a:t>
          </a:r>
          <a:r>
            <a:rPr lang="en-US">
              <a:hlinkClick xmlns:r="http://schemas.openxmlformats.org/officeDocument/2006/relationships" r:id="rId1"/>
            </a:rPr>
            <a:t>TAC §89.1055 (k-m)</a:t>
          </a:r>
          <a:endParaRPr lang="en-US">
            <a:latin typeface="Calibri Light" panose="020F0302020204030204"/>
          </a:endParaRPr>
        </a:p>
      </dgm:t>
    </dgm:pt>
    <dgm:pt modelId="{A2A56A63-0911-47C9-B853-786F2048B172}" type="parTrans" cxnId="{17C54B95-7CE0-446B-AD99-73463FE84A2A}">
      <dgm:prSet/>
      <dgm:spPr/>
      <dgm:t>
        <a:bodyPr/>
        <a:lstStyle/>
        <a:p>
          <a:endParaRPr lang="en-US"/>
        </a:p>
      </dgm:t>
    </dgm:pt>
    <dgm:pt modelId="{39DBB4E4-DA01-430E-B2FC-4D7A539E7807}" type="sibTrans" cxnId="{17C54B95-7CE0-446B-AD99-73463FE84A2A}">
      <dgm:prSet/>
      <dgm:spPr/>
      <dgm:t>
        <a:bodyPr/>
        <a:lstStyle/>
        <a:p>
          <a:endParaRPr lang="en-US"/>
        </a:p>
      </dgm:t>
    </dgm:pt>
    <dgm:pt modelId="{FD684D6A-EAC5-4D46-BFA6-22359332BF6A}">
      <dgm:prSet/>
      <dgm:spPr/>
      <dgm:t>
        <a:bodyPr/>
        <a:lstStyle/>
        <a:p>
          <a:pPr>
            <a:lnSpc>
              <a:spcPct val="100000"/>
            </a:lnSpc>
          </a:pPr>
          <a:r>
            <a:rPr lang="en-US"/>
            <a:t>Back to school updates for special educators from TEA </a:t>
          </a:r>
        </a:p>
      </dgm:t>
    </dgm:pt>
    <dgm:pt modelId="{BF379B37-6566-4855-AA9A-5C7CFFB21CB2}" type="parTrans" cxnId="{66CF01FB-AAD8-44E7-A70A-D1B3E6F9F364}">
      <dgm:prSet/>
      <dgm:spPr/>
      <dgm:t>
        <a:bodyPr/>
        <a:lstStyle/>
        <a:p>
          <a:endParaRPr lang="en-US"/>
        </a:p>
      </dgm:t>
    </dgm:pt>
    <dgm:pt modelId="{B025B8B4-DF1B-48F7-AEB8-FB6FEBE59B9E}" type="sibTrans" cxnId="{66CF01FB-AAD8-44E7-A70A-D1B3E6F9F364}">
      <dgm:prSet/>
      <dgm:spPr/>
      <dgm:t>
        <a:bodyPr/>
        <a:lstStyle/>
        <a:p>
          <a:endParaRPr lang="en-US"/>
        </a:p>
      </dgm:t>
    </dgm:pt>
    <dgm:pt modelId="{DBB8F5EE-DA29-47FA-A58A-00E113A9F9F3}">
      <dgm:prSet/>
      <dgm:spPr/>
      <dgm:t>
        <a:bodyPr/>
        <a:lstStyle/>
        <a:p>
          <a:pPr>
            <a:lnSpc>
              <a:spcPct val="100000"/>
            </a:lnSpc>
          </a:pPr>
          <a:r>
            <a:rPr lang="en-US">
              <a:hlinkClick xmlns:r="http://schemas.openxmlformats.org/officeDocument/2006/relationships" r:id="rId2"/>
            </a:rPr>
            <a:t>Volume 1</a:t>
          </a:r>
          <a:endParaRPr lang="en-US"/>
        </a:p>
      </dgm:t>
    </dgm:pt>
    <dgm:pt modelId="{3822D4E6-4848-4B9A-84A4-650F98A4763E}" type="parTrans" cxnId="{250B63D1-9D5F-4417-A0BF-616C44EF33FA}">
      <dgm:prSet/>
      <dgm:spPr/>
      <dgm:t>
        <a:bodyPr/>
        <a:lstStyle/>
        <a:p>
          <a:endParaRPr lang="en-US"/>
        </a:p>
      </dgm:t>
    </dgm:pt>
    <dgm:pt modelId="{5C5B2A27-1C00-4F4F-81A9-2659F4ED8A37}" type="sibTrans" cxnId="{250B63D1-9D5F-4417-A0BF-616C44EF33FA}">
      <dgm:prSet/>
      <dgm:spPr/>
      <dgm:t>
        <a:bodyPr/>
        <a:lstStyle/>
        <a:p>
          <a:endParaRPr lang="en-US"/>
        </a:p>
      </dgm:t>
    </dgm:pt>
    <dgm:pt modelId="{CD27042A-88EF-4BCD-B598-E567D6B2880E}">
      <dgm:prSet/>
      <dgm:spPr/>
      <dgm:t>
        <a:bodyPr/>
        <a:lstStyle/>
        <a:p>
          <a:pPr>
            <a:lnSpc>
              <a:spcPct val="100000"/>
            </a:lnSpc>
          </a:pPr>
          <a:r>
            <a:rPr lang="en-US">
              <a:hlinkClick xmlns:r="http://schemas.openxmlformats.org/officeDocument/2006/relationships" r:id="rId3"/>
            </a:rPr>
            <a:t>Volume 2</a:t>
          </a:r>
          <a:endParaRPr lang="en-US"/>
        </a:p>
      </dgm:t>
    </dgm:pt>
    <dgm:pt modelId="{BDD55AA0-5B2B-4842-8CF2-36BBD7CA93C8}" type="parTrans" cxnId="{05DDDFAB-EA60-4DE1-BB22-6E3111A89572}">
      <dgm:prSet/>
      <dgm:spPr/>
      <dgm:t>
        <a:bodyPr/>
        <a:lstStyle/>
        <a:p>
          <a:endParaRPr lang="en-US"/>
        </a:p>
      </dgm:t>
    </dgm:pt>
    <dgm:pt modelId="{8CAD796A-3F1C-4A2E-AA0D-CECA95E2581B}" type="sibTrans" cxnId="{05DDDFAB-EA60-4DE1-BB22-6E3111A89572}">
      <dgm:prSet/>
      <dgm:spPr/>
      <dgm:t>
        <a:bodyPr/>
        <a:lstStyle/>
        <a:p>
          <a:endParaRPr lang="en-US"/>
        </a:p>
      </dgm:t>
    </dgm:pt>
    <dgm:pt modelId="{4AF7C593-F4D3-4FBB-9C35-6785F6586D17}" type="pres">
      <dgm:prSet presAssocID="{BCDF5D3A-E52E-4421-BF4B-E9A6BADFEE0D}" presName="root" presStyleCnt="0">
        <dgm:presLayoutVars>
          <dgm:dir/>
          <dgm:resizeHandles val="exact"/>
        </dgm:presLayoutVars>
      </dgm:prSet>
      <dgm:spPr/>
    </dgm:pt>
    <dgm:pt modelId="{9ECA6D92-2761-4C9A-B641-C24EC9363ACA}" type="pres">
      <dgm:prSet presAssocID="{B1273820-6CAB-4273-9F41-A587617C19AC}" presName="compNode" presStyleCnt="0"/>
      <dgm:spPr/>
    </dgm:pt>
    <dgm:pt modelId="{AB204917-C541-44B5-ABE0-F6E7263D62F1}" type="pres">
      <dgm:prSet presAssocID="{B1273820-6CAB-4273-9F41-A587617C19AC}" presName="bgRect" presStyleLbl="bgShp" presStyleIdx="0" presStyleCnt="2"/>
      <dgm:spPr/>
    </dgm:pt>
    <dgm:pt modelId="{41D4DDAB-E6FE-4DE3-A3BD-F1DC8507A75E}" type="pres">
      <dgm:prSet presAssocID="{B1273820-6CAB-4273-9F41-A587617C19AC}"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9F4EE5DE-5055-49BC-B953-A03FBCBEEE9A}" type="pres">
      <dgm:prSet presAssocID="{B1273820-6CAB-4273-9F41-A587617C19AC}" presName="spaceRect" presStyleCnt="0"/>
      <dgm:spPr/>
    </dgm:pt>
    <dgm:pt modelId="{D37966FB-C40D-4B09-9D39-3DF4C17D4986}" type="pres">
      <dgm:prSet presAssocID="{B1273820-6CAB-4273-9F41-A587617C19AC}" presName="parTx" presStyleLbl="revTx" presStyleIdx="0" presStyleCnt="3">
        <dgm:presLayoutVars>
          <dgm:chMax val="0"/>
          <dgm:chPref val="0"/>
        </dgm:presLayoutVars>
      </dgm:prSet>
      <dgm:spPr/>
    </dgm:pt>
    <dgm:pt modelId="{8EBC9704-64F3-4D8A-81A2-DE16F1CA18D8}" type="pres">
      <dgm:prSet presAssocID="{39DBB4E4-DA01-430E-B2FC-4D7A539E7807}" presName="sibTrans" presStyleCnt="0"/>
      <dgm:spPr/>
    </dgm:pt>
    <dgm:pt modelId="{D9523EF5-7832-44F0-9394-9B29A4859BD5}" type="pres">
      <dgm:prSet presAssocID="{FD684D6A-EAC5-4D46-BFA6-22359332BF6A}" presName="compNode" presStyleCnt="0"/>
      <dgm:spPr/>
    </dgm:pt>
    <dgm:pt modelId="{961D6292-679C-4F89-B72D-86617C22BD30}" type="pres">
      <dgm:prSet presAssocID="{FD684D6A-EAC5-4D46-BFA6-22359332BF6A}" presName="bgRect" presStyleLbl="bgShp" presStyleIdx="1" presStyleCnt="2"/>
      <dgm:spPr/>
    </dgm:pt>
    <dgm:pt modelId="{EE485A3D-BDAD-462B-ABA8-67FFF79A83DA}" type="pres">
      <dgm:prSet presAssocID="{FD684D6A-EAC5-4D46-BFA6-22359332BF6A}"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oks"/>
        </a:ext>
      </dgm:extLst>
    </dgm:pt>
    <dgm:pt modelId="{64CB5E2F-B5B4-4276-BFC7-B644E55A5789}" type="pres">
      <dgm:prSet presAssocID="{FD684D6A-EAC5-4D46-BFA6-22359332BF6A}" presName="spaceRect" presStyleCnt="0"/>
      <dgm:spPr/>
    </dgm:pt>
    <dgm:pt modelId="{565E4AC5-B27A-4D23-B3E7-C3830AFE3A13}" type="pres">
      <dgm:prSet presAssocID="{FD684D6A-EAC5-4D46-BFA6-22359332BF6A}" presName="parTx" presStyleLbl="revTx" presStyleIdx="1" presStyleCnt="3">
        <dgm:presLayoutVars>
          <dgm:chMax val="0"/>
          <dgm:chPref val="0"/>
        </dgm:presLayoutVars>
      </dgm:prSet>
      <dgm:spPr/>
    </dgm:pt>
    <dgm:pt modelId="{E0E5D9C1-91EC-4A93-A8EC-7E717F927827}" type="pres">
      <dgm:prSet presAssocID="{FD684D6A-EAC5-4D46-BFA6-22359332BF6A}" presName="desTx" presStyleLbl="revTx" presStyleIdx="2" presStyleCnt="3">
        <dgm:presLayoutVars/>
      </dgm:prSet>
      <dgm:spPr/>
    </dgm:pt>
  </dgm:ptLst>
  <dgm:cxnLst>
    <dgm:cxn modelId="{B7753C1A-931F-4C3E-A732-6A3E2C146465}" type="presOf" srcId="{FD684D6A-EAC5-4D46-BFA6-22359332BF6A}" destId="{565E4AC5-B27A-4D23-B3E7-C3830AFE3A13}" srcOrd="0" destOrd="0" presId="urn:microsoft.com/office/officeart/2018/2/layout/IconVerticalSolidList"/>
    <dgm:cxn modelId="{682CB42E-4296-49AE-A27D-4D6C5BA4F221}" type="presOf" srcId="{DBB8F5EE-DA29-47FA-A58A-00E113A9F9F3}" destId="{E0E5D9C1-91EC-4A93-A8EC-7E717F927827}" srcOrd="0" destOrd="0" presId="urn:microsoft.com/office/officeart/2018/2/layout/IconVerticalSolidList"/>
    <dgm:cxn modelId="{B52BD952-BBCD-41EA-8006-2A95B0F61469}" type="presOf" srcId="{BCDF5D3A-E52E-4421-BF4B-E9A6BADFEE0D}" destId="{4AF7C593-F4D3-4FBB-9C35-6785F6586D17}" srcOrd="0" destOrd="0" presId="urn:microsoft.com/office/officeart/2018/2/layout/IconVerticalSolidList"/>
    <dgm:cxn modelId="{12485A73-73A5-4CD5-9EAE-C4D5A4D37ACE}" type="presOf" srcId="{CD27042A-88EF-4BCD-B598-E567D6B2880E}" destId="{E0E5D9C1-91EC-4A93-A8EC-7E717F927827}" srcOrd="0" destOrd="1" presId="urn:microsoft.com/office/officeart/2018/2/layout/IconVerticalSolidList"/>
    <dgm:cxn modelId="{17C54B95-7CE0-446B-AD99-73463FE84A2A}" srcId="{BCDF5D3A-E52E-4421-BF4B-E9A6BADFEE0D}" destId="{B1273820-6CAB-4273-9F41-A587617C19AC}" srcOrd="0" destOrd="0" parTransId="{A2A56A63-0911-47C9-B853-786F2048B172}" sibTransId="{39DBB4E4-DA01-430E-B2FC-4D7A539E7807}"/>
    <dgm:cxn modelId="{05DDDFAB-EA60-4DE1-BB22-6E3111A89572}" srcId="{FD684D6A-EAC5-4D46-BFA6-22359332BF6A}" destId="{CD27042A-88EF-4BCD-B598-E567D6B2880E}" srcOrd="1" destOrd="0" parTransId="{BDD55AA0-5B2B-4842-8CF2-36BBD7CA93C8}" sibTransId="{8CAD796A-3F1C-4A2E-AA0D-CECA95E2581B}"/>
    <dgm:cxn modelId="{1C2471B2-92E7-4255-B73D-363AE63A978E}" type="presOf" srcId="{B1273820-6CAB-4273-9F41-A587617C19AC}" destId="{D37966FB-C40D-4B09-9D39-3DF4C17D4986}" srcOrd="0" destOrd="0" presId="urn:microsoft.com/office/officeart/2018/2/layout/IconVerticalSolidList"/>
    <dgm:cxn modelId="{250B63D1-9D5F-4417-A0BF-616C44EF33FA}" srcId="{FD684D6A-EAC5-4D46-BFA6-22359332BF6A}" destId="{DBB8F5EE-DA29-47FA-A58A-00E113A9F9F3}" srcOrd="0" destOrd="0" parTransId="{3822D4E6-4848-4B9A-84A4-650F98A4763E}" sibTransId="{5C5B2A27-1C00-4F4F-81A9-2659F4ED8A37}"/>
    <dgm:cxn modelId="{66CF01FB-AAD8-44E7-A70A-D1B3E6F9F364}" srcId="{BCDF5D3A-E52E-4421-BF4B-E9A6BADFEE0D}" destId="{FD684D6A-EAC5-4D46-BFA6-22359332BF6A}" srcOrd="1" destOrd="0" parTransId="{BF379B37-6566-4855-AA9A-5C7CFFB21CB2}" sibTransId="{B025B8B4-DF1B-48F7-AEB8-FB6FEBE59B9E}"/>
    <dgm:cxn modelId="{D1CA267B-F521-4D72-9316-37DEC2B070EF}" type="presParOf" srcId="{4AF7C593-F4D3-4FBB-9C35-6785F6586D17}" destId="{9ECA6D92-2761-4C9A-B641-C24EC9363ACA}" srcOrd="0" destOrd="0" presId="urn:microsoft.com/office/officeart/2018/2/layout/IconVerticalSolidList"/>
    <dgm:cxn modelId="{948518B7-CE9B-455A-8F94-96D8E60CB47C}" type="presParOf" srcId="{9ECA6D92-2761-4C9A-B641-C24EC9363ACA}" destId="{AB204917-C541-44B5-ABE0-F6E7263D62F1}" srcOrd="0" destOrd="0" presId="urn:microsoft.com/office/officeart/2018/2/layout/IconVerticalSolidList"/>
    <dgm:cxn modelId="{A08EF014-2F1C-439B-935B-3B51E733365F}" type="presParOf" srcId="{9ECA6D92-2761-4C9A-B641-C24EC9363ACA}" destId="{41D4DDAB-E6FE-4DE3-A3BD-F1DC8507A75E}" srcOrd="1" destOrd="0" presId="urn:microsoft.com/office/officeart/2018/2/layout/IconVerticalSolidList"/>
    <dgm:cxn modelId="{2B8DC3EA-5B37-41DC-9780-5A495522359D}" type="presParOf" srcId="{9ECA6D92-2761-4C9A-B641-C24EC9363ACA}" destId="{9F4EE5DE-5055-49BC-B953-A03FBCBEEE9A}" srcOrd="2" destOrd="0" presId="urn:microsoft.com/office/officeart/2018/2/layout/IconVerticalSolidList"/>
    <dgm:cxn modelId="{20948EE0-3471-4516-8317-49559236C193}" type="presParOf" srcId="{9ECA6D92-2761-4C9A-B641-C24EC9363ACA}" destId="{D37966FB-C40D-4B09-9D39-3DF4C17D4986}" srcOrd="3" destOrd="0" presId="urn:microsoft.com/office/officeart/2018/2/layout/IconVerticalSolidList"/>
    <dgm:cxn modelId="{69B789FC-7344-4E63-8D48-4C9545432FC5}" type="presParOf" srcId="{4AF7C593-F4D3-4FBB-9C35-6785F6586D17}" destId="{8EBC9704-64F3-4D8A-81A2-DE16F1CA18D8}" srcOrd="1" destOrd="0" presId="urn:microsoft.com/office/officeart/2018/2/layout/IconVerticalSolidList"/>
    <dgm:cxn modelId="{B406940A-F802-44B4-A826-DE5381CA9FDB}" type="presParOf" srcId="{4AF7C593-F4D3-4FBB-9C35-6785F6586D17}" destId="{D9523EF5-7832-44F0-9394-9B29A4859BD5}" srcOrd="2" destOrd="0" presId="urn:microsoft.com/office/officeart/2018/2/layout/IconVerticalSolidList"/>
    <dgm:cxn modelId="{68E0983A-A06E-420A-8C5B-CA2B6D1444D0}" type="presParOf" srcId="{D9523EF5-7832-44F0-9394-9B29A4859BD5}" destId="{961D6292-679C-4F89-B72D-86617C22BD30}" srcOrd="0" destOrd="0" presId="urn:microsoft.com/office/officeart/2018/2/layout/IconVerticalSolidList"/>
    <dgm:cxn modelId="{2EC7BD65-B38A-4937-9465-DF0A1F23DED8}" type="presParOf" srcId="{D9523EF5-7832-44F0-9394-9B29A4859BD5}" destId="{EE485A3D-BDAD-462B-ABA8-67FFF79A83DA}" srcOrd="1" destOrd="0" presId="urn:microsoft.com/office/officeart/2018/2/layout/IconVerticalSolidList"/>
    <dgm:cxn modelId="{FAF2617C-CE9E-453F-95E3-8C15C3A405D5}" type="presParOf" srcId="{D9523EF5-7832-44F0-9394-9B29A4859BD5}" destId="{64CB5E2F-B5B4-4276-BFC7-B644E55A5789}" srcOrd="2" destOrd="0" presId="urn:microsoft.com/office/officeart/2018/2/layout/IconVerticalSolidList"/>
    <dgm:cxn modelId="{DB2E9131-C963-4318-9C6B-A3B63E086E2D}" type="presParOf" srcId="{D9523EF5-7832-44F0-9394-9B29A4859BD5}" destId="{565E4AC5-B27A-4D23-B3E7-C3830AFE3A13}" srcOrd="3" destOrd="0" presId="urn:microsoft.com/office/officeart/2018/2/layout/IconVerticalSolidList"/>
    <dgm:cxn modelId="{BE0FEE44-29DC-4B37-87CF-EE26C163A365}" type="presParOf" srcId="{D9523EF5-7832-44F0-9394-9B29A4859BD5}" destId="{E0E5D9C1-91EC-4A93-A8EC-7E717F92782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1EF162-E647-4263-A184-11DA5E64676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D3BA97-32B9-4964-A5FB-2F909F487DAC}">
      <dgm:prSet/>
      <dgm:spPr/>
      <dgm:t>
        <a:bodyPr/>
        <a:lstStyle/>
        <a:p>
          <a:pPr>
            <a:lnSpc>
              <a:spcPct val="100000"/>
            </a:lnSpc>
            <a:defRPr b="1"/>
          </a:pPr>
          <a:r>
            <a:rPr lang="en-US"/>
            <a:t>Ideas of services for education</a:t>
          </a:r>
        </a:p>
      </dgm:t>
    </dgm:pt>
    <dgm:pt modelId="{D66B1564-4156-4326-A88E-D2AE16E5A8B0}" type="parTrans" cxnId="{0172BE08-2160-4ED3-B4EE-76069A28BD7C}">
      <dgm:prSet/>
      <dgm:spPr/>
      <dgm:t>
        <a:bodyPr/>
        <a:lstStyle/>
        <a:p>
          <a:endParaRPr lang="en-US"/>
        </a:p>
      </dgm:t>
    </dgm:pt>
    <dgm:pt modelId="{EBFC20EA-F3E1-4FBC-A319-CF1C212EB03C}" type="sibTrans" cxnId="{0172BE08-2160-4ED3-B4EE-76069A28BD7C}">
      <dgm:prSet/>
      <dgm:spPr/>
      <dgm:t>
        <a:bodyPr/>
        <a:lstStyle/>
        <a:p>
          <a:endParaRPr lang="en-US"/>
        </a:p>
      </dgm:t>
    </dgm:pt>
    <dgm:pt modelId="{E546864F-316D-4BCE-A740-8DD2CF2B9766}">
      <dgm:prSet/>
      <dgm:spPr/>
      <dgm:t>
        <a:bodyPr/>
        <a:lstStyle/>
        <a:p>
          <a:pPr>
            <a:lnSpc>
              <a:spcPct val="100000"/>
            </a:lnSpc>
          </a:pPr>
          <a:r>
            <a:rPr lang="en-US"/>
            <a:t>Participate in Self-Advocacy training (VAT)</a:t>
          </a:r>
        </a:p>
      </dgm:t>
    </dgm:pt>
    <dgm:pt modelId="{B1E7E104-DE81-489B-9F4F-8606EEB9A298}" type="parTrans" cxnId="{14BEFDFD-9BF0-4D06-9874-E4ED6475CB4A}">
      <dgm:prSet/>
      <dgm:spPr/>
      <dgm:t>
        <a:bodyPr/>
        <a:lstStyle/>
        <a:p>
          <a:endParaRPr lang="en-US"/>
        </a:p>
      </dgm:t>
    </dgm:pt>
    <dgm:pt modelId="{F5ABB8CF-00C2-4889-906B-00F1D0B986C6}" type="sibTrans" cxnId="{14BEFDFD-9BF0-4D06-9874-E4ED6475CB4A}">
      <dgm:prSet/>
      <dgm:spPr/>
      <dgm:t>
        <a:bodyPr/>
        <a:lstStyle/>
        <a:p>
          <a:endParaRPr lang="en-US"/>
        </a:p>
      </dgm:t>
    </dgm:pt>
    <dgm:pt modelId="{3883AB0D-B7A9-4C53-94F4-BE27B4942C8D}">
      <dgm:prSet/>
      <dgm:spPr/>
      <dgm:t>
        <a:bodyPr/>
        <a:lstStyle/>
        <a:p>
          <a:pPr>
            <a:lnSpc>
              <a:spcPct val="100000"/>
            </a:lnSpc>
          </a:pPr>
          <a:r>
            <a:rPr lang="en-US"/>
            <a:t>Understanding your Accommodations and </a:t>
          </a:r>
          <a:r>
            <a:rPr lang="en-US" b="1">
              <a:latin typeface="Calibri Light" panose="020F0302020204030204"/>
            </a:rPr>
            <a:t>asking</a:t>
          </a:r>
          <a:r>
            <a:rPr lang="en-US"/>
            <a:t> for them</a:t>
          </a:r>
        </a:p>
      </dgm:t>
    </dgm:pt>
    <dgm:pt modelId="{BD7B3DC9-FB8C-4EF8-8E32-6F6349FD8DC2}" type="parTrans" cxnId="{D068B1AF-1EE8-4E08-AC17-44911F81E28F}">
      <dgm:prSet/>
      <dgm:spPr/>
      <dgm:t>
        <a:bodyPr/>
        <a:lstStyle/>
        <a:p>
          <a:endParaRPr lang="en-US"/>
        </a:p>
      </dgm:t>
    </dgm:pt>
    <dgm:pt modelId="{F3B62E06-66BF-4C38-A902-CC844D379B05}" type="sibTrans" cxnId="{D068B1AF-1EE8-4E08-AC17-44911F81E28F}">
      <dgm:prSet/>
      <dgm:spPr/>
      <dgm:t>
        <a:bodyPr/>
        <a:lstStyle/>
        <a:p>
          <a:endParaRPr lang="en-US"/>
        </a:p>
      </dgm:t>
    </dgm:pt>
    <dgm:pt modelId="{520785A2-906F-404A-8EEA-9586D529AEAF}">
      <dgm:prSet phldr="0"/>
      <dgm:spPr/>
      <dgm:t>
        <a:bodyPr/>
        <a:lstStyle/>
        <a:p>
          <a:pPr rtl="0">
            <a:lnSpc>
              <a:spcPct val="100000"/>
            </a:lnSpc>
          </a:pPr>
          <a:r>
            <a:rPr lang="en-US" b="1">
              <a:latin typeface="Calibri Light" panose="020F0302020204030204"/>
            </a:rPr>
            <a:t>Group Skills Training, including Pre-ETS focused summer camps</a:t>
          </a:r>
          <a:endParaRPr lang="en-US" b="1"/>
        </a:p>
      </dgm:t>
    </dgm:pt>
    <dgm:pt modelId="{AED04694-7DF9-4087-86D9-377915AD7865}" type="parTrans" cxnId="{6040DD24-8038-420E-8CCE-0F42B21A8225}">
      <dgm:prSet/>
      <dgm:spPr/>
      <dgm:t>
        <a:bodyPr/>
        <a:lstStyle/>
        <a:p>
          <a:endParaRPr lang="en-US"/>
        </a:p>
      </dgm:t>
    </dgm:pt>
    <dgm:pt modelId="{5AEDCEBC-84C3-4C3B-B20B-9F9A6C4346B4}" type="sibTrans" cxnId="{6040DD24-8038-420E-8CCE-0F42B21A8225}">
      <dgm:prSet/>
      <dgm:spPr/>
      <dgm:t>
        <a:bodyPr/>
        <a:lstStyle/>
        <a:p>
          <a:endParaRPr lang="en-US"/>
        </a:p>
      </dgm:t>
    </dgm:pt>
    <dgm:pt modelId="{4A3D5C47-4502-4B68-BDB6-5E9F8251EBF6}">
      <dgm:prSet/>
      <dgm:spPr/>
      <dgm:t>
        <a:bodyPr/>
        <a:lstStyle/>
        <a:p>
          <a:pPr>
            <a:lnSpc>
              <a:spcPct val="100000"/>
            </a:lnSpc>
            <a:defRPr b="1"/>
          </a:pPr>
          <a:r>
            <a:rPr lang="en-US"/>
            <a:t>Ideas for exploring employment</a:t>
          </a:r>
        </a:p>
      </dgm:t>
    </dgm:pt>
    <dgm:pt modelId="{D7A01FE6-5AB0-43A6-A9B2-F318A972A846}" type="parTrans" cxnId="{7E8F57C4-E306-4A39-9687-D77DFF31BD85}">
      <dgm:prSet/>
      <dgm:spPr/>
      <dgm:t>
        <a:bodyPr/>
        <a:lstStyle/>
        <a:p>
          <a:endParaRPr lang="en-US"/>
        </a:p>
      </dgm:t>
    </dgm:pt>
    <dgm:pt modelId="{4784A050-1EEF-48DB-882E-A13BEA9B5CA5}" type="sibTrans" cxnId="{7E8F57C4-E306-4A39-9687-D77DFF31BD85}">
      <dgm:prSet/>
      <dgm:spPr/>
      <dgm:t>
        <a:bodyPr/>
        <a:lstStyle/>
        <a:p>
          <a:endParaRPr lang="en-US"/>
        </a:p>
      </dgm:t>
    </dgm:pt>
    <dgm:pt modelId="{4CD6CB67-99E0-4023-AE93-2CB889A0F374}">
      <dgm:prSet/>
      <dgm:spPr/>
      <dgm:t>
        <a:bodyPr/>
        <a:lstStyle/>
        <a:p>
          <a:pPr>
            <a:lnSpc>
              <a:spcPct val="100000"/>
            </a:lnSpc>
          </a:pPr>
          <a:r>
            <a:rPr lang="en-US"/>
            <a:t>Job Shadowing</a:t>
          </a:r>
        </a:p>
      </dgm:t>
    </dgm:pt>
    <dgm:pt modelId="{12573CCD-1254-442C-9208-C2D0998AC25F}" type="parTrans" cxnId="{124E9ADC-2699-474C-BBEC-EC12A89036C8}">
      <dgm:prSet/>
      <dgm:spPr/>
      <dgm:t>
        <a:bodyPr/>
        <a:lstStyle/>
        <a:p>
          <a:endParaRPr lang="en-US"/>
        </a:p>
      </dgm:t>
    </dgm:pt>
    <dgm:pt modelId="{E3B65674-EAD7-44FD-866D-FA149304D8FC}" type="sibTrans" cxnId="{124E9ADC-2699-474C-BBEC-EC12A89036C8}">
      <dgm:prSet/>
      <dgm:spPr/>
      <dgm:t>
        <a:bodyPr/>
        <a:lstStyle/>
        <a:p>
          <a:endParaRPr lang="en-US"/>
        </a:p>
      </dgm:t>
    </dgm:pt>
    <dgm:pt modelId="{8765A55D-80CB-4981-B851-BEB378DAC9C8}">
      <dgm:prSet/>
      <dgm:spPr/>
      <dgm:t>
        <a:bodyPr/>
        <a:lstStyle/>
        <a:p>
          <a:pPr>
            <a:lnSpc>
              <a:spcPct val="100000"/>
            </a:lnSpc>
          </a:pPr>
          <a:r>
            <a:rPr lang="en-US"/>
            <a:t>Interviews for potential jobs</a:t>
          </a:r>
        </a:p>
      </dgm:t>
    </dgm:pt>
    <dgm:pt modelId="{9645B776-CADD-4A81-933B-4C8B95BFBE55}" type="parTrans" cxnId="{19078C5E-39D5-453B-AE68-49D6C67CFF53}">
      <dgm:prSet/>
      <dgm:spPr/>
      <dgm:t>
        <a:bodyPr/>
        <a:lstStyle/>
        <a:p>
          <a:endParaRPr lang="en-US"/>
        </a:p>
      </dgm:t>
    </dgm:pt>
    <dgm:pt modelId="{520DFA0E-F2B2-4B90-913C-A672CC5BCC27}" type="sibTrans" cxnId="{19078C5E-39D5-453B-AE68-49D6C67CFF53}">
      <dgm:prSet/>
      <dgm:spPr/>
      <dgm:t>
        <a:bodyPr/>
        <a:lstStyle/>
        <a:p>
          <a:endParaRPr lang="en-US"/>
        </a:p>
      </dgm:t>
    </dgm:pt>
    <dgm:pt modelId="{1BD06A52-AE2B-480D-B48F-AC4DC0199106}">
      <dgm:prSet/>
      <dgm:spPr/>
      <dgm:t>
        <a:bodyPr/>
        <a:lstStyle/>
        <a:p>
          <a:pPr>
            <a:lnSpc>
              <a:spcPct val="100000"/>
            </a:lnSpc>
          </a:pPr>
          <a:r>
            <a:rPr lang="en-US"/>
            <a:t>Career Exploration (VAT)</a:t>
          </a:r>
        </a:p>
      </dgm:t>
    </dgm:pt>
    <dgm:pt modelId="{8C7F8F53-0D0C-43B4-800C-7803478FC9CC}" type="parTrans" cxnId="{44C95B13-029D-4142-806D-04557B278F0F}">
      <dgm:prSet/>
      <dgm:spPr/>
      <dgm:t>
        <a:bodyPr/>
        <a:lstStyle/>
        <a:p>
          <a:endParaRPr lang="en-US"/>
        </a:p>
      </dgm:t>
    </dgm:pt>
    <dgm:pt modelId="{BF5BEDBF-C22A-4513-BAB7-2C420B99F601}" type="sibTrans" cxnId="{44C95B13-029D-4142-806D-04557B278F0F}">
      <dgm:prSet/>
      <dgm:spPr/>
      <dgm:t>
        <a:bodyPr/>
        <a:lstStyle/>
        <a:p>
          <a:endParaRPr lang="en-US"/>
        </a:p>
      </dgm:t>
    </dgm:pt>
    <dgm:pt modelId="{7FFAD18C-43D2-4B60-84CA-EB07AD36A0E2}">
      <dgm:prSet/>
      <dgm:spPr/>
      <dgm:t>
        <a:bodyPr/>
        <a:lstStyle/>
        <a:p>
          <a:pPr>
            <a:lnSpc>
              <a:spcPct val="100000"/>
            </a:lnSpc>
          </a:pPr>
          <a:r>
            <a:rPr lang="en-US"/>
            <a:t>Workplace Readiness (VAT)</a:t>
          </a:r>
        </a:p>
      </dgm:t>
    </dgm:pt>
    <dgm:pt modelId="{A5889173-ECC2-439C-BB86-A6692DF4E3C5}" type="parTrans" cxnId="{FA3CCAF3-3FAF-4A22-91DE-C217D312133C}">
      <dgm:prSet/>
      <dgm:spPr/>
      <dgm:t>
        <a:bodyPr/>
        <a:lstStyle/>
        <a:p>
          <a:endParaRPr lang="en-US"/>
        </a:p>
      </dgm:t>
    </dgm:pt>
    <dgm:pt modelId="{6AE222F1-2BEF-4D81-9D58-9DCFE8967F45}" type="sibTrans" cxnId="{FA3CCAF3-3FAF-4A22-91DE-C217D312133C}">
      <dgm:prSet/>
      <dgm:spPr/>
      <dgm:t>
        <a:bodyPr/>
        <a:lstStyle/>
        <a:p>
          <a:endParaRPr lang="en-US"/>
        </a:p>
      </dgm:t>
    </dgm:pt>
    <dgm:pt modelId="{35DA9E50-E681-4513-9384-58925F9BD148}" type="pres">
      <dgm:prSet presAssocID="{471EF162-E647-4263-A184-11DA5E64676F}" presName="root" presStyleCnt="0">
        <dgm:presLayoutVars>
          <dgm:dir/>
          <dgm:resizeHandles val="exact"/>
        </dgm:presLayoutVars>
      </dgm:prSet>
      <dgm:spPr/>
    </dgm:pt>
    <dgm:pt modelId="{54DB8710-0DEA-440A-B81A-B24561234B17}" type="pres">
      <dgm:prSet presAssocID="{DDD3BA97-32B9-4964-A5FB-2F909F487DAC}" presName="compNode" presStyleCnt="0"/>
      <dgm:spPr/>
    </dgm:pt>
    <dgm:pt modelId="{1891EC27-7C69-4CF7-A936-84A950E6ADB0}" type="pres">
      <dgm:prSet presAssocID="{DDD3BA97-32B9-4964-A5FB-2F909F487D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45AFD75-785C-44B6-B5C0-B742FB58C650}" type="pres">
      <dgm:prSet presAssocID="{DDD3BA97-32B9-4964-A5FB-2F909F487DAC}" presName="iconSpace" presStyleCnt="0"/>
      <dgm:spPr/>
    </dgm:pt>
    <dgm:pt modelId="{AFC3C627-6997-492C-A769-317850D9976C}" type="pres">
      <dgm:prSet presAssocID="{DDD3BA97-32B9-4964-A5FB-2F909F487DAC}" presName="parTx" presStyleLbl="revTx" presStyleIdx="0" presStyleCnt="4">
        <dgm:presLayoutVars>
          <dgm:chMax val="0"/>
          <dgm:chPref val="0"/>
        </dgm:presLayoutVars>
      </dgm:prSet>
      <dgm:spPr/>
    </dgm:pt>
    <dgm:pt modelId="{BE5A5372-4C9C-4065-A45E-DAF3BF9C8F64}" type="pres">
      <dgm:prSet presAssocID="{DDD3BA97-32B9-4964-A5FB-2F909F487DAC}" presName="txSpace" presStyleCnt="0"/>
      <dgm:spPr/>
    </dgm:pt>
    <dgm:pt modelId="{4921051E-5C05-4C5A-B3BF-3684683B1040}" type="pres">
      <dgm:prSet presAssocID="{DDD3BA97-32B9-4964-A5FB-2F909F487DAC}" presName="desTx" presStyleLbl="revTx" presStyleIdx="1" presStyleCnt="4">
        <dgm:presLayoutVars/>
      </dgm:prSet>
      <dgm:spPr/>
    </dgm:pt>
    <dgm:pt modelId="{35140D2F-2BE5-4512-8A0C-6D0372F9B689}" type="pres">
      <dgm:prSet presAssocID="{EBFC20EA-F3E1-4FBC-A319-CF1C212EB03C}" presName="sibTrans" presStyleCnt="0"/>
      <dgm:spPr/>
    </dgm:pt>
    <dgm:pt modelId="{723FC57A-7051-4C15-BAEF-4D22BEAA9181}" type="pres">
      <dgm:prSet presAssocID="{4A3D5C47-4502-4B68-BDB6-5E9F8251EBF6}" presName="compNode" presStyleCnt="0"/>
      <dgm:spPr/>
    </dgm:pt>
    <dgm:pt modelId="{689C7A1F-8BBA-420B-AD0B-5BCC24798239}" type="pres">
      <dgm:prSet presAssocID="{4A3D5C47-4502-4B68-BDB6-5E9F8251EB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1B082D08-794D-4193-9CF6-9402272364D5}" type="pres">
      <dgm:prSet presAssocID="{4A3D5C47-4502-4B68-BDB6-5E9F8251EBF6}" presName="iconSpace" presStyleCnt="0"/>
      <dgm:spPr/>
    </dgm:pt>
    <dgm:pt modelId="{35288D2E-6302-4E03-8665-F958A79F757E}" type="pres">
      <dgm:prSet presAssocID="{4A3D5C47-4502-4B68-BDB6-5E9F8251EBF6}" presName="parTx" presStyleLbl="revTx" presStyleIdx="2" presStyleCnt="4">
        <dgm:presLayoutVars>
          <dgm:chMax val="0"/>
          <dgm:chPref val="0"/>
        </dgm:presLayoutVars>
      </dgm:prSet>
      <dgm:spPr/>
    </dgm:pt>
    <dgm:pt modelId="{38AA5D4E-9330-4664-988C-BB7E48C734F1}" type="pres">
      <dgm:prSet presAssocID="{4A3D5C47-4502-4B68-BDB6-5E9F8251EBF6}" presName="txSpace" presStyleCnt="0"/>
      <dgm:spPr/>
    </dgm:pt>
    <dgm:pt modelId="{077B7BD9-59C0-4927-8EFA-56C01971A21A}" type="pres">
      <dgm:prSet presAssocID="{4A3D5C47-4502-4B68-BDB6-5E9F8251EBF6}" presName="desTx" presStyleLbl="revTx" presStyleIdx="3" presStyleCnt="4">
        <dgm:presLayoutVars/>
      </dgm:prSet>
      <dgm:spPr/>
    </dgm:pt>
  </dgm:ptLst>
  <dgm:cxnLst>
    <dgm:cxn modelId="{4CAA9302-FD6E-4493-B4F3-8388515734E4}" type="presOf" srcId="{E546864F-316D-4BCE-A740-8DD2CF2B9766}" destId="{4921051E-5C05-4C5A-B3BF-3684683B1040}" srcOrd="0" destOrd="0" presId="urn:microsoft.com/office/officeart/2018/2/layout/IconLabelDescriptionList"/>
    <dgm:cxn modelId="{0172BE08-2160-4ED3-B4EE-76069A28BD7C}" srcId="{471EF162-E647-4263-A184-11DA5E64676F}" destId="{DDD3BA97-32B9-4964-A5FB-2F909F487DAC}" srcOrd="0" destOrd="0" parTransId="{D66B1564-4156-4326-A88E-D2AE16E5A8B0}" sibTransId="{EBFC20EA-F3E1-4FBC-A319-CF1C212EB03C}"/>
    <dgm:cxn modelId="{44C95B13-029D-4142-806D-04557B278F0F}" srcId="{4A3D5C47-4502-4B68-BDB6-5E9F8251EBF6}" destId="{1BD06A52-AE2B-480D-B48F-AC4DC0199106}" srcOrd="2" destOrd="0" parTransId="{8C7F8F53-0D0C-43B4-800C-7803478FC9CC}" sibTransId="{BF5BEDBF-C22A-4513-BAB7-2C420B99F601}"/>
    <dgm:cxn modelId="{3C1FFC13-8881-4AD8-9DB4-DD378D8A1E5A}" type="presOf" srcId="{8765A55D-80CB-4981-B851-BEB378DAC9C8}" destId="{077B7BD9-59C0-4927-8EFA-56C01971A21A}" srcOrd="0" destOrd="1" presId="urn:microsoft.com/office/officeart/2018/2/layout/IconLabelDescriptionList"/>
    <dgm:cxn modelId="{83CA1224-80B5-4AD3-8100-D808524AB862}" type="presOf" srcId="{3883AB0D-B7A9-4C53-94F4-BE27B4942C8D}" destId="{4921051E-5C05-4C5A-B3BF-3684683B1040}" srcOrd="0" destOrd="1" presId="urn:microsoft.com/office/officeart/2018/2/layout/IconLabelDescriptionList"/>
    <dgm:cxn modelId="{6040DD24-8038-420E-8CCE-0F42B21A8225}" srcId="{DDD3BA97-32B9-4964-A5FB-2F909F487DAC}" destId="{520785A2-906F-404A-8EEA-9586D529AEAF}" srcOrd="2" destOrd="0" parTransId="{AED04694-7DF9-4087-86D9-377915AD7865}" sibTransId="{5AEDCEBC-84C3-4C3B-B20B-9F9A6C4346B4}"/>
    <dgm:cxn modelId="{2F1AC734-4105-468D-9CD3-E64BDA0D2733}" type="presOf" srcId="{1BD06A52-AE2B-480D-B48F-AC4DC0199106}" destId="{077B7BD9-59C0-4927-8EFA-56C01971A21A}" srcOrd="0" destOrd="2" presId="urn:microsoft.com/office/officeart/2018/2/layout/IconLabelDescriptionList"/>
    <dgm:cxn modelId="{F8C65837-FF88-4DFA-A7A2-C2EF693AD7BD}" type="presOf" srcId="{DDD3BA97-32B9-4964-A5FB-2F909F487DAC}" destId="{AFC3C627-6997-492C-A769-317850D9976C}" srcOrd="0" destOrd="0" presId="urn:microsoft.com/office/officeart/2018/2/layout/IconLabelDescriptionList"/>
    <dgm:cxn modelId="{A7DA0851-E867-4FE7-A321-4F4C4FFA1F16}" type="presOf" srcId="{7FFAD18C-43D2-4B60-84CA-EB07AD36A0E2}" destId="{077B7BD9-59C0-4927-8EFA-56C01971A21A}" srcOrd="0" destOrd="3" presId="urn:microsoft.com/office/officeart/2018/2/layout/IconLabelDescriptionList"/>
    <dgm:cxn modelId="{19078C5E-39D5-453B-AE68-49D6C67CFF53}" srcId="{4A3D5C47-4502-4B68-BDB6-5E9F8251EBF6}" destId="{8765A55D-80CB-4981-B851-BEB378DAC9C8}" srcOrd="1" destOrd="0" parTransId="{9645B776-CADD-4A81-933B-4C8B95BFBE55}" sibTransId="{520DFA0E-F2B2-4B90-913C-A672CC5BCC27}"/>
    <dgm:cxn modelId="{D068B1AF-1EE8-4E08-AC17-44911F81E28F}" srcId="{DDD3BA97-32B9-4964-A5FB-2F909F487DAC}" destId="{3883AB0D-B7A9-4C53-94F4-BE27B4942C8D}" srcOrd="1" destOrd="0" parTransId="{BD7B3DC9-FB8C-4EF8-8E32-6F6349FD8DC2}" sibTransId="{F3B62E06-66BF-4C38-A902-CC844D379B05}"/>
    <dgm:cxn modelId="{7E8F57C4-E306-4A39-9687-D77DFF31BD85}" srcId="{471EF162-E647-4263-A184-11DA5E64676F}" destId="{4A3D5C47-4502-4B68-BDB6-5E9F8251EBF6}" srcOrd="1" destOrd="0" parTransId="{D7A01FE6-5AB0-43A6-A9B2-F318A972A846}" sibTransId="{4784A050-1EEF-48DB-882E-A13BEA9B5CA5}"/>
    <dgm:cxn modelId="{7BA2F1C5-F989-4F38-8CC8-50D7ADAA3D05}" type="presOf" srcId="{4CD6CB67-99E0-4023-AE93-2CB889A0F374}" destId="{077B7BD9-59C0-4927-8EFA-56C01971A21A}" srcOrd="0" destOrd="0" presId="urn:microsoft.com/office/officeart/2018/2/layout/IconLabelDescriptionList"/>
    <dgm:cxn modelId="{DB8BC9D1-F730-4BC4-A6C8-561164DDCA85}" type="presOf" srcId="{520785A2-906F-404A-8EEA-9586D529AEAF}" destId="{4921051E-5C05-4C5A-B3BF-3684683B1040}" srcOrd="0" destOrd="2" presId="urn:microsoft.com/office/officeart/2018/2/layout/IconLabelDescriptionList"/>
    <dgm:cxn modelId="{124E9ADC-2699-474C-BBEC-EC12A89036C8}" srcId="{4A3D5C47-4502-4B68-BDB6-5E9F8251EBF6}" destId="{4CD6CB67-99E0-4023-AE93-2CB889A0F374}" srcOrd="0" destOrd="0" parTransId="{12573CCD-1254-442C-9208-C2D0998AC25F}" sibTransId="{E3B65674-EAD7-44FD-866D-FA149304D8FC}"/>
    <dgm:cxn modelId="{735F70E5-5B88-43A9-8B07-142BADED79F8}" type="presOf" srcId="{4A3D5C47-4502-4B68-BDB6-5E9F8251EBF6}" destId="{35288D2E-6302-4E03-8665-F958A79F757E}" srcOrd="0" destOrd="0" presId="urn:microsoft.com/office/officeart/2018/2/layout/IconLabelDescriptionList"/>
    <dgm:cxn modelId="{FB0A6FF3-B06C-4011-BE80-00690718BA7D}" type="presOf" srcId="{471EF162-E647-4263-A184-11DA5E64676F}" destId="{35DA9E50-E681-4513-9384-58925F9BD148}" srcOrd="0" destOrd="0" presId="urn:microsoft.com/office/officeart/2018/2/layout/IconLabelDescriptionList"/>
    <dgm:cxn modelId="{FA3CCAF3-3FAF-4A22-91DE-C217D312133C}" srcId="{4A3D5C47-4502-4B68-BDB6-5E9F8251EBF6}" destId="{7FFAD18C-43D2-4B60-84CA-EB07AD36A0E2}" srcOrd="3" destOrd="0" parTransId="{A5889173-ECC2-439C-BB86-A6692DF4E3C5}" sibTransId="{6AE222F1-2BEF-4D81-9D58-9DCFE8967F45}"/>
    <dgm:cxn modelId="{14BEFDFD-9BF0-4D06-9874-E4ED6475CB4A}" srcId="{DDD3BA97-32B9-4964-A5FB-2F909F487DAC}" destId="{E546864F-316D-4BCE-A740-8DD2CF2B9766}" srcOrd="0" destOrd="0" parTransId="{B1E7E104-DE81-489B-9F4F-8606EEB9A298}" sibTransId="{F5ABB8CF-00C2-4889-906B-00F1D0B986C6}"/>
    <dgm:cxn modelId="{360305F0-45D5-41EB-81C4-9570B0D0B790}" type="presParOf" srcId="{35DA9E50-E681-4513-9384-58925F9BD148}" destId="{54DB8710-0DEA-440A-B81A-B24561234B17}" srcOrd="0" destOrd="0" presId="urn:microsoft.com/office/officeart/2018/2/layout/IconLabelDescriptionList"/>
    <dgm:cxn modelId="{92F95BEB-C2DC-4F08-AC88-FBD645B045F8}" type="presParOf" srcId="{54DB8710-0DEA-440A-B81A-B24561234B17}" destId="{1891EC27-7C69-4CF7-A936-84A950E6ADB0}" srcOrd="0" destOrd="0" presId="urn:microsoft.com/office/officeart/2018/2/layout/IconLabelDescriptionList"/>
    <dgm:cxn modelId="{993559F0-C97F-44F3-8485-DCC10FCF7E70}" type="presParOf" srcId="{54DB8710-0DEA-440A-B81A-B24561234B17}" destId="{C45AFD75-785C-44B6-B5C0-B742FB58C650}" srcOrd="1" destOrd="0" presId="urn:microsoft.com/office/officeart/2018/2/layout/IconLabelDescriptionList"/>
    <dgm:cxn modelId="{10E238CA-87D2-4531-AAFF-F9A3DABA3EB6}" type="presParOf" srcId="{54DB8710-0DEA-440A-B81A-B24561234B17}" destId="{AFC3C627-6997-492C-A769-317850D9976C}" srcOrd="2" destOrd="0" presId="urn:microsoft.com/office/officeart/2018/2/layout/IconLabelDescriptionList"/>
    <dgm:cxn modelId="{5290E552-8416-4AC9-B898-5781B235110D}" type="presParOf" srcId="{54DB8710-0DEA-440A-B81A-B24561234B17}" destId="{BE5A5372-4C9C-4065-A45E-DAF3BF9C8F64}" srcOrd="3" destOrd="0" presId="urn:microsoft.com/office/officeart/2018/2/layout/IconLabelDescriptionList"/>
    <dgm:cxn modelId="{3834E509-C4DB-4C8D-B977-87C15DE55F8F}" type="presParOf" srcId="{54DB8710-0DEA-440A-B81A-B24561234B17}" destId="{4921051E-5C05-4C5A-B3BF-3684683B1040}" srcOrd="4" destOrd="0" presId="urn:microsoft.com/office/officeart/2018/2/layout/IconLabelDescriptionList"/>
    <dgm:cxn modelId="{BD4E6E34-29A6-40F4-A90C-924E91C1B61E}" type="presParOf" srcId="{35DA9E50-E681-4513-9384-58925F9BD148}" destId="{35140D2F-2BE5-4512-8A0C-6D0372F9B689}" srcOrd="1" destOrd="0" presId="urn:microsoft.com/office/officeart/2018/2/layout/IconLabelDescriptionList"/>
    <dgm:cxn modelId="{D78F8E6A-3628-48C9-B7E6-F20A468177C2}" type="presParOf" srcId="{35DA9E50-E681-4513-9384-58925F9BD148}" destId="{723FC57A-7051-4C15-BAEF-4D22BEAA9181}" srcOrd="2" destOrd="0" presId="urn:microsoft.com/office/officeart/2018/2/layout/IconLabelDescriptionList"/>
    <dgm:cxn modelId="{4676CC65-9D25-471F-BD0D-E2F165FCD726}" type="presParOf" srcId="{723FC57A-7051-4C15-BAEF-4D22BEAA9181}" destId="{689C7A1F-8BBA-420B-AD0B-5BCC24798239}" srcOrd="0" destOrd="0" presId="urn:microsoft.com/office/officeart/2018/2/layout/IconLabelDescriptionList"/>
    <dgm:cxn modelId="{8E759DFE-5B90-4AF1-AA0E-0F190A90C69C}" type="presParOf" srcId="{723FC57A-7051-4C15-BAEF-4D22BEAA9181}" destId="{1B082D08-794D-4193-9CF6-9402272364D5}" srcOrd="1" destOrd="0" presId="urn:microsoft.com/office/officeart/2018/2/layout/IconLabelDescriptionList"/>
    <dgm:cxn modelId="{0B6B07CD-97FC-489D-B507-8D75B9B826C7}" type="presParOf" srcId="{723FC57A-7051-4C15-BAEF-4D22BEAA9181}" destId="{35288D2E-6302-4E03-8665-F958A79F757E}" srcOrd="2" destOrd="0" presId="urn:microsoft.com/office/officeart/2018/2/layout/IconLabelDescriptionList"/>
    <dgm:cxn modelId="{3B58E261-D2FA-469E-AD0E-773CF9B1FE8D}" type="presParOf" srcId="{723FC57A-7051-4C15-BAEF-4D22BEAA9181}" destId="{38AA5D4E-9330-4664-988C-BB7E48C734F1}" srcOrd="3" destOrd="0" presId="urn:microsoft.com/office/officeart/2018/2/layout/IconLabelDescriptionList"/>
    <dgm:cxn modelId="{8AEE1C2F-7F12-4F07-8543-50588621FE03}" type="presParOf" srcId="{723FC57A-7051-4C15-BAEF-4D22BEAA9181}" destId="{077B7BD9-59C0-4927-8EFA-56C01971A21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565F61-94E1-4A1D-A4CA-F8D66923BEC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27D266-1195-4D39-86B7-0D744845D58A}">
      <dgm:prSet/>
      <dgm:spPr/>
      <dgm:t>
        <a:bodyPr/>
        <a:lstStyle/>
        <a:p>
          <a:pPr>
            <a:defRPr b="1"/>
          </a:pPr>
          <a:r>
            <a:rPr lang="en-US"/>
            <a:t>Texas Workforce</a:t>
          </a:r>
        </a:p>
      </dgm:t>
    </dgm:pt>
    <dgm:pt modelId="{1E017C46-2F7D-4DC0-9F1A-8BB972E94D41}" type="parTrans" cxnId="{51FD539B-3976-4B23-9280-06BB667BD0DF}">
      <dgm:prSet/>
      <dgm:spPr/>
      <dgm:t>
        <a:bodyPr/>
        <a:lstStyle/>
        <a:p>
          <a:endParaRPr lang="en-US"/>
        </a:p>
      </dgm:t>
    </dgm:pt>
    <dgm:pt modelId="{ADF722EF-63A6-4077-9713-E3E2D952DE56}" type="sibTrans" cxnId="{51FD539B-3976-4B23-9280-06BB667BD0DF}">
      <dgm:prSet/>
      <dgm:spPr/>
      <dgm:t>
        <a:bodyPr/>
        <a:lstStyle/>
        <a:p>
          <a:endParaRPr lang="en-US"/>
        </a:p>
      </dgm:t>
    </dgm:pt>
    <dgm:pt modelId="{C5148D5D-04CA-4EBB-B5F2-C6AEE49E6E48}">
      <dgm:prSet/>
      <dgm:spPr/>
      <dgm:t>
        <a:bodyPr/>
        <a:lstStyle/>
        <a:p>
          <a:pPr rtl="0"/>
          <a:r>
            <a:rPr lang="en-US" b="1">
              <a:latin typeface="Calibri Light" panose="020F0302020204030204"/>
              <a:hlinkClick xmlns:r="http://schemas.openxmlformats.org/officeDocument/2006/relationships" r:id="rId1"/>
            </a:rPr>
            <a:t>Labor Market Information Program</a:t>
          </a:r>
          <a:endParaRPr lang="en-US" b="1">
            <a:hlinkClick xmlns:r="http://schemas.openxmlformats.org/officeDocument/2006/relationships" r:id="rId1"/>
          </a:endParaRPr>
        </a:p>
      </dgm:t>
    </dgm:pt>
    <dgm:pt modelId="{E4886B39-2355-4FC0-B24B-7D083E7AA5D6}" type="parTrans" cxnId="{11B356DB-C798-4DF7-A507-966700FECBBB}">
      <dgm:prSet/>
      <dgm:spPr/>
      <dgm:t>
        <a:bodyPr/>
        <a:lstStyle/>
        <a:p>
          <a:endParaRPr lang="en-US"/>
        </a:p>
      </dgm:t>
    </dgm:pt>
    <dgm:pt modelId="{BC46B0C9-C20B-4D71-B38F-10BAD8314B12}" type="sibTrans" cxnId="{11B356DB-C798-4DF7-A507-966700FECBBB}">
      <dgm:prSet/>
      <dgm:spPr/>
      <dgm:t>
        <a:bodyPr/>
        <a:lstStyle/>
        <a:p>
          <a:endParaRPr lang="en-US"/>
        </a:p>
      </dgm:t>
    </dgm:pt>
    <dgm:pt modelId="{E1B7D451-7D0E-467C-BC87-0E7C0B18F179}">
      <dgm:prSet/>
      <dgm:spPr/>
      <dgm:t>
        <a:bodyPr/>
        <a:lstStyle/>
        <a:p>
          <a:r>
            <a:rPr lang="en-US"/>
            <a:t>Vocational Evaluation</a:t>
          </a:r>
        </a:p>
      </dgm:t>
    </dgm:pt>
    <dgm:pt modelId="{4D3A2831-0BC9-4D02-8ED1-3930974B0331}" type="parTrans" cxnId="{6387AEDA-AAC0-4D6F-BD46-544957B1B696}">
      <dgm:prSet/>
      <dgm:spPr/>
      <dgm:t>
        <a:bodyPr/>
        <a:lstStyle/>
        <a:p>
          <a:endParaRPr lang="en-US"/>
        </a:p>
      </dgm:t>
    </dgm:pt>
    <dgm:pt modelId="{E0F1A712-05FA-400F-A30D-D0FA7CF60ABA}" type="sibTrans" cxnId="{6387AEDA-AAC0-4D6F-BD46-544957B1B696}">
      <dgm:prSet/>
      <dgm:spPr/>
      <dgm:t>
        <a:bodyPr/>
        <a:lstStyle/>
        <a:p>
          <a:endParaRPr lang="en-US"/>
        </a:p>
      </dgm:t>
    </dgm:pt>
    <dgm:pt modelId="{F20120A6-1487-482F-840E-00A6DDE13681}">
      <dgm:prSet/>
      <dgm:spPr/>
      <dgm:t>
        <a:bodyPr/>
        <a:lstStyle/>
        <a:p>
          <a:pPr>
            <a:defRPr b="1"/>
          </a:pPr>
          <a:r>
            <a:rPr lang="en-US" b="1">
              <a:latin typeface="Calibri Light" panose="020F0302020204030204"/>
            </a:rPr>
            <a:t>Resources</a:t>
          </a:r>
          <a:endParaRPr lang="en-US" b="1"/>
        </a:p>
      </dgm:t>
    </dgm:pt>
    <dgm:pt modelId="{F53067B1-A2EA-4DF6-8324-53B11482EA1D}" type="parTrans" cxnId="{639361A0-38CF-4B15-A168-A5537280B85E}">
      <dgm:prSet/>
      <dgm:spPr/>
      <dgm:t>
        <a:bodyPr/>
        <a:lstStyle/>
        <a:p>
          <a:endParaRPr lang="en-US"/>
        </a:p>
      </dgm:t>
    </dgm:pt>
    <dgm:pt modelId="{0D1360F1-AC1F-4B4F-9D91-AD4C82C08130}" type="sibTrans" cxnId="{639361A0-38CF-4B15-A168-A5537280B85E}">
      <dgm:prSet/>
      <dgm:spPr/>
      <dgm:t>
        <a:bodyPr/>
        <a:lstStyle/>
        <a:p>
          <a:endParaRPr lang="en-US"/>
        </a:p>
      </dgm:t>
    </dgm:pt>
    <dgm:pt modelId="{AEFF86C7-D429-4D9A-9115-D1A4DA0E1E20}">
      <dgm:prSet/>
      <dgm:spPr/>
      <dgm:t>
        <a:bodyPr/>
        <a:lstStyle/>
        <a:p>
          <a:r>
            <a:rPr lang="en-US"/>
            <a:t>Transition Tennessee </a:t>
          </a:r>
          <a:r>
            <a:rPr lang="en-US">
              <a:hlinkClick xmlns:r="http://schemas.openxmlformats.org/officeDocument/2006/relationships" r:id="rId2"/>
            </a:rPr>
            <a:t>Transition Assessment Database</a:t>
          </a:r>
          <a:endParaRPr lang="en-US"/>
        </a:p>
      </dgm:t>
    </dgm:pt>
    <dgm:pt modelId="{DB2B7B9F-F278-4E9A-A225-5C55ADEFDA05}" type="parTrans" cxnId="{7CD4DEC2-075B-429F-82F0-57120A5D69C5}">
      <dgm:prSet/>
      <dgm:spPr/>
      <dgm:t>
        <a:bodyPr/>
        <a:lstStyle/>
        <a:p>
          <a:endParaRPr lang="en-US"/>
        </a:p>
      </dgm:t>
    </dgm:pt>
    <dgm:pt modelId="{AE96C62A-CDA3-4BB6-B10C-5E80FAE1293E}" type="sibTrans" cxnId="{7CD4DEC2-075B-429F-82F0-57120A5D69C5}">
      <dgm:prSet/>
      <dgm:spPr/>
      <dgm:t>
        <a:bodyPr/>
        <a:lstStyle/>
        <a:p>
          <a:endParaRPr lang="en-US"/>
        </a:p>
      </dgm:t>
    </dgm:pt>
    <dgm:pt modelId="{1C9254F9-3ACA-4C7C-A537-00B107D42BAF}">
      <dgm:prSet/>
      <dgm:spPr/>
      <dgm:t>
        <a:bodyPr/>
        <a:lstStyle/>
        <a:p>
          <a:r>
            <a:rPr lang="en-US">
              <a:hlinkClick xmlns:r="http://schemas.openxmlformats.org/officeDocument/2006/relationships" r:id="rId3"/>
            </a:rPr>
            <a:t>Indiana Secondary Transition Resource Center</a:t>
          </a:r>
          <a:endParaRPr lang="en-US"/>
        </a:p>
      </dgm:t>
    </dgm:pt>
    <dgm:pt modelId="{DEF57F2B-DBE4-4E33-B6AC-98A71B2FF0A0}" type="parTrans" cxnId="{D2EAD7EB-38E0-45DB-A7A2-B96BC775629A}">
      <dgm:prSet/>
      <dgm:spPr/>
      <dgm:t>
        <a:bodyPr/>
        <a:lstStyle/>
        <a:p>
          <a:endParaRPr lang="en-US"/>
        </a:p>
      </dgm:t>
    </dgm:pt>
    <dgm:pt modelId="{D9215469-EB9D-4913-83DC-CCA9A555DA8A}" type="sibTrans" cxnId="{D2EAD7EB-38E0-45DB-A7A2-B96BC775629A}">
      <dgm:prSet/>
      <dgm:spPr/>
      <dgm:t>
        <a:bodyPr/>
        <a:lstStyle/>
        <a:p>
          <a:endParaRPr lang="en-US"/>
        </a:p>
      </dgm:t>
    </dgm:pt>
    <dgm:pt modelId="{B3BF96D7-5F6D-42AC-8754-62B0DB92DD08}" type="pres">
      <dgm:prSet presAssocID="{56565F61-94E1-4A1D-A4CA-F8D66923BEC7}" presName="root" presStyleCnt="0">
        <dgm:presLayoutVars>
          <dgm:dir/>
          <dgm:resizeHandles val="exact"/>
        </dgm:presLayoutVars>
      </dgm:prSet>
      <dgm:spPr/>
    </dgm:pt>
    <dgm:pt modelId="{9A377678-EE65-4B82-A0CC-3C2243BD54D2}" type="pres">
      <dgm:prSet presAssocID="{2227D266-1195-4D39-86B7-0D744845D58A}" presName="compNode" presStyleCnt="0"/>
      <dgm:spPr/>
    </dgm:pt>
    <dgm:pt modelId="{4A2C9C23-5C45-4E6B-9AAC-F16BA8194A46}" type="pres">
      <dgm:prSet presAssocID="{2227D266-1195-4D39-86B7-0D744845D58A}"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s"/>
        </a:ext>
      </dgm:extLst>
    </dgm:pt>
    <dgm:pt modelId="{CCFB4023-F727-44C2-8C81-29825D4574CB}" type="pres">
      <dgm:prSet presAssocID="{2227D266-1195-4D39-86B7-0D744845D58A}" presName="iconSpace" presStyleCnt="0"/>
      <dgm:spPr/>
    </dgm:pt>
    <dgm:pt modelId="{33012EBE-FC94-4555-BFF8-F95773EBF8CE}" type="pres">
      <dgm:prSet presAssocID="{2227D266-1195-4D39-86B7-0D744845D58A}" presName="parTx" presStyleLbl="revTx" presStyleIdx="0" presStyleCnt="4">
        <dgm:presLayoutVars>
          <dgm:chMax val="0"/>
          <dgm:chPref val="0"/>
        </dgm:presLayoutVars>
      </dgm:prSet>
      <dgm:spPr/>
    </dgm:pt>
    <dgm:pt modelId="{313BE258-4A62-4960-A58A-FB037641070E}" type="pres">
      <dgm:prSet presAssocID="{2227D266-1195-4D39-86B7-0D744845D58A}" presName="txSpace" presStyleCnt="0"/>
      <dgm:spPr/>
    </dgm:pt>
    <dgm:pt modelId="{66AA7C60-2E42-4179-BB2F-0188E15E89B1}" type="pres">
      <dgm:prSet presAssocID="{2227D266-1195-4D39-86B7-0D744845D58A}" presName="desTx" presStyleLbl="revTx" presStyleIdx="1" presStyleCnt="4">
        <dgm:presLayoutVars/>
      </dgm:prSet>
      <dgm:spPr/>
    </dgm:pt>
    <dgm:pt modelId="{75B9939C-9296-44B6-A853-6609A54C0D44}" type="pres">
      <dgm:prSet presAssocID="{ADF722EF-63A6-4077-9713-E3E2D952DE56}" presName="sibTrans" presStyleCnt="0"/>
      <dgm:spPr/>
    </dgm:pt>
    <dgm:pt modelId="{D6C3E49F-59F2-40B0-A1C7-C9F6C6119AE5}" type="pres">
      <dgm:prSet presAssocID="{F20120A6-1487-482F-840E-00A6DDE13681}" presName="compNode" presStyleCnt="0"/>
      <dgm:spPr/>
    </dgm:pt>
    <dgm:pt modelId="{0E123397-D8D5-4D30-90A5-DD8F0EBBA976}" type="pres">
      <dgm:prSet presAssocID="{F20120A6-1487-482F-840E-00A6DDE13681}"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BCDCE8B4-8995-400E-82A7-23A771EBEB8B}" type="pres">
      <dgm:prSet presAssocID="{F20120A6-1487-482F-840E-00A6DDE13681}" presName="iconSpace" presStyleCnt="0"/>
      <dgm:spPr/>
    </dgm:pt>
    <dgm:pt modelId="{6BDA444B-D530-43F1-9D0C-8911246F303A}" type="pres">
      <dgm:prSet presAssocID="{F20120A6-1487-482F-840E-00A6DDE13681}" presName="parTx" presStyleLbl="revTx" presStyleIdx="2" presStyleCnt="4">
        <dgm:presLayoutVars>
          <dgm:chMax val="0"/>
          <dgm:chPref val="0"/>
        </dgm:presLayoutVars>
      </dgm:prSet>
      <dgm:spPr/>
    </dgm:pt>
    <dgm:pt modelId="{41A1597C-FD75-4D3E-8526-45D952DC7094}" type="pres">
      <dgm:prSet presAssocID="{F20120A6-1487-482F-840E-00A6DDE13681}" presName="txSpace" presStyleCnt="0"/>
      <dgm:spPr/>
    </dgm:pt>
    <dgm:pt modelId="{F27CDC2A-D031-4873-905E-A426B8FBB0B6}" type="pres">
      <dgm:prSet presAssocID="{F20120A6-1487-482F-840E-00A6DDE13681}" presName="desTx" presStyleLbl="revTx" presStyleIdx="3" presStyleCnt="4">
        <dgm:presLayoutVars/>
      </dgm:prSet>
      <dgm:spPr/>
    </dgm:pt>
  </dgm:ptLst>
  <dgm:cxnLst>
    <dgm:cxn modelId="{ABB5C10F-F36F-474F-8A68-3D78103B5B80}" type="presOf" srcId="{1C9254F9-3ACA-4C7C-A537-00B107D42BAF}" destId="{F27CDC2A-D031-4873-905E-A426B8FBB0B6}" srcOrd="0" destOrd="1" presId="urn:microsoft.com/office/officeart/2018/5/layout/CenteredIconLabelDescriptionList"/>
    <dgm:cxn modelId="{FFF75749-9421-40C5-9ADA-014BB30A9A23}" type="presOf" srcId="{C5148D5D-04CA-4EBB-B5F2-C6AEE49E6E48}" destId="{66AA7C60-2E42-4179-BB2F-0188E15E89B1}" srcOrd="0" destOrd="0" presId="urn:microsoft.com/office/officeart/2018/5/layout/CenteredIconLabelDescriptionList"/>
    <dgm:cxn modelId="{C5DE8499-0EC4-4C54-8259-14701599E0C5}" type="presOf" srcId="{F20120A6-1487-482F-840E-00A6DDE13681}" destId="{6BDA444B-D530-43F1-9D0C-8911246F303A}" srcOrd="0" destOrd="0" presId="urn:microsoft.com/office/officeart/2018/5/layout/CenteredIconLabelDescriptionList"/>
    <dgm:cxn modelId="{51FD539B-3976-4B23-9280-06BB667BD0DF}" srcId="{56565F61-94E1-4A1D-A4CA-F8D66923BEC7}" destId="{2227D266-1195-4D39-86B7-0D744845D58A}" srcOrd="0" destOrd="0" parTransId="{1E017C46-2F7D-4DC0-9F1A-8BB972E94D41}" sibTransId="{ADF722EF-63A6-4077-9713-E3E2D952DE56}"/>
    <dgm:cxn modelId="{639361A0-38CF-4B15-A168-A5537280B85E}" srcId="{56565F61-94E1-4A1D-A4CA-F8D66923BEC7}" destId="{F20120A6-1487-482F-840E-00A6DDE13681}" srcOrd="1" destOrd="0" parTransId="{F53067B1-A2EA-4DF6-8324-53B11482EA1D}" sibTransId="{0D1360F1-AC1F-4B4F-9D91-AD4C82C08130}"/>
    <dgm:cxn modelId="{F2313DB8-621C-4C90-B0D0-6042258883E9}" type="presOf" srcId="{56565F61-94E1-4A1D-A4CA-F8D66923BEC7}" destId="{B3BF96D7-5F6D-42AC-8754-62B0DB92DD08}" srcOrd="0" destOrd="0" presId="urn:microsoft.com/office/officeart/2018/5/layout/CenteredIconLabelDescriptionList"/>
    <dgm:cxn modelId="{537DD2BC-1A69-48E9-B8D0-5BC936F7D5C7}" type="presOf" srcId="{2227D266-1195-4D39-86B7-0D744845D58A}" destId="{33012EBE-FC94-4555-BFF8-F95773EBF8CE}" srcOrd="0" destOrd="0" presId="urn:microsoft.com/office/officeart/2018/5/layout/CenteredIconLabelDescriptionList"/>
    <dgm:cxn modelId="{7CD4DEC2-075B-429F-82F0-57120A5D69C5}" srcId="{F20120A6-1487-482F-840E-00A6DDE13681}" destId="{AEFF86C7-D429-4D9A-9115-D1A4DA0E1E20}" srcOrd="0" destOrd="0" parTransId="{DB2B7B9F-F278-4E9A-A225-5C55ADEFDA05}" sibTransId="{AE96C62A-CDA3-4BB6-B10C-5E80FAE1293E}"/>
    <dgm:cxn modelId="{8864F9C7-3CD4-4F94-9803-D96B783672A6}" type="presOf" srcId="{AEFF86C7-D429-4D9A-9115-D1A4DA0E1E20}" destId="{F27CDC2A-D031-4873-905E-A426B8FBB0B6}" srcOrd="0" destOrd="0" presId="urn:microsoft.com/office/officeart/2018/5/layout/CenteredIconLabelDescriptionList"/>
    <dgm:cxn modelId="{678E41D0-B4A1-4CBB-9026-C3A472F032CA}" type="presOf" srcId="{E1B7D451-7D0E-467C-BC87-0E7C0B18F179}" destId="{66AA7C60-2E42-4179-BB2F-0188E15E89B1}" srcOrd="0" destOrd="1" presId="urn:microsoft.com/office/officeart/2018/5/layout/CenteredIconLabelDescriptionList"/>
    <dgm:cxn modelId="{6387AEDA-AAC0-4D6F-BD46-544957B1B696}" srcId="{2227D266-1195-4D39-86B7-0D744845D58A}" destId="{E1B7D451-7D0E-467C-BC87-0E7C0B18F179}" srcOrd="1" destOrd="0" parTransId="{4D3A2831-0BC9-4D02-8ED1-3930974B0331}" sibTransId="{E0F1A712-05FA-400F-A30D-D0FA7CF60ABA}"/>
    <dgm:cxn modelId="{11B356DB-C798-4DF7-A507-966700FECBBB}" srcId="{2227D266-1195-4D39-86B7-0D744845D58A}" destId="{C5148D5D-04CA-4EBB-B5F2-C6AEE49E6E48}" srcOrd="0" destOrd="0" parTransId="{E4886B39-2355-4FC0-B24B-7D083E7AA5D6}" sibTransId="{BC46B0C9-C20B-4D71-B38F-10BAD8314B12}"/>
    <dgm:cxn modelId="{D2EAD7EB-38E0-45DB-A7A2-B96BC775629A}" srcId="{F20120A6-1487-482F-840E-00A6DDE13681}" destId="{1C9254F9-3ACA-4C7C-A537-00B107D42BAF}" srcOrd="1" destOrd="0" parTransId="{DEF57F2B-DBE4-4E33-B6AC-98A71B2FF0A0}" sibTransId="{D9215469-EB9D-4913-83DC-CCA9A555DA8A}"/>
    <dgm:cxn modelId="{E67DC231-75EF-4EED-BB1A-C496FFC81539}" type="presParOf" srcId="{B3BF96D7-5F6D-42AC-8754-62B0DB92DD08}" destId="{9A377678-EE65-4B82-A0CC-3C2243BD54D2}" srcOrd="0" destOrd="0" presId="urn:microsoft.com/office/officeart/2018/5/layout/CenteredIconLabelDescriptionList"/>
    <dgm:cxn modelId="{C5278230-F467-40EB-97C7-214A120B0813}" type="presParOf" srcId="{9A377678-EE65-4B82-A0CC-3C2243BD54D2}" destId="{4A2C9C23-5C45-4E6B-9AAC-F16BA8194A46}" srcOrd="0" destOrd="0" presId="urn:microsoft.com/office/officeart/2018/5/layout/CenteredIconLabelDescriptionList"/>
    <dgm:cxn modelId="{732D698D-D9E9-4274-8A45-2C0AC34B6156}" type="presParOf" srcId="{9A377678-EE65-4B82-A0CC-3C2243BD54D2}" destId="{CCFB4023-F727-44C2-8C81-29825D4574CB}" srcOrd="1" destOrd="0" presId="urn:microsoft.com/office/officeart/2018/5/layout/CenteredIconLabelDescriptionList"/>
    <dgm:cxn modelId="{D03FECCC-0727-4D2C-9297-1F1248B52457}" type="presParOf" srcId="{9A377678-EE65-4B82-A0CC-3C2243BD54D2}" destId="{33012EBE-FC94-4555-BFF8-F95773EBF8CE}" srcOrd="2" destOrd="0" presId="urn:microsoft.com/office/officeart/2018/5/layout/CenteredIconLabelDescriptionList"/>
    <dgm:cxn modelId="{04DBD6AC-A471-4A0F-AA1E-7D9303C1F4A9}" type="presParOf" srcId="{9A377678-EE65-4B82-A0CC-3C2243BD54D2}" destId="{313BE258-4A62-4960-A58A-FB037641070E}" srcOrd="3" destOrd="0" presId="urn:microsoft.com/office/officeart/2018/5/layout/CenteredIconLabelDescriptionList"/>
    <dgm:cxn modelId="{08848E39-7B00-475E-B214-E654A278A16D}" type="presParOf" srcId="{9A377678-EE65-4B82-A0CC-3C2243BD54D2}" destId="{66AA7C60-2E42-4179-BB2F-0188E15E89B1}" srcOrd="4" destOrd="0" presId="urn:microsoft.com/office/officeart/2018/5/layout/CenteredIconLabelDescriptionList"/>
    <dgm:cxn modelId="{A5E21B05-5F80-4E37-B71D-EAD534AB466D}" type="presParOf" srcId="{B3BF96D7-5F6D-42AC-8754-62B0DB92DD08}" destId="{75B9939C-9296-44B6-A853-6609A54C0D44}" srcOrd="1" destOrd="0" presId="urn:microsoft.com/office/officeart/2018/5/layout/CenteredIconLabelDescriptionList"/>
    <dgm:cxn modelId="{34455E24-2757-4352-B56F-8C088E48E0B1}" type="presParOf" srcId="{B3BF96D7-5F6D-42AC-8754-62B0DB92DD08}" destId="{D6C3E49F-59F2-40B0-A1C7-C9F6C6119AE5}" srcOrd="2" destOrd="0" presId="urn:microsoft.com/office/officeart/2018/5/layout/CenteredIconLabelDescriptionList"/>
    <dgm:cxn modelId="{358C11F7-2D1B-483D-88C7-AD81486C0740}" type="presParOf" srcId="{D6C3E49F-59F2-40B0-A1C7-C9F6C6119AE5}" destId="{0E123397-D8D5-4D30-90A5-DD8F0EBBA976}" srcOrd="0" destOrd="0" presId="urn:microsoft.com/office/officeart/2018/5/layout/CenteredIconLabelDescriptionList"/>
    <dgm:cxn modelId="{1B47F70E-B459-4A2E-9CF1-82F855F1AC6B}" type="presParOf" srcId="{D6C3E49F-59F2-40B0-A1C7-C9F6C6119AE5}" destId="{BCDCE8B4-8995-400E-82A7-23A771EBEB8B}" srcOrd="1" destOrd="0" presId="urn:microsoft.com/office/officeart/2018/5/layout/CenteredIconLabelDescriptionList"/>
    <dgm:cxn modelId="{AEBF4002-0125-410D-A1C7-CB0E7A1050B1}" type="presParOf" srcId="{D6C3E49F-59F2-40B0-A1C7-C9F6C6119AE5}" destId="{6BDA444B-D530-43F1-9D0C-8911246F303A}" srcOrd="2" destOrd="0" presId="urn:microsoft.com/office/officeart/2018/5/layout/CenteredIconLabelDescriptionList"/>
    <dgm:cxn modelId="{500407C8-4D95-4CFA-B048-507BA90775C8}" type="presParOf" srcId="{D6C3E49F-59F2-40B0-A1C7-C9F6C6119AE5}" destId="{41A1597C-FD75-4D3E-8526-45D952DC7094}" srcOrd="3" destOrd="0" presId="urn:microsoft.com/office/officeart/2018/5/layout/CenteredIconLabelDescriptionList"/>
    <dgm:cxn modelId="{E259AD65-E23D-4BF8-9C30-E3BFD003D1F4}" type="presParOf" srcId="{D6C3E49F-59F2-40B0-A1C7-C9F6C6119AE5}" destId="{F27CDC2A-D031-4873-905E-A426B8FBB0B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854E79-F851-40B7-8471-7217BEC695D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3F7CA60-82F7-4E5E-9800-032657333E16}">
      <dgm:prSet/>
      <dgm:spPr/>
      <dgm:t>
        <a:bodyPr/>
        <a:lstStyle/>
        <a:p>
          <a:pPr>
            <a:lnSpc>
              <a:spcPct val="100000"/>
            </a:lnSpc>
            <a:defRPr b="1"/>
          </a:pPr>
          <a:r>
            <a:rPr lang="en-US"/>
            <a:t>Submit an email to </a:t>
          </a:r>
          <a:r>
            <a:rPr lang="en-US">
              <a:hlinkClick xmlns:r="http://schemas.openxmlformats.org/officeDocument/2006/relationships" r:id="rId1"/>
            </a:rPr>
            <a:t>VR.Pre-ETS@twc.texas.gov</a:t>
          </a:r>
          <a:r>
            <a:rPr lang="en-US"/>
            <a:t> or </a:t>
          </a:r>
          <a:r>
            <a:rPr lang="en-US">
              <a:hlinkClick xmlns:r="http://schemas.openxmlformats.org/officeDocument/2006/relationships" r:id="rId2"/>
            </a:rPr>
            <a:t>Rosla.Hocker@twc.texas.gov</a:t>
          </a:r>
          <a:r>
            <a:rPr lang="en-US"/>
            <a:t> with the following information: </a:t>
          </a:r>
        </a:p>
      </dgm:t>
    </dgm:pt>
    <dgm:pt modelId="{4EB20D92-AB9B-4153-BB1B-86DB4200C442}" type="parTrans" cxnId="{8D189D3F-FB5D-4753-AA5E-74F99C98A4AC}">
      <dgm:prSet/>
      <dgm:spPr/>
      <dgm:t>
        <a:bodyPr/>
        <a:lstStyle/>
        <a:p>
          <a:endParaRPr lang="en-US"/>
        </a:p>
      </dgm:t>
    </dgm:pt>
    <dgm:pt modelId="{6291E938-F76F-44D6-B576-ED1DA89870A0}" type="sibTrans" cxnId="{8D189D3F-FB5D-4753-AA5E-74F99C98A4AC}">
      <dgm:prSet/>
      <dgm:spPr/>
      <dgm:t>
        <a:bodyPr/>
        <a:lstStyle/>
        <a:p>
          <a:endParaRPr lang="en-US"/>
        </a:p>
      </dgm:t>
    </dgm:pt>
    <dgm:pt modelId="{BD85F5F1-D57B-449F-BF71-33713CFB87F6}">
      <dgm:prSet/>
      <dgm:spPr/>
      <dgm:t>
        <a:bodyPr/>
        <a:lstStyle/>
        <a:p>
          <a:pPr>
            <a:lnSpc>
              <a:spcPct val="100000"/>
            </a:lnSpc>
          </a:pPr>
          <a:r>
            <a:rPr lang="en-US"/>
            <a:t>Contact person and their info, including which school/district.</a:t>
          </a:r>
        </a:p>
      </dgm:t>
    </dgm:pt>
    <dgm:pt modelId="{206DAD78-1901-458A-9947-0F7A9374A0E6}" type="parTrans" cxnId="{17F371ED-3329-42DF-8905-4EEE795ACD17}">
      <dgm:prSet/>
      <dgm:spPr/>
      <dgm:t>
        <a:bodyPr/>
        <a:lstStyle/>
        <a:p>
          <a:endParaRPr lang="en-US"/>
        </a:p>
      </dgm:t>
    </dgm:pt>
    <dgm:pt modelId="{07BC479C-87F8-4009-9018-7C6885B2BB99}" type="sibTrans" cxnId="{17F371ED-3329-42DF-8905-4EEE795ACD17}">
      <dgm:prSet/>
      <dgm:spPr/>
      <dgm:t>
        <a:bodyPr/>
        <a:lstStyle/>
        <a:p>
          <a:endParaRPr lang="en-US"/>
        </a:p>
      </dgm:t>
    </dgm:pt>
    <dgm:pt modelId="{95C32643-7050-4ED0-8B68-DA6679197873}">
      <dgm:prSet/>
      <dgm:spPr/>
      <dgm:t>
        <a:bodyPr/>
        <a:lstStyle/>
        <a:p>
          <a:pPr>
            <a:lnSpc>
              <a:spcPct val="100000"/>
            </a:lnSpc>
          </a:pPr>
          <a:r>
            <a:rPr lang="en-US"/>
            <a:t>What services are you hoping to establish? (e.g. Embedded Pre-ETS, standard Pre-ETS, VAT)</a:t>
          </a:r>
        </a:p>
      </dgm:t>
    </dgm:pt>
    <dgm:pt modelId="{903466D1-6D41-488E-B364-079173607EFE}" type="parTrans" cxnId="{5AAC4796-2F52-4CA7-9C63-E0C132575EA7}">
      <dgm:prSet/>
      <dgm:spPr/>
      <dgm:t>
        <a:bodyPr/>
        <a:lstStyle/>
        <a:p>
          <a:endParaRPr lang="en-US"/>
        </a:p>
      </dgm:t>
    </dgm:pt>
    <dgm:pt modelId="{45E971CB-6EC9-4312-BF23-86E0A30AD8E3}" type="sibTrans" cxnId="{5AAC4796-2F52-4CA7-9C63-E0C132575EA7}">
      <dgm:prSet/>
      <dgm:spPr/>
      <dgm:t>
        <a:bodyPr/>
        <a:lstStyle/>
        <a:p>
          <a:endParaRPr lang="en-US"/>
        </a:p>
      </dgm:t>
    </dgm:pt>
    <dgm:pt modelId="{0C99F233-E51A-4EC5-8FC7-82890B419517}">
      <dgm:prSet/>
      <dgm:spPr/>
      <dgm:t>
        <a:bodyPr/>
        <a:lstStyle/>
        <a:p>
          <a:pPr>
            <a:lnSpc>
              <a:spcPct val="100000"/>
            </a:lnSpc>
          </a:pPr>
          <a:r>
            <a:rPr lang="en-US"/>
            <a:t>Do you have a provider in mind? If yes, who?</a:t>
          </a:r>
        </a:p>
      </dgm:t>
    </dgm:pt>
    <dgm:pt modelId="{AD2F8764-7643-43FD-B1B8-53CF8D282A33}" type="parTrans" cxnId="{CAEC561B-D972-420A-BC41-0257EA19AAF0}">
      <dgm:prSet/>
      <dgm:spPr/>
      <dgm:t>
        <a:bodyPr/>
        <a:lstStyle/>
        <a:p>
          <a:endParaRPr lang="en-US"/>
        </a:p>
      </dgm:t>
    </dgm:pt>
    <dgm:pt modelId="{CFBCADF1-E99C-4677-ACCD-81802BD2A069}" type="sibTrans" cxnId="{CAEC561B-D972-420A-BC41-0257EA19AAF0}">
      <dgm:prSet/>
      <dgm:spPr/>
      <dgm:t>
        <a:bodyPr/>
        <a:lstStyle/>
        <a:p>
          <a:endParaRPr lang="en-US"/>
        </a:p>
      </dgm:t>
    </dgm:pt>
    <dgm:pt modelId="{66A7D445-B005-4BF9-B867-AC3713C6B4D7}">
      <dgm:prSet/>
      <dgm:spPr/>
      <dgm:t>
        <a:bodyPr/>
        <a:lstStyle/>
        <a:p>
          <a:pPr>
            <a:lnSpc>
              <a:spcPct val="100000"/>
            </a:lnSpc>
          </a:pPr>
          <a:r>
            <a:rPr lang="en-US"/>
            <a:t>Have you spoken to any local VR staff about services? If yes, who?</a:t>
          </a:r>
        </a:p>
      </dgm:t>
    </dgm:pt>
    <dgm:pt modelId="{57FCEBA6-A7F4-4610-82EE-F58EC3E6DD1F}" type="parTrans" cxnId="{89643CCA-D424-48C1-8FDE-E1F2E31649D3}">
      <dgm:prSet/>
      <dgm:spPr/>
      <dgm:t>
        <a:bodyPr/>
        <a:lstStyle/>
        <a:p>
          <a:endParaRPr lang="en-US"/>
        </a:p>
      </dgm:t>
    </dgm:pt>
    <dgm:pt modelId="{FC064CC8-E59C-47DC-A43D-F9C883E2DFE9}" type="sibTrans" cxnId="{89643CCA-D424-48C1-8FDE-E1F2E31649D3}">
      <dgm:prSet/>
      <dgm:spPr/>
      <dgm:t>
        <a:bodyPr/>
        <a:lstStyle/>
        <a:p>
          <a:endParaRPr lang="en-US"/>
        </a:p>
      </dgm:t>
    </dgm:pt>
    <dgm:pt modelId="{0E036973-57E0-415E-A148-9E4CDAF23032}">
      <dgm:prSet/>
      <dgm:spPr/>
      <dgm:t>
        <a:bodyPr/>
        <a:lstStyle/>
        <a:p>
          <a:pPr>
            <a:lnSpc>
              <a:spcPct val="100000"/>
            </a:lnSpc>
          </a:pPr>
          <a:r>
            <a:rPr lang="en-US"/>
            <a:t>Do you have regular contact with your assigned VR counselor?</a:t>
          </a:r>
        </a:p>
      </dgm:t>
    </dgm:pt>
    <dgm:pt modelId="{6E061331-D525-4CA3-8627-33110F6641C3}" type="parTrans" cxnId="{FC1DBEA7-60D0-4E7B-A9D5-E708B35641D3}">
      <dgm:prSet/>
      <dgm:spPr/>
      <dgm:t>
        <a:bodyPr/>
        <a:lstStyle/>
        <a:p>
          <a:endParaRPr lang="en-US"/>
        </a:p>
      </dgm:t>
    </dgm:pt>
    <dgm:pt modelId="{F0BA6BCE-81E6-428A-8CCF-739FB2428836}" type="sibTrans" cxnId="{FC1DBEA7-60D0-4E7B-A9D5-E708B35641D3}">
      <dgm:prSet/>
      <dgm:spPr/>
      <dgm:t>
        <a:bodyPr/>
        <a:lstStyle/>
        <a:p>
          <a:endParaRPr lang="en-US"/>
        </a:p>
      </dgm:t>
    </dgm:pt>
    <dgm:pt modelId="{A897A3D9-2521-41A6-99C3-4B49E2E9BD47}">
      <dgm:prSet/>
      <dgm:spPr/>
      <dgm:t>
        <a:bodyPr/>
        <a:lstStyle/>
        <a:p>
          <a:pPr>
            <a:lnSpc>
              <a:spcPct val="100000"/>
            </a:lnSpc>
            <a:defRPr b="1"/>
          </a:pPr>
          <a:r>
            <a:rPr lang="en-US"/>
            <a:t>Someone from the State Office Transition Team will connect you with the appropriate regional staff to start the conversation (in TWC Region 2/ESC Regions 10 &amp; 11 this is Rosla Hocker), including the Regional Director, Deputy Regional Director, Unit Manager/Supervisor, and the VR Counselor. </a:t>
          </a:r>
        </a:p>
      </dgm:t>
    </dgm:pt>
    <dgm:pt modelId="{A6EC3F09-D651-4F83-BCD0-B984FE7A7917}" type="parTrans" cxnId="{B0801344-880C-4D20-BEC3-1D32D0A25F1A}">
      <dgm:prSet/>
      <dgm:spPr/>
      <dgm:t>
        <a:bodyPr/>
        <a:lstStyle/>
        <a:p>
          <a:endParaRPr lang="en-US"/>
        </a:p>
      </dgm:t>
    </dgm:pt>
    <dgm:pt modelId="{9D455616-9B8C-4721-988C-A274EA21954A}" type="sibTrans" cxnId="{B0801344-880C-4D20-BEC3-1D32D0A25F1A}">
      <dgm:prSet/>
      <dgm:spPr/>
      <dgm:t>
        <a:bodyPr/>
        <a:lstStyle/>
        <a:p>
          <a:endParaRPr lang="en-US"/>
        </a:p>
      </dgm:t>
    </dgm:pt>
    <dgm:pt modelId="{E74C832F-25B4-4434-8BD6-1BD147406485}" type="pres">
      <dgm:prSet presAssocID="{07854E79-F851-40B7-8471-7217BEC695DC}" presName="root" presStyleCnt="0">
        <dgm:presLayoutVars>
          <dgm:dir/>
          <dgm:resizeHandles val="exact"/>
        </dgm:presLayoutVars>
      </dgm:prSet>
      <dgm:spPr/>
    </dgm:pt>
    <dgm:pt modelId="{CE3E766C-B48C-40F1-8DF1-5D75A15099A6}" type="pres">
      <dgm:prSet presAssocID="{53F7CA60-82F7-4E5E-9800-032657333E16}" presName="compNode" presStyleCnt="0"/>
      <dgm:spPr/>
    </dgm:pt>
    <dgm:pt modelId="{192E333C-07F6-443C-A671-0284A7DA8ABF}" type="pres">
      <dgm:prSet presAssocID="{53F7CA60-82F7-4E5E-9800-032657333E16}"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11841212-A7FF-48CB-856A-DAFF821EC5C1}" type="pres">
      <dgm:prSet presAssocID="{53F7CA60-82F7-4E5E-9800-032657333E16}" presName="iconSpace" presStyleCnt="0"/>
      <dgm:spPr/>
    </dgm:pt>
    <dgm:pt modelId="{D00E38AB-7893-4877-95D7-B06FAF8967EA}" type="pres">
      <dgm:prSet presAssocID="{53F7CA60-82F7-4E5E-9800-032657333E16}" presName="parTx" presStyleLbl="revTx" presStyleIdx="0" presStyleCnt="4">
        <dgm:presLayoutVars>
          <dgm:chMax val="0"/>
          <dgm:chPref val="0"/>
        </dgm:presLayoutVars>
      </dgm:prSet>
      <dgm:spPr/>
    </dgm:pt>
    <dgm:pt modelId="{3B0E2791-3FCE-4A64-95CF-836081FF1FC6}" type="pres">
      <dgm:prSet presAssocID="{53F7CA60-82F7-4E5E-9800-032657333E16}" presName="txSpace" presStyleCnt="0"/>
      <dgm:spPr/>
    </dgm:pt>
    <dgm:pt modelId="{AE8DFC94-AB2E-4211-825D-E284AF13B37D}" type="pres">
      <dgm:prSet presAssocID="{53F7CA60-82F7-4E5E-9800-032657333E16}" presName="desTx" presStyleLbl="revTx" presStyleIdx="1" presStyleCnt="4">
        <dgm:presLayoutVars/>
      </dgm:prSet>
      <dgm:spPr/>
    </dgm:pt>
    <dgm:pt modelId="{6B477E23-CAC0-4B3F-AFE9-9D382B99D3FD}" type="pres">
      <dgm:prSet presAssocID="{6291E938-F76F-44D6-B576-ED1DA89870A0}" presName="sibTrans" presStyleCnt="0"/>
      <dgm:spPr/>
    </dgm:pt>
    <dgm:pt modelId="{8E1FD50C-9BFB-4809-8139-36B706830412}" type="pres">
      <dgm:prSet presAssocID="{A897A3D9-2521-41A6-99C3-4B49E2E9BD47}" presName="compNode" presStyleCnt="0"/>
      <dgm:spPr/>
    </dgm:pt>
    <dgm:pt modelId="{4A5FE42C-CA97-4936-AA78-5E5520DD8746}" type="pres">
      <dgm:prSet presAssocID="{A897A3D9-2521-41A6-99C3-4B49E2E9BD47}"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13E2C562-2B0E-40B6-BF38-0C83C3EBD704}" type="pres">
      <dgm:prSet presAssocID="{A897A3D9-2521-41A6-99C3-4B49E2E9BD47}" presName="iconSpace" presStyleCnt="0"/>
      <dgm:spPr/>
    </dgm:pt>
    <dgm:pt modelId="{A23C61E5-CF54-4E83-8219-654C4543E3D8}" type="pres">
      <dgm:prSet presAssocID="{A897A3D9-2521-41A6-99C3-4B49E2E9BD47}" presName="parTx" presStyleLbl="revTx" presStyleIdx="2" presStyleCnt="4">
        <dgm:presLayoutVars>
          <dgm:chMax val="0"/>
          <dgm:chPref val="0"/>
        </dgm:presLayoutVars>
      </dgm:prSet>
      <dgm:spPr/>
    </dgm:pt>
    <dgm:pt modelId="{D570567A-9602-4228-8245-24638040E6D9}" type="pres">
      <dgm:prSet presAssocID="{A897A3D9-2521-41A6-99C3-4B49E2E9BD47}" presName="txSpace" presStyleCnt="0"/>
      <dgm:spPr/>
    </dgm:pt>
    <dgm:pt modelId="{B04D08CB-29EE-43B2-80BB-773BF7572997}" type="pres">
      <dgm:prSet presAssocID="{A897A3D9-2521-41A6-99C3-4B49E2E9BD47}" presName="desTx" presStyleLbl="revTx" presStyleIdx="3" presStyleCnt="4">
        <dgm:presLayoutVars/>
      </dgm:prSet>
      <dgm:spPr/>
    </dgm:pt>
  </dgm:ptLst>
  <dgm:cxnLst>
    <dgm:cxn modelId="{AA909719-F774-4A93-B894-7192F2A8997A}" type="presOf" srcId="{95C32643-7050-4ED0-8B68-DA6679197873}" destId="{AE8DFC94-AB2E-4211-825D-E284AF13B37D}" srcOrd="0" destOrd="1" presId="urn:microsoft.com/office/officeart/2018/2/layout/IconLabelDescriptionList"/>
    <dgm:cxn modelId="{CAEC561B-D972-420A-BC41-0257EA19AAF0}" srcId="{53F7CA60-82F7-4E5E-9800-032657333E16}" destId="{0C99F233-E51A-4EC5-8FC7-82890B419517}" srcOrd="2" destOrd="0" parTransId="{AD2F8764-7643-43FD-B1B8-53CF8D282A33}" sibTransId="{CFBCADF1-E99C-4677-ACCD-81802BD2A069}"/>
    <dgm:cxn modelId="{B81C112D-CF72-4D75-AB3E-664848668626}" type="presOf" srcId="{07854E79-F851-40B7-8471-7217BEC695DC}" destId="{E74C832F-25B4-4434-8BD6-1BD147406485}" srcOrd="0" destOrd="0" presId="urn:microsoft.com/office/officeart/2018/2/layout/IconLabelDescriptionList"/>
    <dgm:cxn modelId="{8D189D3F-FB5D-4753-AA5E-74F99C98A4AC}" srcId="{07854E79-F851-40B7-8471-7217BEC695DC}" destId="{53F7CA60-82F7-4E5E-9800-032657333E16}" srcOrd="0" destOrd="0" parTransId="{4EB20D92-AB9B-4153-BB1B-86DB4200C442}" sibTransId="{6291E938-F76F-44D6-B576-ED1DA89870A0}"/>
    <dgm:cxn modelId="{B9BB7C41-76C7-4056-A27A-E8B6FE8FB270}" type="presOf" srcId="{0E036973-57E0-415E-A148-9E4CDAF23032}" destId="{AE8DFC94-AB2E-4211-825D-E284AF13B37D}" srcOrd="0" destOrd="4" presId="urn:microsoft.com/office/officeart/2018/2/layout/IconLabelDescriptionList"/>
    <dgm:cxn modelId="{B0801344-880C-4D20-BEC3-1D32D0A25F1A}" srcId="{07854E79-F851-40B7-8471-7217BEC695DC}" destId="{A897A3D9-2521-41A6-99C3-4B49E2E9BD47}" srcOrd="1" destOrd="0" parTransId="{A6EC3F09-D651-4F83-BCD0-B984FE7A7917}" sibTransId="{9D455616-9B8C-4721-988C-A274EA21954A}"/>
    <dgm:cxn modelId="{5827318B-FE15-40A1-A840-B67012A21EC2}" type="presOf" srcId="{A897A3D9-2521-41A6-99C3-4B49E2E9BD47}" destId="{A23C61E5-CF54-4E83-8219-654C4543E3D8}" srcOrd="0" destOrd="0" presId="urn:microsoft.com/office/officeart/2018/2/layout/IconLabelDescriptionList"/>
    <dgm:cxn modelId="{5AAC4796-2F52-4CA7-9C63-E0C132575EA7}" srcId="{53F7CA60-82F7-4E5E-9800-032657333E16}" destId="{95C32643-7050-4ED0-8B68-DA6679197873}" srcOrd="1" destOrd="0" parTransId="{903466D1-6D41-488E-B364-079173607EFE}" sibTransId="{45E971CB-6EC9-4312-BF23-86E0A30AD8E3}"/>
    <dgm:cxn modelId="{FC1DBEA7-60D0-4E7B-A9D5-E708B35641D3}" srcId="{53F7CA60-82F7-4E5E-9800-032657333E16}" destId="{0E036973-57E0-415E-A148-9E4CDAF23032}" srcOrd="4" destOrd="0" parTransId="{6E061331-D525-4CA3-8627-33110F6641C3}" sibTransId="{F0BA6BCE-81E6-428A-8CCF-739FB2428836}"/>
    <dgm:cxn modelId="{34713DAD-8022-4CC4-A758-A3CB0A48E7DC}" type="presOf" srcId="{53F7CA60-82F7-4E5E-9800-032657333E16}" destId="{D00E38AB-7893-4877-95D7-B06FAF8967EA}" srcOrd="0" destOrd="0" presId="urn:microsoft.com/office/officeart/2018/2/layout/IconLabelDescriptionList"/>
    <dgm:cxn modelId="{C4A921C3-642B-458B-BB31-24778ACFC0BE}" type="presOf" srcId="{BD85F5F1-D57B-449F-BF71-33713CFB87F6}" destId="{AE8DFC94-AB2E-4211-825D-E284AF13B37D}" srcOrd="0" destOrd="0" presId="urn:microsoft.com/office/officeart/2018/2/layout/IconLabelDescriptionList"/>
    <dgm:cxn modelId="{811FA5C7-8297-4BDB-969B-0F21ABB8877A}" type="presOf" srcId="{66A7D445-B005-4BF9-B867-AC3713C6B4D7}" destId="{AE8DFC94-AB2E-4211-825D-E284AF13B37D}" srcOrd="0" destOrd="3" presId="urn:microsoft.com/office/officeart/2018/2/layout/IconLabelDescriptionList"/>
    <dgm:cxn modelId="{89643CCA-D424-48C1-8FDE-E1F2E31649D3}" srcId="{53F7CA60-82F7-4E5E-9800-032657333E16}" destId="{66A7D445-B005-4BF9-B867-AC3713C6B4D7}" srcOrd="3" destOrd="0" parTransId="{57FCEBA6-A7F4-4610-82EE-F58EC3E6DD1F}" sibTransId="{FC064CC8-E59C-47DC-A43D-F9C883E2DFE9}"/>
    <dgm:cxn modelId="{D4ED8ECD-8B56-438F-BB97-C526E3B1C777}" type="presOf" srcId="{0C99F233-E51A-4EC5-8FC7-82890B419517}" destId="{AE8DFC94-AB2E-4211-825D-E284AF13B37D}" srcOrd="0" destOrd="2" presId="urn:microsoft.com/office/officeart/2018/2/layout/IconLabelDescriptionList"/>
    <dgm:cxn modelId="{17F371ED-3329-42DF-8905-4EEE795ACD17}" srcId="{53F7CA60-82F7-4E5E-9800-032657333E16}" destId="{BD85F5F1-D57B-449F-BF71-33713CFB87F6}" srcOrd="0" destOrd="0" parTransId="{206DAD78-1901-458A-9947-0F7A9374A0E6}" sibTransId="{07BC479C-87F8-4009-9018-7C6885B2BB99}"/>
    <dgm:cxn modelId="{45B26071-B81E-4575-B53D-E08BE677D678}" type="presParOf" srcId="{E74C832F-25B4-4434-8BD6-1BD147406485}" destId="{CE3E766C-B48C-40F1-8DF1-5D75A15099A6}" srcOrd="0" destOrd="0" presId="urn:microsoft.com/office/officeart/2018/2/layout/IconLabelDescriptionList"/>
    <dgm:cxn modelId="{975E1741-96BD-4161-BD7D-41963B74A02F}" type="presParOf" srcId="{CE3E766C-B48C-40F1-8DF1-5D75A15099A6}" destId="{192E333C-07F6-443C-A671-0284A7DA8ABF}" srcOrd="0" destOrd="0" presId="urn:microsoft.com/office/officeart/2018/2/layout/IconLabelDescriptionList"/>
    <dgm:cxn modelId="{1883EFDA-06F2-4879-88C8-1D0A8690EC2C}" type="presParOf" srcId="{CE3E766C-B48C-40F1-8DF1-5D75A15099A6}" destId="{11841212-A7FF-48CB-856A-DAFF821EC5C1}" srcOrd="1" destOrd="0" presId="urn:microsoft.com/office/officeart/2018/2/layout/IconLabelDescriptionList"/>
    <dgm:cxn modelId="{C4FD3386-D809-46C1-8934-9B69562BA9A5}" type="presParOf" srcId="{CE3E766C-B48C-40F1-8DF1-5D75A15099A6}" destId="{D00E38AB-7893-4877-95D7-B06FAF8967EA}" srcOrd="2" destOrd="0" presId="urn:microsoft.com/office/officeart/2018/2/layout/IconLabelDescriptionList"/>
    <dgm:cxn modelId="{56D1514B-96FF-44EA-A29E-300E83A0D97B}" type="presParOf" srcId="{CE3E766C-B48C-40F1-8DF1-5D75A15099A6}" destId="{3B0E2791-3FCE-4A64-95CF-836081FF1FC6}" srcOrd="3" destOrd="0" presId="urn:microsoft.com/office/officeart/2018/2/layout/IconLabelDescriptionList"/>
    <dgm:cxn modelId="{648EA6B7-5405-4A89-9189-29543B61B133}" type="presParOf" srcId="{CE3E766C-B48C-40F1-8DF1-5D75A15099A6}" destId="{AE8DFC94-AB2E-4211-825D-E284AF13B37D}" srcOrd="4" destOrd="0" presId="urn:microsoft.com/office/officeart/2018/2/layout/IconLabelDescriptionList"/>
    <dgm:cxn modelId="{578F0676-E669-4674-AD1E-5EC4BA683AE5}" type="presParOf" srcId="{E74C832F-25B4-4434-8BD6-1BD147406485}" destId="{6B477E23-CAC0-4B3F-AFE9-9D382B99D3FD}" srcOrd="1" destOrd="0" presId="urn:microsoft.com/office/officeart/2018/2/layout/IconLabelDescriptionList"/>
    <dgm:cxn modelId="{CE53D04A-2DAE-40BD-BB46-B0FF92CDFF9C}" type="presParOf" srcId="{E74C832F-25B4-4434-8BD6-1BD147406485}" destId="{8E1FD50C-9BFB-4809-8139-36B706830412}" srcOrd="2" destOrd="0" presId="urn:microsoft.com/office/officeart/2018/2/layout/IconLabelDescriptionList"/>
    <dgm:cxn modelId="{2008C7F8-4C27-4E72-9CDC-0675080EE12C}" type="presParOf" srcId="{8E1FD50C-9BFB-4809-8139-36B706830412}" destId="{4A5FE42C-CA97-4936-AA78-5E5520DD8746}" srcOrd="0" destOrd="0" presId="urn:microsoft.com/office/officeart/2018/2/layout/IconLabelDescriptionList"/>
    <dgm:cxn modelId="{E3F147FE-CE9F-4338-BF6B-A51BD8134571}" type="presParOf" srcId="{8E1FD50C-9BFB-4809-8139-36B706830412}" destId="{13E2C562-2B0E-40B6-BF38-0C83C3EBD704}" srcOrd="1" destOrd="0" presId="urn:microsoft.com/office/officeart/2018/2/layout/IconLabelDescriptionList"/>
    <dgm:cxn modelId="{B73B1C4A-A5FB-4F6C-9F5D-592BDBEF3B63}" type="presParOf" srcId="{8E1FD50C-9BFB-4809-8139-36B706830412}" destId="{A23C61E5-CF54-4E83-8219-654C4543E3D8}" srcOrd="2" destOrd="0" presId="urn:microsoft.com/office/officeart/2018/2/layout/IconLabelDescriptionList"/>
    <dgm:cxn modelId="{62CCC2DF-0085-4051-9A4C-CD6AB4269727}" type="presParOf" srcId="{8E1FD50C-9BFB-4809-8139-36B706830412}" destId="{D570567A-9602-4228-8245-24638040E6D9}" srcOrd="3" destOrd="0" presId="urn:microsoft.com/office/officeart/2018/2/layout/IconLabelDescriptionList"/>
    <dgm:cxn modelId="{A59B110C-1D59-4A53-A2F3-31DF8415ED99}" type="presParOf" srcId="{8E1FD50C-9BFB-4809-8139-36B706830412}" destId="{B04D08CB-29EE-43B2-80BB-773BF757299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56B95-5DE7-4A2E-9F65-8084EC46C1B1}">
      <dsp:nvSpPr>
        <dsp:cNvPr id="0" name=""/>
        <dsp:cNvSpPr/>
      </dsp:nvSpPr>
      <dsp:spPr>
        <a:xfrm>
          <a:off x="0" y="903636"/>
          <a:ext cx="6303729" cy="1668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988B3-4BDC-47CE-BB49-7AAB8AAFAF86}">
      <dsp:nvSpPr>
        <dsp:cNvPr id="0" name=""/>
        <dsp:cNvSpPr/>
      </dsp:nvSpPr>
      <dsp:spPr>
        <a:xfrm>
          <a:off x="504646" y="1278992"/>
          <a:ext cx="917538" cy="9175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231A4-62B3-4770-872E-22254370743B}">
      <dsp:nvSpPr>
        <dsp:cNvPr id="0" name=""/>
        <dsp:cNvSpPr/>
      </dsp:nvSpPr>
      <dsp:spPr>
        <a:xfrm>
          <a:off x="1926830" y="903636"/>
          <a:ext cx="4376898" cy="166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57" tIns="176557" rIns="176557" bIns="176557" numCol="1" spcCol="1270" anchor="ctr" anchorCtr="0">
          <a:noAutofit/>
        </a:bodyPr>
        <a:lstStyle/>
        <a:p>
          <a:pPr marL="0" lvl="0" indent="0" algn="l" defTabSz="933450">
            <a:lnSpc>
              <a:spcPct val="100000"/>
            </a:lnSpc>
            <a:spcBef>
              <a:spcPct val="0"/>
            </a:spcBef>
            <a:spcAft>
              <a:spcPct val="35000"/>
            </a:spcAft>
            <a:buNone/>
          </a:pPr>
          <a:r>
            <a:rPr lang="en-US" sz="2100" kern="1200"/>
            <a:t>How do the Indicator 13 requirements connect to an IPE?</a:t>
          </a:r>
        </a:p>
      </dsp:txBody>
      <dsp:txXfrm>
        <a:off x="1926830" y="903636"/>
        <a:ext cx="4376898" cy="1668251"/>
      </dsp:txXfrm>
    </dsp:sp>
    <dsp:sp modelId="{E430D5D8-7A2D-4FC8-9061-6CFD7EFD6A34}">
      <dsp:nvSpPr>
        <dsp:cNvPr id="0" name=""/>
        <dsp:cNvSpPr/>
      </dsp:nvSpPr>
      <dsp:spPr>
        <a:xfrm>
          <a:off x="0" y="2988950"/>
          <a:ext cx="6303729" cy="1668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B001F-971E-4FDC-A20B-0AF40A8B1633}">
      <dsp:nvSpPr>
        <dsp:cNvPr id="0" name=""/>
        <dsp:cNvSpPr/>
      </dsp:nvSpPr>
      <dsp:spPr>
        <a:xfrm>
          <a:off x="504646" y="3364307"/>
          <a:ext cx="917538" cy="9175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08F78F-A085-40F5-BF83-06B40398E881}">
      <dsp:nvSpPr>
        <dsp:cNvPr id="0" name=""/>
        <dsp:cNvSpPr/>
      </dsp:nvSpPr>
      <dsp:spPr>
        <a:xfrm>
          <a:off x="1926830" y="2988950"/>
          <a:ext cx="2836678" cy="166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57" tIns="176557" rIns="176557" bIns="176557" numCol="1" spcCol="1270" anchor="ctr" anchorCtr="0">
          <a:noAutofit/>
        </a:bodyPr>
        <a:lstStyle/>
        <a:p>
          <a:pPr marL="0" lvl="0" indent="0" algn="l" defTabSz="933450">
            <a:lnSpc>
              <a:spcPct val="100000"/>
            </a:lnSpc>
            <a:spcBef>
              <a:spcPct val="0"/>
            </a:spcBef>
            <a:spcAft>
              <a:spcPct val="35000"/>
            </a:spcAft>
            <a:buNone/>
          </a:pPr>
          <a:r>
            <a:rPr lang="en-US" sz="2100" b="1" kern="1200">
              <a:latin typeface="Calibri"/>
              <a:cs typeface="Calibri"/>
            </a:rPr>
            <a:t>At your table</a:t>
          </a:r>
          <a:r>
            <a:rPr lang="en-US" sz="2100" b="0" kern="1200">
              <a:latin typeface="Calibri Light" panose="020F0302020204030204"/>
            </a:rPr>
            <a:t> </a:t>
          </a:r>
          <a:r>
            <a:rPr lang="en-US" sz="2100" kern="1200">
              <a:latin typeface="Calibri"/>
              <a:cs typeface="Calibri"/>
            </a:rPr>
            <a:t>collaborate </a:t>
          </a:r>
          <a:r>
            <a:rPr lang="en-US" sz="2100" kern="1200"/>
            <a:t>with each other on what that might look</a:t>
          </a:r>
        </a:p>
      </dsp:txBody>
      <dsp:txXfrm>
        <a:off x="1926830" y="2988950"/>
        <a:ext cx="2836678" cy="1668251"/>
      </dsp:txXfrm>
    </dsp:sp>
    <dsp:sp modelId="{EC8F6443-86B8-415E-96EE-3DD54B3628FB}">
      <dsp:nvSpPr>
        <dsp:cNvPr id="0" name=""/>
        <dsp:cNvSpPr/>
      </dsp:nvSpPr>
      <dsp:spPr>
        <a:xfrm>
          <a:off x="4763508" y="2988950"/>
          <a:ext cx="1540220" cy="166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57" tIns="176557" rIns="176557" bIns="176557" numCol="1" spcCol="1270" anchor="ctr" anchorCtr="0">
          <a:noAutofit/>
        </a:bodyPr>
        <a:lstStyle/>
        <a:p>
          <a:pPr marL="0" lvl="0" indent="0" algn="l" defTabSz="666750">
            <a:lnSpc>
              <a:spcPct val="100000"/>
            </a:lnSpc>
            <a:spcBef>
              <a:spcPct val="0"/>
            </a:spcBef>
            <a:spcAft>
              <a:spcPct val="35000"/>
            </a:spcAft>
            <a:buNone/>
          </a:pPr>
          <a:r>
            <a:rPr lang="en-US" sz="1500" kern="1200"/>
            <a:t>Designate a notetaker</a:t>
          </a:r>
        </a:p>
        <a:p>
          <a:pPr marL="0" lvl="0" indent="0" algn="l" defTabSz="666750">
            <a:lnSpc>
              <a:spcPct val="100000"/>
            </a:lnSpc>
            <a:spcBef>
              <a:spcPct val="0"/>
            </a:spcBef>
            <a:spcAft>
              <a:spcPct val="35000"/>
            </a:spcAft>
            <a:buNone/>
          </a:pPr>
          <a:r>
            <a:rPr lang="en-US" sz="1500" kern="1200"/>
            <a:t>Designate a spokesman for each table</a:t>
          </a:r>
        </a:p>
      </dsp:txBody>
      <dsp:txXfrm>
        <a:off x="4763508" y="2988950"/>
        <a:ext cx="1540220" cy="16682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40087-F07C-4BCA-93F5-42C9E328B5FF}">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9066E-D4D3-47C0-BC96-A547170DE04C}">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Discuss services with anyone other than VR until services have been agreed on.</a:t>
          </a:r>
        </a:p>
      </dsp:txBody>
      <dsp:txXfrm>
        <a:off x="0" y="675"/>
        <a:ext cx="6291714" cy="1105876"/>
      </dsp:txXfrm>
    </dsp:sp>
    <dsp:sp modelId="{3BDCD77C-EB13-4605-8717-00913AF5AF49}">
      <dsp:nvSpPr>
        <dsp:cNvPr id="0" name=""/>
        <dsp:cNvSpPr/>
      </dsp:nvSpPr>
      <dsp:spPr>
        <a:xfrm>
          <a:off x="0" y="1106552"/>
          <a:ext cx="6291714" cy="0"/>
        </a:xfrm>
        <a:prstGeom prst="line">
          <a:avLst/>
        </a:prstGeom>
        <a:solidFill>
          <a:schemeClr val="accent2">
            <a:hueOff val="8838"/>
            <a:satOff val="-8622"/>
            <a:lumOff val="-442"/>
            <a:alphaOff val="0"/>
          </a:schemeClr>
        </a:solidFill>
        <a:ln w="12700" cap="flat" cmpd="sng" algn="ctr">
          <a:solidFill>
            <a:schemeClr val="accent2">
              <a:hueOff val="8838"/>
              <a:satOff val="-8622"/>
              <a:lumOff val="-4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D1DA7-F9B0-430B-8C2B-5B04E9A13A22}">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If a provider approaches you, please tell them you need to reach out to us and you’ll get back to them.</a:t>
          </a:r>
        </a:p>
      </dsp:txBody>
      <dsp:txXfrm>
        <a:off x="0" y="1106552"/>
        <a:ext cx="6291714" cy="1105876"/>
      </dsp:txXfrm>
    </dsp:sp>
    <dsp:sp modelId="{A543C925-7461-424B-9B37-27D9380DAFF0}">
      <dsp:nvSpPr>
        <dsp:cNvPr id="0" name=""/>
        <dsp:cNvSpPr/>
      </dsp:nvSpPr>
      <dsp:spPr>
        <a:xfrm>
          <a:off x="0" y="2212429"/>
          <a:ext cx="6291714" cy="0"/>
        </a:xfrm>
        <a:prstGeom prst="line">
          <a:avLst/>
        </a:prstGeom>
        <a:solidFill>
          <a:schemeClr val="accent2">
            <a:hueOff val="17676"/>
            <a:satOff val="-17244"/>
            <a:lumOff val="-883"/>
            <a:alphaOff val="0"/>
          </a:schemeClr>
        </a:solidFill>
        <a:ln w="12700" cap="flat" cmpd="sng" algn="ctr">
          <a:solidFill>
            <a:schemeClr val="accent2">
              <a:hueOff val="17676"/>
              <a:satOff val="-1724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91236-3F1C-4185-AF1C-969E45C22EEC}">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Create MOUs or other agreements that involve VR services or funds without talking with VR first.</a:t>
          </a:r>
        </a:p>
      </dsp:txBody>
      <dsp:txXfrm>
        <a:off x="0" y="2212429"/>
        <a:ext cx="6291714" cy="1105876"/>
      </dsp:txXfrm>
    </dsp:sp>
    <dsp:sp modelId="{9E059612-7F07-4BB9-82F1-748B3F0119E3}">
      <dsp:nvSpPr>
        <dsp:cNvPr id="0" name=""/>
        <dsp:cNvSpPr/>
      </dsp:nvSpPr>
      <dsp:spPr>
        <a:xfrm>
          <a:off x="0" y="3318305"/>
          <a:ext cx="6291714" cy="0"/>
        </a:xfrm>
        <a:prstGeom prst="line">
          <a:avLst/>
        </a:prstGeom>
        <a:solidFill>
          <a:schemeClr val="accent2">
            <a:hueOff val="26514"/>
            <a:satOff val="-25865"/>
            <a:lumOff val="-1325"/>
            <a:alphaOff val="0"/>
          </a:schemeClr>
        </a:solidFill>
        <a:ln w="12700" cap="flat" cmpd="sng" algn="ctr">
          <a:solidFill>
            <a:schemeClr val="accent2">
              <a:hueOff val="26514"/>
              <a:satOff val="-25865"/>
              <a:lumOff val="-13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82DA4-2DC3-47D7-AF79-9AAECD8C3289}">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Assume VR funding will be provided without approval from VR. </a:t>
          </a:r>
        </a:p>
      </dsp:txBody>
      <dsp:txXfrm>
        <a:off x="0" y="3318305"/>
        <a:ext cx="6291714" cy="1105876"/>
      </dsp:txXfrm>
    </dsp:sp>
    <dsp:sp modelId="{1107CBFE-D47A-4A9C-A31D-682E98019B61}">
      <dsp:nvSpPr>
        <dsp:cNvPr id="0" name=""/>
        <dsp:cNvSpPr/>
      </dsp:nvSpPr>
      <dsp:spPr>
        <a:xfrm>
          <a:off x="0" y="4424182"/>
          <a:ext cx="6291714" cy="0"/>
        </a:xfrm>
        <a:prstGeom prst="line">
          <a:avLst/>
        </a:prstGeom>
        <a:solidFill>
          <a:schemeClr val="accent2">
            <a:hueOff val="35352"/>
            <a:satOff val="-34487"/>
            <a:lumOff val="-1766"/>
            <a:alphaOff val="0"/>
          </a:schemeClr>
        </a:solidFill>
        <a:ln w="12700" cap="flat" cmpd="sng" algn="ctr">
          <a:solidFill>
            <a:schemeClr val="accent2">
              <a:hueOff val="35352"/>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D7F27-70DC-4B71-BA0A-2FAD7D68F0F5}">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1"/>
            </a:rPr>
            <a:t>Initiating In-School VR Services Document</a:t>
          </a:r>
          <a:endParaRPr lang="en-US" sz="2200" kern="1200"/>
        </a:p>
      </dsp:txBody>
      <dsp:txXfrm>
        <a:off x="0" y="4424182"/>
        <a:ext cx="6291714" cy="1105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B505E-117E-4602-BBDE-ABCAFEE1E26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3EB6C-5EBC-4C51-A43D-C93A09458280}">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6503F9-16FA-4471-8B2C-FB53A14D8160}">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TWC services are intended to enhance what you already provide to students, not replace them. </a:t>
          </a:r>
        </a:p>
      </dsp:txBody>
      <dsp:txXfrm>
        <a:off x="1437631" y="531"/>
        <a:ext cx="9077968" cy="1244702"/>
      </dsp:txXfrm>
    </dsp:sp>
    <dsp:sp modelId="{760E7B2A-7EE7-4D0D-89D1-1B8C47486AC4}">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0CC89-12B6-4946-861F-560B1F976D1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473B0-1D2F-4B1F-9460-D9F522179DD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VR providers go through a process that results in a contract and includes established qualifications to provide that service. They are not necessarily certified teachers. </a:t>
          </a:r>
        </a:p>
      </dsp:txBody>
      <dsp:txXfrm>
        <a:off x="1437631" y="1556410"/>
        <a:ext cx="9077968" cy="1244702"/>
      </dsp:txXfrm>
    </dsp:sp>
    <dsp:sp modelId="{790ED1F4-27A1-43B9-9EFF-3136D6F4FDDC}">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4CEBC-1497-4AEA-AD7C-F80E0FA57FD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988683-12D6-4260-AECA-8E59DA83E4BE}">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Referrals are always initiated by the counselor. They should be your first contact if you want to refer students for any VR service, in school or out. </a:t>
          </a:r>
        </a:p>
      </dsp:txBody>
      <dsp:txXfrm>
        <a:off x="1437631" y="3112289"/>
        <a:ext cx="9077968" cy="12447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C1B5-D2DD-451F-A2A1-B05CF2037DFD}">
      <dsp:nvSpPr>
        <dsp:cNvPr id="0" name=""/>
        <dsp:cNvSpPr/>
      </dsp:nvSpPr>
      <dsp:spPr>
        <a:xfrm>
          <a:off x="0" y="0"/>
          <a:ext cx="7432777" cy="16906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a:solidFill>
                <a:schemeClr val="accent6">
                  <a:lumMod val="50000"/>
                </a:schemeClr>
              </a:solidFill>
              <a:latin typeface="+mj-lt"/>
            </a:rPr>
            <a:t>If there is no other way for a student or the referring party to connect with VR staff, there is the option for an online self- referral.</a:t>
          </a:r>
        </a:p>
      </dsp:txBody>
      <dsp:txXfrm>
        <a:off x="1655624" y="0"/>
        <a:ext cx="5777152" cy="1690687"/>
      </dsp:txXfrm>
    </dsp:sp>
    <dsp:sp modelId="{B0C26117-1554-4D84-9578-5A307CB8F2C3}">
      <dsp:nvSpPr>
        <dsp:cNvPr id="0" name=""/>
        <dsp:cNvSpPr/>
      </dsp:nvSpPr>
      <dsp:spPr>
        <a:xfrm>
          <a:off x="169068" y="169068"/>
          <a:ext cx="1486555" cy="13525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30E1D-1D91-4800-ADEE-DF218A1996CE}">
      <dsp:nvSpPr>
        <dsp:cNvPr id="0" name=""/>
        <dsp:cNvSpPr/>
      </dsp:nvSpPr>
      <dsp:spPr>
        <a:xfrm>
          <a:off x="0" y="1859756"/>
          <a:ext cx="7432777" cy="16906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sp:txBody>
      <dsp:txXfrm>
        <a:off x="1655624" y="1859756"/>
        <a:ext cx="5777152" cy="1690687"/>
      </dsp:txXfrm>
    </dsp:sp>
    <dsp:sp modelId="{3EEC7F4C-FC91-415E-8659-0B0766CC3C9E}">
      <dsp:nvSpPr>
        <dsp:cNvPr id="0" name=""/>
        <dsp:cNvSpPr/>
      </dsp:nvSpPr>
      <dsp:spPr>
        <a:xfrm>
          <a:off x="169068" y="2028825"/>
          <a:ext cx="1486555" cy="13525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78155-C50D-45B1-8B0F-5BA4B4634131}">
      <dsp:nvSpPr>
        <dsp:cNvPr id="0" name=""/>
        <dsp:cNvSpPr/>
      </dsp:nvSpPr>
      <dsp:spPr>
        <a:xfrm>
          <a:off x="0" y="3719512"/>
          <a:ext cx="7432777" cy="1690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a:solidFill>
                <a:schemeClr val="accent6">
                  <a:lumMod val="50000"/>
                </a:schemeClr>
              </a:solidFill>
              <a:latin typeface="+mj-lt"/>
            </a:rPr>
            <a:t>This process may take much longer than a traditional referral, due to the referral coming through a different channel of communication. </a:t>
          </a:r>
        </a:p>
      </dsp:txBody>
      <dsp:txXfrm>
        <a:off x="1655624" y="3719512"/>
        <a:ext cx="5777152" cy="1690687"/>
      </dsp:txXfrm>
    </dsp:sp>
    <dsp:sp modelId="{82E35C74-5EDD-43FB-A340-B9CE426CEE5D}">
      <dsp:nvSpPr>
        <dsp:cNvPr id="0" name=""/>
        <dsp:cNvSpPr/>
      </dsp:nvSpPr>
      <dsp:spPr>
        <a:xfrm>
          <a:off x="169068" y="3888581"/>
          <a:ext cx="1486555" cy="13525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6670B-F7FF-47BF-9017-92DB6A2D379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45C2-24C9-47CB-9C08-F24209FA14B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D459F-D061-49AC-90FB-64470D86888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ARD= Admission, Review, Dismissal</a:t>
          </a:r>
        </a:p>
      </dsp:txBody>
      <dsp:txXfrm>
        <a:off x="1058686" y="1808"/>
        <a:ext cx="9456913" cy="916611"/>
      </dsp:txXfrm>
    </dsp:sp>
    <dsp:sp modelId="{2447595F-DAF1-4375-8989-D1C8ED9640EB}">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4D26C-FA86-4DD7-8728-AA5F46A6949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69CA0-6193-4D8C-82EB-F2FB31215AE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sp:txBody>
      <dsp:txXfrm>
        <a:off x="1058686" y="1147573"/>
        <a:ext cx="9456913" cy="916611"/>
      </dsp:txXfrm>
    </dsp:sp>
    <dsp:sp modelId="{5FFA2BA5-4F0E-4ABC-85A0-9E925398F18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6C01A-CA98-484B-B8F1-A5F1B4DBE77A}">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DD7A8-F3BE-4BE2-8DB1-420E4961629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“Participation” can look differently based on needs of school and availability of counselor (phone call, virtual, written statement, in person attendance). It is important to discuss appropriate times to ask for VR participation in ARDs.  </a:t>
          </a:r>
        </a:p>
      </dsp:txBody>
      <dsp:txXfrm>
        <a:off x="1058686" y="2293338"/>
        <a:ext cx="9456913" cy="916611"/>
      </dsp:txXfrm>
    </dsp:sp>
    <dsp:sp modelId="{2E865A34-AE47-4D87-938F-200B9EC5F98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876DE-9C37-43B3-9688-2E4BF36A9F2D}">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2ED8F-F6E6-4C96-B734-E24DE5B5ED5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School Plans done at the start of the year can be instrumental in planning for counselor participation in this meeting.</a:t>
          </a:r>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10DE-EB63-439E-918F-4D468C2EE851}">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LEA collects data to determine goals, activities, etc.</a:t>
          </a:r>
        </a:p>
      </dsp:txBody>
      <dsp:txXfrm>
        <a:off x="0" y="39687"/>
        <a:ext cx="3286125" cy="1971675"/>
      </dsp:txXfrm>
    </dsp:sp>
    <dsp:sp modelId="{BA637BF4-5B56-4C59-880C-6753B1EE8730}">
      <dsp:nvSpPr>
        <dsp:cNvPr id="0" name=""/>
        <dsp:cNvSpPr/>
      </dsp:nvSpPr>
      <dsp:spPr>
        <a:xfrm>
          <a:off x="3614737" y="39687"/>
          <a:ext cx="3286125" cy="1971675"/>
        </a:xfrm>
        <a:prstGeom prst="rect">
          <a:avLst/>
        </a:prstGeom>
        <a:solidFill>
          <a:schemeClr val="accent2">
            <a:hueOff val="8838"/>
            <a:satOff val="-8622"/>
            <a:lumOff val="-4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Communicate with families about TWS Service (if not a customer)</a:t>
          </a:r>
        </a:p>
      </dsp:txBody>
      <dsp:txXfrm>
        <a:off x="3614737" y="39687"/>
        <a:ext cx="3286125" cy="1971675"/>
      </dsp:txXfrm>
    </dsp:sp>
    <dsp:sp modelId="{91EA9314-3419-456F-A1E5-8F87068759E7}">
      <dsp:nvSpPr>
        <dsp:cNvPr id="0" name=""/>
        <dsp:cNvSpPr/>
      </dsp:nvSpPr>
      <dsp:spPr>
        <a:xfrm>
          <a:off x="7229475" y="39687"/>
          <a:ext cx="3286125" cy="1971675"/>
        </a:xfrm>
        <a:prstGeom prst="rect">
          <a:avLst/>
        </a:prstGeom>
        <a:solidFill>
          <a:schemeClr val="accent2">
            <a:hueOff val="17676"/>
            <a:satOff val="-1724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Share work experience data, evaluations, etc. for transition planning services (if a customer)</a:t>
          </a:r>
        </a:p>
      </dsp:txBody>
      <dsp:txXfrm>
        <a:off x="7229475" y="39687"/>
        <a:ext cx="3286125" cy="1971675"/>
      </dsp:txXfrm>
    </dsp:sp>
    <dsp:sp modelId="{37648A05-A30D-48D8-9228-9CD235B41810}">
      <dsp:nvSpPr>
        <dsp:cNvPr id="0" name=""/>
        <dsp:cNvSpPr/>
      </dsp:nvSpPr>
      <dsp:spPr>
        <a:xfrm>
          <a:off x="1807368" y="2339975"/>
          <a:ext cx="3286125" cy="1971675"/>
        </a:xfrm>
        <a:prstGeom prst="rect">
          <a:avLst/>
        </a:prstGeom>
        <a:solidFill>
          <a:schemeClr val="accent2">
            <a:hueOff val="26514"/>
            <a:satOff val="-25865"/>
            <a:lumOff val="-1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Share activities being worked on with a customer that can be supported by the LEA </a:t>
          </a:r>
        </a:p>
      </dsp:txBody>
      <dsp:txXfrm>
        <a:off x="1807368" y="2339975"/>
        <a:ext cx="3286125" cy="1971675"/>
      </dsp:txXfrm>
    </dsp:sp>
    <dsp:sp modelId="{4A1DAC30-7EE4-48C0-806A-A896E5D47B2F}">
      <dsp:nvSpPr>
        <dsp:cNvPr id="0" name=""/>
        <dsp:cNvSpPr/>
      </dsp:nvSpPr>
      <dsp:spPr>
        <a:xfrm>
          <a:off x="5422106" y="2339975"/>
          <a:ext cx="3286125" cy="1971675"/>
        </a:xfrm>
        <a:prstGeom prst="rect">
          <a:avLst/>
        </a:prstGeom>
        <a:solidFill>
          <a:schemeClr val="accent2">
            <a:hueOff val="35352"/>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important information about the child’s strengths, interests and needs can a family provide?</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51D11-46ED-4926-BD52-A9C364AA3509}">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LEA develops the IEP for the next annual ARD year.</a:t>
          </a:r>
        </a:p>
      </dsp:txBody>
      <dsp:txXfrm>
        <a:off x="0" y="39687"/>
        <a:ext cx="3286125" cy="1971675"/>
      </dsp:txXfrm>
    </dsp:sp>
    <dsp:sp modelId="{A31C83ED-6110-499D-A2EE-58861F12AFB3}">
      <dsp:nvSpPr>
        <dsp:cNvPr id="0" name=""/>
        <dsp:cNvSpPr/>
      </dsp:nvSpPr>
      <dsp:spPr>
        <a:xfrm>
          <a:off x="3614737" y="39687"/>
          <a:ext cx="3286125" cy="1971675"/>
        </a:xfrm>
        <a:prstGeom prst="rect">
          <a:avLst/>
        </a:prstGeom>
        <a:solidFill>
          <a:schemeClr val="accent2">
            <a:hueOff val="7070"/>
            <a:satOff val="-6897"/>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Accommodations for employment that could be beneficial to the student in work experiences or CTE.</a:t>
          </a:r>
        </a:p>
      </dsp:txBody>
      <dsp:txXfrm>
        <a:off x="3614737" y="39687"/>
        <a:ext cx="3286125" cy="1971675"/>
      </dsp:txXfrm>
    </dsp:sp>
    <dsp:sp modelId="{D04DE485-F7C6-48F5-A0C0-D226BC19BDD4}">
      <dsp:nvSpPr>
        <dsp:cNvPr id="0" name=""/>
        <dsp:cNvSpPr/>
      </dsp:nvSpPr>
      <dsp:spPr>
        <a:xfrm>
          <a:off x="7229475" y="39687"/>
          <a:ext cx="3286125" cy="1971675"/>
        </a:xfrm>
        <a:prstGeom prst="rect">
          <a:avLst/>
        </a:prstGeom>
        <a:solidFill>
          <a:schemeClr val="accent2">
            <a:hueOff val="14141"/>
            <a:satOff val="-13795"/>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Suggest potential courses to support the student.</a:t>
          </a:r>
        </a:p>
      </dsp:txBody>
      <dsp:txXfrm>
        <a:off x="7229475" y="39687"/>
        <a:ext cx="3286125" cy="1971675"/>
      </dsp:txXfrm>
    </dsp:sp>
    <dsp:sp modelId="{CD277793-1C6C-4F87-8D05-D769A2BC5719}">
      <dsp:nvSpPr>
        <dsp:cNvPr id="0" name=""/>
        <dsp:cNvSpPr/>
      </dsp:nvSpPr>
      <dsp:spPr>
        <a:xfrm>
          <a:off x="0" y="2339975"/>
          <a:ext cx="3286125" cy="1971675"/>
        </a:xfrm>
        <a:prstGeom prst="rect">
          <a:avLst/>
        </a:prstGeom>
        <a:solidFill>
          <a:schemeClr val="accent2">
            <a:hueOff val="21211"/>
            <a:satOff val="-20692"/>
            <a:lumOff val="-1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are employers looking for in a workplace, related to the student’s postsecondary goals?</a:t>
          </a:r>
        </a:p>
      </dsp:txBody>
      <dsp:txXfrm>
        <a:off x="0" y="2339975"/>
        <a:ext cx="3286125" cy="1971675"/>
      </dsp:txXfrm>
    </dsp:sp>
    <dsp:sp modelId="{91272109-6C66-4821-805D-1AD630478FC7}">
      <dsp:nvSpPr>
        <dsp:cNvPr id="0" name=""/>
        <dsp:cNvSpPr/>
      </dsp:nvSpPr>
      <dsp:spPr>
        <a:xfrm>
          <a:off x="3614737" y="2339975"/>
          <a:ext cx="3286125" cy="1971675"/>
        </a:xfrm>
        <a:prstGeom prst="rect">
          <a:avLst/>
        </a:prstGeom>
        <a:solidFill>
          <a:schemeClr val="accent2">
            <a:hueOff val="28282"/>
            <a:satOff val="-27590"/>
            <a:lumOff val="-1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If a customer, what is the IPE plan for long term education &amp; employment for the student?</a:t>
          </a:r>
        </a:p>
      </dsp:txBody>
      <dsp:txXfrm>
        <a:off x="3614737" y="2339975"/>
        <a:ext cx="3286125" cy="1971675"/>
      </dsp:txXfrm>
    </dsp:sp>
    <dsp:sp modelId="{98D17CA0-E99B-4574-B70A-E0BE077FFE95}">
      <dsp:nvSpPr>
        <dsp:cNvPr id="0" name=""/>
        <dsp:cNvSpPr/>
      </dsp:nvSpPr>
      <dsp:spPr>
        <a:xfrm>
          <a:off x="7229475" y="2339975"/>
          <a:ext cx="3286125" cy="1971675"/>
        </a:xfrm>
        <a:prstGeom prst="rect">
          <a:avLst/>
        </a:prstGeom>
        <a:solidFill>
          <a:schemeClr val="accent2">
            <a:hueOff val="35352"/>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How can the family be a part of the services provided by the LEA and TWS?</a:t>
          </a:r>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EB10C-9C82-423A-AEFF-AD10701D558A}">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LEA will progress monitor, implement the goals &amp; activities developed.</a:t>
          </a:r>
        </a:p>
      </dsp:txBody>
      <dsp:txXfrm>
        <a:off x="0" y="39687"/>
        <a:ext cx="3286125" cy="1971675"/>
      </dsp:txXfrm>
    </dsp:sp>
    <dsp:sp modelId="{2D9EA872-3ADC-4BFA-96F1-87A22630D1F3}">
      <dsp:nvSpPr>
        <dsp:cNvPr id="0" name=""/>
        <dsp:cNvSpPr/>
      </dsp:nvSpPr>
      <dsp:spPr>
        <a:xfrm>
          <a:off x="3614737" y="39687"/>
          <a:ext cx="3286125" cy="1971675"/>
        </a:xfrm>
        <a:prstGeom prst="rect">
          <a:avLst/>
        </a:prstGeom>
        <a:solidFill>
          <a:schemeClr val="accent2">
            <a:hueOff val="7070"/>
            <a:satOff val="-6897"/>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Provide ongoing communication and follow-up.</a:t>
          </a:r>
        </a:p>
      </dsp:txBody>
      <dsp:txXfrm>
        <a:off x="3614737" y="39687"/>
        <a:ext cx="3286125" cy="1971675"/>
      </dsp:txXfrm>
    </dsp:sp>
    <dsp:sp modelId="{0CADCF40-9CB6-45C9-9496-BA4CBD025468}">
      <dsp:nvSpPr>
        <dsp:cNvPr id="0" name=""/>
        <dsp:cNvSpPr/>
      </dsp:nvSpPr>
      <dsp:spPr>
        <a:xfrm>
          <a:off x="7229475" y="39687"/>
          <a:ext cx="3286125" cy="1971675"/>
        </a:xfrm>
        <a:prstGeom prst="rect">
          <a:avLst/>
        </a:prstGeom>
        <a:solidFill>
          <a:schemeClr val="accent2">
            <a:hueOff val="14141"/>
            <a:satOff val="-13795"/>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VR should plan to be on the campus once a week to meet with staff, students, and families.</a:t>
          </a:r>
        </a:p>
      </dsp:txBody>
      <dsp:txXfrm>
        <a:off x="7229475" y="39687"/>
        <a:ext cx="3286125" cy="1971675"/>
      </dsp:txXfrm>
    </dsp:sp>
    <dsp:sp modelId="{0E97F632-184E-40C0-B1A8-1BF8A2BCC6F8}">
      <dsp:nvSpPr>
        <dsp:cNvPr id="0" name=""/>
        <dsp:cNvSpPr/>
      </dsp:nvSpPr>
      <dsp:spPr>
        <a:xfrm>
          <a:off x="0" y="2339975"/>
          <a:ext cx="3286125" cy="1971675"/>
        </a:xfrm>
        <a:prstGeom prst="rect">
          <a:avLst/>
        </a:prstGeom>
        <a:solidFill>
          <a:schemeClr val="accent2">
            <a:hueOff val="21211"/>
            <a:satOff val="-20692"/>
            <a:lumOff val="-1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Meet with the Transition Employment Designee or Transition Specialist for the district once a month.</a:t>
          </a:r>
        </a:p>
      </dsp:txBody>
      <dsp:txXfrm>
        <a:off x="0" y="2339975"/>
        <a:ext cx="3286125" cy="1971675"/>
      </dsp:txXfrm>
    </dsp:sp>
    <dsp:sp modelId="{9E0F288A-61D7-4042-B954-AE653813E757}">
      <dsp:nvSpPr>
        <dsp:cNvPr id="0" name=""/>
        <dsp:cNvSpPr/>
      </dsp:nvSpPr>
      <dsp:spPr>
        <a:xfrm>
          <a:off x="3614737" y="2339975"/>
          <a:ext cx="3286125" cy="1971675"/>
        </a:xfrm>
        <a:prstGeom prst="rect">
          <a:avLst/>
        </a:prstGeom>
        <a:solidFill>
          <a:schemeClr val="accent2">
            <a:hueOff val="28282"/>
            <a:satOff val="-27590"/>
            <a:lumOff val="-1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Communicate and include the family in discussion of services provided.</a:t>
          </a:r>
        </a:p>
      </dsp:txBody>
      <dsp:txXfrm>
        <a:off x="3614737" y="2339975"/>
        <a:ext cx="3286125" cy="1971675"/>
      </dsp:txXfrm>
    </dsp:sp>
    <dsp:sp modelId="{0ED3C6FF-B8C6-4365-BC12-5275EE58A05C}">
      <dsp:nvSpPr>
        <dsp:cNvPr id="0" name=""/>
        <dsp:cNvSpPr/>
      </dsp:nvSpPr>
      <dsp:spPr>
        <a:xfrm>
          <a:off x="7229475" y="2339975"/>
          <a:ext cx="3286125" cy="1971675"/>
        </a:xfrm>
        <a:prstGeom prst="rect">
          <a:avLst/>
        </a:prstGeom>
        <a:solidFill>
          <a:schemeClr val="accent2">
            <a:hueOff val="35352"/>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Communicate with the school and families when issues arise.</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4917-C541-44B5-ABE0-F6E7263D62F1}">
      <dsp:nvSpPr>
        <dsp:cNvPr id="0" name=""/>
        <dsp:cNvSpPr/>
      </dsp:nvSpPr>
      <dsp:spPr>
        <a:xfrm>
          <a:off x="0" y="708097"/>
          <a:ext cx="10515600" cy="1307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4DDAB-E6FE-4DE3-A3BD-F1DC8507A75E}">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966FB-C40D-4B09-9D39-3DF4C17D4986}">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100000"/>
            </a:lnSpc>
            <a:spcBef>
              <a:spcPct val="0"/>
            </a:spcBef>
            <a:spcAft>
              <a:spcPct val="35000"/>
            </a:spcAft>
            <a:buNone/>
          </a:pPr>
          <a:r>
            <a:rPr lang="en-US" sz="2300" kern="1200"/>
            <a:t>Aligns both federal and state transition requirements to no later than the first IEP to be in effect when the student turns 14 </a:t>
          </a:r>
          <a:r>
            <a:rPr lang="en-US" sz="2300" kern="1200">
              <a:hlinkClick xmlns:r="http://schemas.openxmlformats.org/officeDocument/2006/relationships" r:id="rId3"/>
            </a:rPr>
            <a:t>TAC §89.1055 (k-m)</a:t>
          </a:r>
          <a:endParaRPr lang="en-US" sz="2300" kern="1200">
            <a:latin typeface="Calibri Light" panose="020F0302020204030204"/>
          </a:endParaRPr>
        </a:p>
      </dsp:txBody>
      <dsp:txXfrm>
        <a:off x="1509882" y="708097"/>
        <a:ext cx="9005717" cy="1307257"/>
      </dsp:txXfrm>
    </dsp:sp>
    <dsp:sp modelId="{961D6292-679C-4F89-B72D-86617C22BD30}">
      <dsp:nvSpPr>
        <dsp:cNvPr id="0" name=""/>
        <dsp:cNvSpPr/>
      </dsp:nvSpPr>
      <dsp:spPr>
        <a:xfrm>
          <a:off x="0" y="2342169"/>
          <a:ext cx="10515600" cy="1307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85A3D-BDAD-462B-ABA8-67FFF79A83DA}">
      <dsp:nvSpPr>
        <dsp:cNvPr id="0" name=""/>
        <dsp:cNvSpPr/>
      </dsp:nvSpPr>
      <dsp:spPr>
        <a:xfrm>
          <a:off x="395445" y="2636302"/>
          <a:ext cx="718991" cy="7189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E4AC5-B27A-4D23-B3E7-C3830AFE3A13}">
      <dsp:nvSpPr>
        <dsp:cNvPr id="0" name=""/>
        <dsp:cNvSpPr/>
      </dsp:nvSpPr>
      <dsp:spPr>
        <a:xfrm>
          <a:off x="1509882" y="2342169"/>
          <a:ext cx="4732020"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100000"/>
            </a:lnSpc>
            <a:spcBef>
              <a:spcPct val="0"/>
            </a:spcBef>
            <a:spcAft>
              <a:spcPct val="35000"/>
            </a:spcAft>
            <a:buNone/>
          </a:pPr>
          <a:r>
            <a:rPr lang="en-US" sz="2300" kern="1200"/>
            <a:t>Back to school updates for special educators from TEA </a:t>
          </a:r>
        </a:p>
      </dsp:txBody>
      <dsp:txXfrm>
        <a:off x="1509882" y="2342169"/>
        <a:ext cx="4732020" cy="1307257"/>
      </dsp:txXfrm>
    </dsp:sp>
    <dsp:sp modelId="{E0E5D9C1-91EC-4A93-A8EC-7E717F927827}">
      <dsp:nvSpPr>
        <dsp:cNvPr id="0" name=""/>
        <dsp:cNvSpPr/>
      </dsp:nvSpPr>
      <dsp:spPr>
        <a:xfrm>
          <a:off x="6241902" y="2342169"/>
          <a:ext cx="427369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55650">
            <a:lnSpc>
              <a:spcPct val="100000"/>
            </a:lnSpc>
            <a:spcBef>
              <a:spcPct val="0"/>
            </a:spcBef>
            <a:spcAft>
              <a:spcPct val="35000"/>
            </a:spcAft>
            <a:buNone/>
          </a:pPr>
          <a:r>
            <a:rPr lang="en-US" sz="1700" kern="1200">
              <a:hlinkClick xmlns:r="http://schemas.openxmlformats.org/officeDocument/2006/relationships" r:id="rId6"/>
            </a:rPr>
            <a:t>Volume 1</a:t>
          </a:r>
          <a:endParaRPr lang="en-US" sz="1700" kern="1200"/>
        </a:p>
        <a:p>
          <a:pPr marL="0" lvl="0" indent="0" algn="l" defTabSz="755650">
            <a:lnSpc>
              <a:spcPct val="100000"/>
            </a:lnSpc>
            <a:spcBef>
              <a:spcPct val="0"/>
            </a:spcBef>
            <a:spcAft>
              <a:spcPct val="35000"/>
            </a:spcAft>
            <a:buNone/>
          </a:pPr>
          <a:r>
            <a:rPr lang="en-US" sz="1700" kern="1200">
              <a:hlinkClick xmlns:r="http://schemas.openxmlformats.org/officeDocument/2006/relationships" r:id="rId7"/>
            </a:rPr>
            <a:t>Volume 2</a:t>
          </a:r>
          <a:endParaRPr lang="en-US" sz="1700" kern="1200"/>
        </a:p>
      </dsp:txBody>
      <dsp:txXfrm>
        <a:off x="6241902" y="2342169"/>
        <a:ext cx="4273697" cy="1307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1EC27-7C69-4CF7-A936-84A950E6ADB0}">
      <dsp:nvSpPr>
        <dsp:cNvPr id="0" name=""/>
        <dsp:cNvSpPr/>
      </dsp:nvSpPr>
      <dsp:spPr>
        <a:xfrm>
          <a:off x="559800" y="1176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3C627-6997-492C-A769-317850D9976C}">
      <dsp:nvSpPr>
        <dsp:cNvPr id="0" name=""/>
        <dsp:cNvSpPr/>
      </dsp:nvSpPr>
      <dsp:spPr>
        <a:xfrm>
          <a:off x="559800" y="169255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a:t>Ideas of services for education</a:t>
          </a:r>
        </a:p>
      </dsp:txBody>
      <dsp:txXfrm>
        <a:off x="559800" y="1692551"/>
        <a:ext cx="4320000" cy="648000"/>
      </dsp:txXfrm>
    </dsp:sp>
    <dsp:sp modelId="{4921051E-5C05-4C5A-B3BF-3684683B1040}">
      <dsp:nvSpPr>
        <dsp:cNvPr id="0" name=""/>
        <dsp:cNvSpPr/>
      </dsp:nvSpPr>
      <dsp:spPr>
        <a:xfrm>
          <a:off x="559800" y="2419058"/>
          <a:ext cx="4320000" cy="15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Participate in Self-Advocacy training (VAT)</a:t>
          </a:r>
        </a:p>
        <a:p>
          <a:pPr marL="0" lvl="0" indent="0" algn="l" defTabSz="755650">
            <a:lnSpc>
              <a:spcPct val="100000"/>
            </a:lnSpc>
            <a:spcBef>
              <a:spcPct val="0"/>
            </a:spcBef>
            <a:spcAft>
              <a:spcPct val="35000"/>
            </a:spcAft>
            <a:buNone/>
          </a:pPr>
          <a:r>
            <a:rPr lang="en-US" sz="1700" kern="1200"/>
            <a:t>Understanding your Accommodations and </a:t>
          </a:r>
          <a:r>
            <a:rPr lang="en-US" sz="1700" b="1" kern="1200">
              <a:latin typeface="Calibri Light" panose="020F0302020204030204"/>
            </a:rPr>
            <a:t>asking</a:t>
          </a:r>
          <a:r>
            <a:rPr lang="en-US" sz="1700" kern="1200"/>
            <a:t> for them</a:t>
          </a:r>
        </a:p>
        <a:p>
          <a:pPr marL="0" lvl="0" indent="0" algn="l" defTabSz="755650" rtl="0">
            <a:lnSpc>
              <a:spcPct val="100000"/>
            </a:lnSpc>
            <a:spcBef>
              <a:spcPct val="0"/>
            </a:spcBef>
            <a:spcAft>
              <a:spcPct val="35000"/>
            </a:spcAft>
            <a:buNone/>
          </a:pPr>
          <a:r>
            <a:rPr lang="en-US" sz="1700" b="1" kern="1200">
              <a:latin typeface="Calibri Light" panose="020F0302020204030204"/>
            </a:rPr>
            <a:t>Group Skills Training, including Pre-ETS focused summer camps</a:t>
          </a:r>
          <a:endParaRPr lang="en-US" sz="1700" b="1" kern="1200"/>
        </a:p>
      </dsp:txBody>
      <dsp:txXfrm>
        <a:off x="559800" y="2419058"/>
        <a:ext cx="4320000" cy="1518055"/>
      </dsp:txXfrm>
    </dsp:sp>
    <dsp:sp modelId="{689C7A1F-8BBA-420B-AD0B-5BCC24798239}">
      <dsp:nvSpPr>
        <dsp:cNvPr id="0" name=""/>
        <dsp:cNvSpPr/>
      </dsp:nvSpPr>
      <dsp:spPr>
        <a:xfrm>
          <a:off x="5635800" y="1176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288D2E-6302-4E03-8665-F958A79F757E}">
      <dsp:nvSpPr>
        <dsp:cNvPr id="0" name=""/>
        <dsp:cNvSpPr/>
      </dsp:nvSpPr>
      <dsp:spPr>
        <a:xfrm>
          <a:off x="5635800" y="169255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a:t>Ideas for exploring employment</a:t>
          </a:r>
        </a:p>
      </dsp:txBody>
      <dsp:txXfrm>
        <a:off x="5635800" y="1692551"/>
        <a:ext cx="4320000" cy="648000"/>
      </dsp:txXfrm>
    </dsp:sp>
    <dsp:sp modelId="{077B7BD9-59C0-4927-8EFA-56C01971A21A}">
      <dsp:nvSpPr>
        <dsp:cNvPr id="0" name=""/>
        <dsp:cNvSpPr/>
      </dsp:nvSpPr>
      <dsp:spPr>
        <a:xfrm>
          <a:off x="5635800" y="2419058"/>
          <a:ext cx="4320000" cy="15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Job Shadowing</a:t>
          </a:r>
        </a:p>
        <a:p>
          <a:pPr marL="0" lvl="0" indent="0" algn="l" defTabSz="755650">
            <a:lnSpc>
              <a:spcPct val="100000"/>
            </a:lnSpc>
            <a:spcBef>
              <a:spcPct val="0"/>
            </a:spcBef>
            <a:spcAft>
              <a:spcPct val="35000"/>
            </a:spcAft>
            <a:buNone/>
          </a:pPr>
          <a:r>
            <a:rPr lang="en-US" sz="1700" kern="1200"/>
            <a:t>Interviews for potential jobs</a:t>
          </a:r>
        </a:p>
        <a:p>
          <a:pPr marL="0" lvl="0" indent="0" algn="l" defTabSz="755650">
            <a:lnSpc>
              <a:spcPct val="100000"/>
            </a:lnSpc>
            <a:spcBef>
              <a:spcPct val="0"/>
            </a:spcBef>
            <a:spcAft>
              <a:spcPct val="35000"/>
            </a:spcAft>
            <a:buNone/>
          </a:pPr>
          <a:r>
            <a:rPr lang="en-US" sz="1700" kern="1200"/>
            <a:t>Career Exploration (VAT)</a:t>
          </a:r>
        </a:p>
        <a:p>
          <a:pPr marL="0" lvl="0" indent="0" algn="l" defTabSz="755650">
            <a:lnSpc>
              <a:spcPct val="100000"/>
            </a:lnSpc>
            <a:spcBef>
              <a:spcPct val="0"/>
            </a:spcBef>
            <a:spcAft>
              <a:spcPct val="35000"/>
            </a:spcAft>
            <a:buNone/>
          </a:pPr>
          <a:r>
            <a:rPr lang="en-US" sz="1700" kern="1200"/>
            <a:t>Workplace Readiness (VAT)</a:t>
          </a:r>
        </a:p>
      </dsp:txBody>
      <dsp:txXfrm>
        <a:off x="5635800" y="2419058"/>
        <a:ext cx="4320000" cy="1518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9C23-5C45-4E6B-9AAC-F16BA8194A46}">
      <dsp:nvSpPr>
        <dsp:cNvPr id="0" name=""/>
        <dsp:cNvSpPr/>
      </dsp:nvSpPr>
      <dsp:spPr>
        <a:xfrm>
          <a:off x="1963800" y="59316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12EBE-FC94-4555-BFF8-F95773EBF8CE}">
      <dsp:nvSpPr>
        <dsp:cNvPr id="0" name=""/>
        <dsp:cNvSpPr/>
      </dsp:nvSpPr>
      <dsp:spPr>
        <a:xfrm>
          <a:off x="559800" y="224126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Texas Workforce</a:t>
          </a:r>
        </a:p>
      </dsp:txBody>
      <dsp:txXfrm>
        <a:off x="559800" y="2241263"/>
        <a:ext cx="4320000" cy="648000"/>
      </dsp:txXfrm>
    </dsp:sp>
    <dsp:sp modelId="{66AA7C60-2E42-4179-BB2F-0188E15E89B1}">
      <dsp:nvSpPr>
        <dsp:cNvPr id="0" name=""/>
        <dsp:cNvSpPr/>
      </dsp:nvSpPr>
      <dsp:spPr>
        <a:xfrm>
          <a:off x="559800" y="2952563"/>
          <a:ext cx="4320000" cy="805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hlinkClick xmlns:r="http://schemas.openxmlformats.org/officeDocument/2006/relationships" r:id="rId3"/>
            </a:rPr>
            <a:t>Labor Market Information Program</a:t>
          </a:r>
          <a:endParaRPr lang="en-US" sz="1700" b="1" kern="1200">
            <a:hlinkClick xmlns:r="http://schemas.openxmlformats.org/officeDocument/2006/relationships" r:id="rId3"/>
          </a:endParaRPr>
        </a:p>
        <a:p>
          <a:pPr marL="0" lvl="0" indent="0" algn="ctr" defTabSz="755650">
            <a:lnSpc>
              <a:spcPct val="90000"/>
            </a:lnSpc>
            <a:spcBef>
              <a:spcPct val="0"/>
            </a:spcBef>
            <a:spcAft>
              <a:spcPct val="35000"/>
            </a:spcAft>
            <a:buNone/>
          </a:pPr>
          <a:r>
            <a:rPr lang="en-US" sz="1700" kern="1200"/>
            <a:t>Vocational Evaluation</a:t>
          </a:r>
        </a:p>
      </dsp:txBody>
      <dsp:txXfrm>
        <a:off x="559800" y="2952563"/>
        <a:ext cx="4320000" cy="805606"/>
      </dsp:txXfrm>
    </dsp:sp>
    <dsp:sp modelId="{0E123397-D8D5-4D30-90A5-DD8F0EBBA976}">
      <dsp:nvSpPr>
        <dsp:cNvPr id="0" name=""/>
        <dsp:cNvSpPr/>
      </dsp:nvSpPr>
      <dsp:spPr>
        <a:xfrm>
          <a:off x="7039800" y="593167"/>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A444B-D530-43F1-9D0C-8911246F303A}">
      <dsp:nvSpPr>
        <dsp:cNvPr id="0" name=""/>
        <dsp:cNvSpPr/>
      </dsp:nvSpPr>
      <dsp:spPr>
        <a:xfrm>
          <a:off x="5635800" y="224126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b="1" kern="1200">
              <a:latin typeface="Calibri Light" panose="020F0302020204030204"/>
            </a:rPr>
            <a:t>Resources</a:t>
          </a:r>
          <a:endParaRPr lang="en-US" sz="3600" b="1" kern="1200"/>
        </a:p>
      </dsp:txBody>
      <dsp:txXfrm>
        <a:off x="5635800" y="2241263"/>
        <a:ext cx="4320000" cy="648000"/>
      </dsp:txXfrm>
    </dsp:sp>
    <dsp:sp modelId="{F27CDC2A-D031-4873-905E-A426B8FBB0B6}">
      <dsp:nvSpPr>
        <dsp:cNvPr id="0" name=""/>
        <dsp:cNvSpPr/>
      </dsp:nvSpPr>
      <dsp:spPr>
        <a:xfrm>
          <a:off x="5635800" y="2952563"/>
          <a:ext cx="4320000" cy="805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Transition Tennessee </a:t>
          </a:r>
          <a:r>
            <a:rPr lang="en-US" sz="1700" kern="1200">
              <a:hlinkClick xmlns:r="http://schemas.openxmlformats.org/officeDocument/2006/relationships" r:id="rId6"/>
            </a:rPr>
            <a:t>Transition Assessment Database</a:t>
          </a:r>
          <a:endParaRPr lang="en-US" sz="1700" kern="1200"/>
        </a:p>
        <a:p>
          <a:pPr marL="0" lvl="0" indent="0" algn="ctr" defTabSz="755650">
            <a:lnSpc>
              <a:spcPct val="90000"/>
            </a:lnSpc>
            <a:spcBef>
              <a:spcPct val="0"/>
            </a:spcBef>
            <a:spcAft>
              <a:spcPct val="35000"/>
            </a:spcAft>
            <a:buNone/>
          </a:pPr>
          <a:r>
            <a:rPr lang="en-US" sz="1700" kern="1200">
              <a:hlinkClick xmlns:r="http://schemas.openxmlformats.org/officeDocument/2006/relationships" r:id="rId7"/>
            </a:rPr>
            <a:t>Indiana Secondary Transition Resource Center</a:t>
          </a:r>
          <a:endParaRPr lang="en-US" sz="1700" kern="1200"/>
        </a:p>
      </dsp:txBody>
      <dsp:txXfrm>
        <a:off x="5635800" y="2952563"/>
        <a:ext cx="4320000" cy="8056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E333C-07F6-443C-A671-0284A7DA8ABF}">
      <dsp:nvSpPr>
        <dsp:cNvPr id="0" name=""/>
        <dsp:cNvSpPr/>
      </dsp:nvSpPr>
      <dsp:spPr>
        <a:xfrm>
          <a:off x="383005" y="0"/>
          <a:ext cx="1509048" cy="1201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E38AB-7893-4877-95D7-B06FAF8967EA}">
      <dsp:nvSpPr>
        <dsp:cNvPr id="0" name=""/>
        <dsp:cNvSpPr/>
      </dsp:nvSpPr>
      <dsp:spPr>
        <a:xfrm>
          <a:off x="383005" y="1318843"/>
          <a:ext cx="4311566" cy="10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Submit an email to </a:t>
          </a:r>
          <a:r>
            <a:rPr lang="en-US" sz="1400" kern="1200">
              <a:hlinkClick xmlns:r="http://schemas.openxmlformats.org/officeDocument/2006/relationships" r:id="rId3"/>
            </a:rPr>
            <a:t>VR.Pre-ETS@twc.texas.gov</a:t>
          </a:r>
          <a:r>
            <a:rPr lang="en-US" sz="1400" kern="1200"/>
            <a:t> or </a:t>
          </a:r>
          <a:r>
            <a:rPr lang="en-US" sz="1400" kern="1200">
              <a:hlinkClick xmlns:r="http://schemas.openxmlformats.org/officeDocument/2006/relationships" r:id="rId4"/>
            </a:rPr>
            <a:t>Rosla.Hocker@twc.texas.gov</a:t>
          </a:r>
          <a:r>
            <a:rPr lang="en-US" sz="1400" kern="1200"/>
            <a:t> with the following information: </a:t>
          </a:r>
        </a:p>
      </dsp:txBody>
      <dsp:txXfrm>
        <a:off x="383005" y="1318843"/>
        <a:ext cx="4311566" cy="1046339"/>
      </dsp:txXfrm>
    </dsp:sp>
    <dsp:sp modelId="{AE8DFC94-AB2E-4211-825D-E284AF13B37D}">
      <dsp:nvSpPr>
        <dsp:cNvPr id="0" name=""/>
        <dsp:cNvSpPr/>
      </dsp:nvSpPr>
      <dsp:spPr>
        <a:xfrm>
          <a:off x="383005" y="2419830"/>
          <a:ext cx="4311566" cy="101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Contact person and their info, including which school/district.</a:t>
          </a:r>
        </a:p>
        <a:p>
          <a:pPr marL="0" lvl="0" indent="0" algn="l" defTabSz="488950">
            <a:lnSpc>
              <a:spcPct val="100000"/>
            </a:lnSpc>
            <a:spcBef>
              <a:spcPct val="0"/>
            </a:spcBef>
            <a:spcAft>
              <a:spcPct val="35000"/>
            </a:spcAft>
            <a:buNone/>
          </a:pPr>
          <a:r>
            <a:rPr lang="en-US" sz="1100" kern="1200"/>
            <a:t>What services are you hoping to establish? (e.g. Embedded Pre-ETS, standard Pre-ETS, VAT)</a:t>
          </a:r>
        </a:p>
        <a:p>
          <a:pPr marL="0" lvl="0" indent="0" algn="l" defTabSz="488950">
            <a:lnSpc>
              <a:spcPct val="100000"/>
            </a:lnSpc>
            <a:spcBef>
              <a:spcPct val="0"/>
            </a:spcBef>
            <a:spcAft>
              <a:spcPct val="35000"/>
            </a:spcAft>
            <a:buNone/>
          </a:pPr>
          <a:r>
            <a:rPr lang="en-US" sz="1100" kern="1200"/>
            <a:t>Do you have a provider in mind? If yes, who?</a:t>
          </a:r>
        </a:p>
        <a:p>
          <a:pPr marL="0" lvl="0" indent="0" algn="l" defTabSz="488950">
            <a:lnSpc>
              <a:spcPct val="100000"/>
            </a:lnSpc>
            <a:spcBef>
              <a:spcPct val="0"/>
            </a:spcBef>
            <a:spcAft>
              <a:spcPct val="35000"/>
            </a:spcAft>
            <a:buNone/>
          </a:pPr>
          <a:r>
            <a:rPr lang="en-US" sz="1100" kern="1200"/>
            <a:t>Have you spoken to any local VR staff about services? If yes, who?</a:t>
          </a:r>
        </a:p>
        <a:p>
          <a:pPr marL="0" lvl="0" indent="0" algn="l" defTabSz="488950">
            <a:lnSpc>
              <a:spcPct val="100000"/>
            </a:lnSpc>
            <a:spcBef>
              <a:spcPct val="0"/>
            </a:spcBef>
            <a:spcAft>
              <a:spcPct val="35000"/>
            </a:spcAft>
            <a:buNone/>
          </a:pPr>
          <a:r>
            <a:rPr lang="en-US" sz="1100" kern="1200"/>
            <a:t>Do you have regular contact with your assigned VR counselor?</a:t>
          </a:r>
        </a:p>
      </dsp:txBody>
      <dsp:txXfrm>
        <a:off x="383005" y="2419830"/>
        <a:ext cx="4311566" cy="1015700"/>
      </dsp:txXfrm>
    </dsp:sp>
    <dsp:sp modelId="{4A5FE42C-CA97-4936-AA78-5E5520DD8746}">
      <dsp:nvSpPr>
        <dsp:cNvPr id="0" name=""/>
        <dsp:cNvSpPr/>
      </dsp:nvSpPr>
      <dsp:spPr>
        <a:xfrm>
          <a:off x="5449096" y="0"/>
          <a:ext cx="1509048" cy="1201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C61E5-CF54-4E83-8219-654C4543E3D8}">
      <dsp:nvSpPr>
        <dsp:cNvPr id="0" name=""/>
        <dsp:cNvSpPr/>
      </dsp:nvSpPr>
      <dsp:spPr>
        <a:xfrm>
          <a:off x="5449096" y="1318843"/>
          <a:ext cx="4311566" cy="104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Someone from the State Office Transition Team will connect you with the appropriate regional staff to start the conversation (in TWC Region 2/ESC Regions 10 &amp; 11 this is Rosla Hocker), including the Regional Director, Deputy Regional Director, Unit Manager/Supervisor, and the VR Counselor. </a:t>
          </a:r>
        </a:p>
      </dsp:txBody>
      <dsp:txXfrm>
        <a:off x="5449096" y="1318843"/>
        <a:ext cx="4311566" cy="1046339"/>
      </dsp:txXfrm>
    </dsp:sp>
    <dsp:sp modelId="{B04D08CB-29EE-43B2-80BB-773BF7572997}">
      <dsp:nvSpPr>
        <dsp:cNvPr id="0" name=""/>
        <dsp:cNvSpPr/>
      </dsp:nvSpPr>
      <dsp:spPr>
        <a:xfrm>
          <a:off x="5449096" y="2419830"/>
          <a:ext cx="4311566" cy="101570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0DAFB-82A2-44E2-8B62-4EDC7C1548A1}"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817C2-F724-4602-81D8-3E055E664C05}" type="slidenum">
              <a:rPr lang="en-US" smtClean="0"/>
              <a:t>‹#›</a:t>
            </a:fld>
            <a:endParaRPr lang="en-US"/>
          </a:p>
        </p:txBody>
      </p:sp>
    </p:spTree>
    <p:extLst>
      <p:ext uri="{BB962C8B-B14F-4D97-AF65-F5344CB8AC3E}">
        <p14:creationId xmlns:p14="http://schemas.microsoft.com/office/powerpoint/2010/main" val="105673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a:t>
            </a:fld>
            <a:endParaRPr lang="en-US"/>
          </a:p>
        </p:txBody>
      </p:sp>
    </p:spTree>
    <p:extLst>
      <p:ext uri="{BB962C8B-B14F-4D97-AF65-F5344CB8AC3E}">
        <p14:creationId xmlns:p14="http://schemas.microsoft.com/office/powerpoint/2010/main" val="33512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8E308-5A5B-4F2B-BEFE-F3CC72B6E64F}" type="slidenum">
              <a:rPr lang="en-US" smtClean="0"/>
              <a:t>16</a:t>
            </a:fld>
            <a:endParaRPr lang="en-US"/>
          </a:p>
        </p:txBody>
      </p:sp>
    </p:spTree>
    <p:extLst>
      <p:ext uri="{BB962C8B-B14F-4D97-AF65-F5344CB8AC3E}">
        <p14:creationId xmlns:p14="http://schemas.microsoft.com/office/powerpoint/2010/main" val="412734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21</a:t>
            </a:fld>
            <a:endParaRPr lang="en-US"/>
          </a:p>
        </p:txBody>
      </p:sp>
    </p:spTree>
    <p:extLst>
      <p:ext uri="{BB962C8B-B14F-4D97-AF65-F5344CB8AC3E}">
        <p14:creationId xmlns:p14="http://schemas.microsoft.com/office/powerpoint/2010/main" val="204551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23</a:t>
            </a:fld>
            <a:endParaRPr lang="en-US"/>
          </a:p>
        </p:txBody>
      </p:sp>
    </p:spTree>
    <p:extLst>
      <p:ext uri="{BB962C8B-B14F-4D97-AF65-F5344CB8AC3E}">
        <p14:creationId xmlns:p14="http://schemas.microsoft.com/office/powerpoint/2010/main" val="376289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24</a:t>
            </a:fld>
            <a:endParaRPr lang="en-US"/>
          </a:p>
        </p:txBody>
      </p:sp>
    </p:spTree>
    <p:extLst>
      <p:ext uri="{BB962C8B-B14F-4D97-AF65-F5344CB8AC3E}">
        <p14:creationId xmlns:p14="http://schemas.microsoft.com/office/powerpoint/2010/main" val="161495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35</a:t>
            </a:fld>
            <a:endParaRPr lang="en-US"/>
          </a:p>
        </p:txBody>
      </p:sp>
    </p:spTree>
    <p:extLst>
      <p:ext uri="{BB962C8B-B14F-4D97-AF65-F5344CB8AC3E}">
        <p14:creationId xmlns:p14="http://schemas.microsoft.com/office/powerpoint/2010/main" val="187811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36</a:t>
            </a:fld>
            <a:endParaRPr lang="en-US"/>
          </a:p>
        </p:txBody>
      </p:sp>
    </p:spTree>
    <p:extLst>
      <p:ext uri="{BB962C8B-B14F-4D97-AF65-F5344CB8AC3E}">
        <p14:creationId xmlns:p14="http://schemas.microsoft.com/office/powerpoint/2010/main" val="332949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p>
        </p:txBody>
      </p:sp>
      <p:sp>
        <p:nvSpPr>
          <p:cNvPr id="4" name="Slide Number Placeholder 3"/>
          <p:cNvSpPr>
            <a:spLocks noGrp="1"/>
          </p:cNvSpPr>
          <p:nvPr>
            <p:ph type="sldNum" sz="quarter" idx="5"/>
          </p:nvPr>
        </p:nvSpPr>
        <p:spPr/>
        <p:txBody>
          <a:bodyPr/>
          <a:lstStyle/>
          <a:p>
            <a:fld id="{750817C2-F724-4602-81D8-3E055E664C05}" type="slidenum">
              <a:rPr lang="en-US" smtClean="0"/>
              <a:t>37</a:t>
            </a:fld>
            <a:endParaRPr lang="en-US"/>
          </a:p>
        </p:txBody>
      </p:sp>
    </p:spTree>
    <p:extLst>
      <p:ext uri="{BB962C8B-B14F-4D97-AF65-F5344CB8AC3E}">
        <p14:creationId xmlns:p14="http://schemas.microsoft.com/office/powerpoint/2010/main" val="258635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7172B1-BA07-4B7E-A40A-0297C872A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1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p>
        </p:txBody>
      </p:sp>
      <p:sp>
        <p:nvSpPr>
          <p:cNvPr id="4" name="Slide Number Placeholder 3"/>
          <p:cNvSpPr>
            <a:spLocks noGrp="1"/>
          </p:cNvSpPr>
          <p:nvPr>
            <p:ph type="sldNum" sz="quarter" idx="5"/>
          </p:nvPr>
        </p:nvSpPr>
        <p:spPr/>
        <p:txBody>
          <a:bodyPr/>
          <a:lstStyle/>
          <a:p>
            <a:fld id="{750817C2-F724-4602-81D8-3E055E664C05}" type="slidenum">
              <a:rPr lang="en-US" smtClean="0"/>
              <a:t>39</a:t>
            </a:fld>
            <a:endParaRPr lang="en-US"/>
          </a:p>
        </p:txBody>
      </p:sp>
    </p:spTree>
    <p:extLst>
      <p:ext uri="{BB962C8B-B14F-4D97-AF65-F5344CB8AC3E}">
        <p14:creationId xmlns:p14="http://schemas.microsoft.com/office/powerpoint/2010/main" val="409312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p>
        </p:txBody>
      </p:sp>
      <p:sp>
        <p:nvSpPr>
          <p:cNvPr id="4" name="Slide Number Placeholder 3"/>
          <p:cNvSpPr>
            <a:spLocks noGrp="1"/>
          </p:cNvSpPr>
          <p:nvPr>
            <p:ph type="sldNum" sz="quarter" idx="5"/>
          </p:nvPr>
        </p:nvSpPr>
        <p:spPr/>
        <p:txBody>
          <a:bodyPr/>
          <a:lstStyle/>
          <a:p>
            <a:fld id="{750817C2-F724-4602-81D8-3E055E664C05}" type="slidenum">
              <a:rPr lang="en-US" smtClean="0"/>
              <a:t>43</a:t>
            </a:fld>
            <a:endParaRPr lang="en-US"/>
          </a:p>
        </p:txBody>
      </p:sp>
    </p:spTree>
    <p:extLst>
      <p:ext uri="{BB962C8B-B14F-4D97-AF65-F5344CB8AC3E}">
        <p14:creationId xmlns:p14="http://schemas.microsoft.com/office/powerpoint/2010/main" val="190074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a:t>
            </a:fld>
            <a:endParaRPr lang="en-US"/>
          </a:p>
        </p:txBody>
      </p:sp>
    </p:spTree>
    <p:extLst>
      <p:ext uri="{BB962C8B-B14F-4D97-AF65-F5344CB8AC3E}">
        <p14:creationId xmlns:p14="http://schemas.microsoft.com/office/powerpoint/2010/main" val="1926853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888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04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05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47</a:t>
            </a:fld>
            <a:endParaRPr lang="en-US"/>
          </a:p>
        </p:txBody>
      </p:sp>
    </p:spTree>
    <p:extLst>
      <p:ext uri="{BB962C8B-B14F-4D97-AF65-F5344CB8AC3E}">
        <p14:creationId xmlns:p14="http://schemas.microsoft.com/office/powerpoint/2010/main" val="2135171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50</a:t>
            </a:fld>
            <a:endParaRPr lang="en-US"/>
          </a:p>
        </p:txBody>
      </p:sp>
    </p:spTree>
    <p:extLst>
      <p:ext uri="{BB962C8B-B14F-4D97-AF65-F5344CB8AC3E}">
        <p14:creationId xmlns:p14="http://schemas.microsoft.com/office/powerpoint/2010/main" val="2345368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51</a:t>
            </a:fld>
            <a:endParaRPr lang="en-US"/>
          </a:p>
        </p:txBody>
      </p:sp>
    </p:spTree>
    <p:extLst>
      <p:ext uri="{BB962C8B-B14F-4D97-AF65-F5344CB8AC3E}">
        <p14:creationId xmlns:p14="http://schemas.microsoft.com/office/powerpoint/2010/main" val="2396529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52</a:t>
            </a:fld>
            <a:endParaRPr lang="en-US"/>
          </a:p>
        </p:txBody>
      </p:sp>
    </p:spTree>
    <p:extLst>
      <p:ext uri="{BB962C8B-B14F-4D97-AF65-F5344CB8AC3E}">
        <p14:creationId xmlns:p14="http://schemas.microsoft.com/office/powerpoint/2010/main" val="221713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53</a:t>
            </a:fld>
            <a:endParaRPr lang="en-US"/>
          </a:p>
        </p:txBody>
      </p:sp>
    </p:spTree>
    <p:extLst>
      <p:ext uri="{BB962C8B-B14F-4D97-AF65-F5344CB8AC3E}">
        <p14:creationId xmlns:p14="http://schemas.microsoft.com/office/powerpoint/2010/main" val="373381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54</a:t>
            </a:fld>
            <a:endParaRPr lang="en-US"/>
          </a:p>
        </p:txBody>
      </p:sp>
    </p:spTree>
    <p:extLst>
      <p:ext uri="{BB962C8B-B14F-4D97-AF65-F5344CB8AC3E}">
        <p14:creationId xmlns:p14="http://schemas.microsoft.com/office/powerpoint/2010/main" val="2931520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55</a:t>
            </a:fld>
            <a:endParaRPr lang="en-US"/>
          </a:p>
        </p:txBody>
      </p:sp>
    </p:spTree>
    <p:extLst>
      <p:ext uri="{BB962C8B-B14F-4D97-AF65-F5344CB8AC3E}">
        <p14:creationId xmlns:p14="http://schemas.microsoft.com/office/powerpoint/2010/main" val="81767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a:t>
            </a:fld>
            <a:endParaRPr lang="en-US"/>
          </a:p>
        </p:txBody>
      </p:sp>
    </p:spTree>
    <p:extLst>
      <p:ext uri="{BB962C8B-B14F-4D97-AF65-F5344CB8AC3E}">
        <p14:creationId xmlns:p14="http://schemas.microsoft.com/office/powerpoint/2010/main" val="321229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58</a:t>
            </a:fld>
            <a:endParaRPr lang="en-US"/>
          </a:p>
        </p:txBody>
      </p:sp>
    </p:spTree>
    <p:extLst>
      <p:ext uri="{BB962C8B-B14F-4D97-AF65-F5344CB8AC3E}">
        <p14:creationId xmlns:p14="http://schemas.microsoft.com/office/powerpoint/2010/main" val="52276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34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11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p>
        </p:txBody>
      </p:sp>
      <p:sp>
        <p:nvSpPr>
          <p:cNvPr id="4" name="Slide Number Placeholder 3"/>
          <p:cNvSpPr>
            <a:spLocks noGrp="1"/>
          </p:cNvSpPr>
          <p:nvPr>
            <p:ph type="sldNum" sz="quarter" idx="5"/>
          </p:nvPr>
        </p:nvSpPr>
        <p:spPr/>
        <p:txBody>
          <a:bodyPr/>
          <a:lstStyle/>
          <a:p>
            <a:fld id="{750817C2-F724-4602-81D8-3E055E664C05}" type="slidenum">
              <a:rPr lang="en-US" smtClean="0"/>
              <a:t>61</a:t>
            </a:fld>
            <a:endParaRPr lang="en-US"/>
          </a:p>
        </p:txBody>
      </p:sp>
    </p:spTree>
    <p:extLst>
      <p:ext uri="{BB962C8B-B14F-4D97-AF65-F5344CB8AC3E}">
        <p14:creationId xmlns:p14="http://schemas.microsoft.com/office/powerpoint/2010/main" val="4066553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0A5AF-DE11-481A-AF1F-0CC742ACA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60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64</a:t>
            </a:fld>
            <a:endParaRPr lang="en-US"/>
          </a:p>
        </p:txBody>
      </p:sp>
    </p:spTree>
    <p:extLst>
      <p:ext uri="{BB962C8B-B14F-4D97-AF65-F5344CB8AC3E}">
        <p14:creationId xmlns:p14="http://schemas.microsoft.com/office/powerpoint/2010/main" val="95188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6</a:t>
            </a:fld>
            <a:endParaRPr lang="en-US"/>
          </a:p>
        </p:txBody>
      </p:sp>
    </p:spTree>
    <p:extLst>
      <p:ext uri="{BB962C8B-B14F-4D97-AF65-F5344CB8AC3E}">
        <p14:creationId xmlns:p14="http://schemas.microsoft.com/office/powerpoint/2010/main" val="125532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7</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8</a:t>
            </a:fld>
            <a:endParaRPr lang="en-US"/>
          </a:p>
        </p:txBody>
      </p:sp>
    </p:spTree>
    <p:extLst>
      <p:ext uri="{BB962C8B-B14F-4D97-AF65-F5344CB8AC3E}">
        <p14:creationId xmlns:p14="http://schemas.microsoft.com/office/powerpoint/2010/main" val="176886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9</a:t>
            </a:fld>
            <a:endParaRPr lang="en-US"/>
          </a:p>
        </p:txBody>
      </p:sp>
    </p:spTree>
    <p:extLst>
      <p:ext uri="{BB962C8B-B14F-4D97-AF65-F5344CB8AC3E}">
        <p14:creationId xmlns:p14="http://schemas.microsoft.com/office/powerpoint/2010/main" val="110171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13</a:t>
            </a:fld>
            <a:endParaRPr lang="en-US"/>
          </a:p>
        </p:txBody>
      </p:sp>
    </p:spTree>
    <p:extLst>
      <p:ext uri="{BB962C8B-B14F-4D97-AF65-F5344CB8AC3E}">
        <p14:creationId xmlns:p14="http://schemas.microsoft.com/office/powerpoint/2010/main" val="390067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15</a:t>
            </a:fld>
            <a:endParaRPr lang="en-US"/>
          </a:p>
        </p:txBody>
      </p:sp>
    </p:spTree>
    <p:extLst>
      <p:ext uri="{BB962C8B-B14F-4D97-AF65-F5344CB8AC3E}">
        <p14:creationId xmlns:p14="http://schemas.microsoft.com/office/powerpoint/2010/main" val="263100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658892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3404234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46073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5941991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F8F8F8"/>
            </a:gs>
            <a:gs pos="54000">
              <a:srgbClr val="C52026"/>
            </a:gs>
            <a:gs pos="74000">
              <a:srgbClr val="951316"/>
            </a:gs>
          </a:gsLst>
          <a:lin ang="27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2026"/>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5923020"/>
            <a:ext cx="3077108" cy="276940"/>
          </a:xfrm>
          <a:prstGeom prst="rect">
            <a:avLst/>
          </a:prstGeom>
        </p:spPr>
      </p:pic>
      <p:sp>
        <p:nvSpPr>
          <p:cNvPr id="9" name="Rectangle 8"/>
          <p:cNvSpPr/>
          <p:nvPr userDrawn="1"/>
        </p:nvSpPr>
        <p:spPr bwMode="ltGray">
          <a:xfrm>
            <a:off x="0" y="4269253"/>
            <a:ext cx="8968085" cy="1660332"/>
          </a:xfrm>
          <a:prstGeom prst="rect">
            <a:avLst/>
          </a:prstGeom>
          <a:solidFill>
            <a:srgbClr val="07B5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4269253"/>
            <a:ext cx="3077109" cy="1660332"/>
          </a:xfrm>
          <a:prstGeom prst="rect">
            <a:avLst/>
          </a:prstGeom>
          <a:solidFill>
            <a:srgbClr val="1A3F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4412884"/>
            <a:ext cx="8144134" cy="1373070"/>
          </a:xfrm>
        </p:spPr>
        <p:txBody>
          <a:bodyPr anchor="b">
            <a:noAutofit/>
          </a:bodyPr>
          <a:lstStyle>
            <a:lvl1pPr algn="r">
              <a:defRPr sz="5400"/>
            </a:lvl1pPr>
          </a:lstStyle>
          <a:p>
            <a:r>
              <a:rPr lang="en-US"/>
              <a:t>Click to edit Master title style</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a:xfrm>
            <a:off x="9255346" y="4429512"/>
            <a:ext cx="1171888" cy="1356442"/>
          </a:xfrm>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413699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10/4/24</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 Logo for Texas Workforce Solutions-Vocational Rehabilitation Services</a:t>
            </a:r>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5814706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pPr algn="ctr"/>
            <a:fld id="{775B6C71-B8E2-4E4D-A4A3-1937B1299F9F}" type="slidenum">
              <a:rPr lang="en-US" smtClean="0"/>
              <a:pPr algn="ctr"/>
              <a:t>‹#›</a:t>
            </a:fld>
            <a:endParaRPr lang="en-US"/>
          </a:p>
        </p:txBody>
      </p:sp>
    </p:spTree>
    <p:extLst>
      <p:ext uri="{BB962C8B-B14F-4D97-AF65-F5344CB8AC3E}">
        <p14:creationId xmlns:p14="http://schemas.microsoft.com/office/powerpoint/2010/main" val="4094186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8935545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022261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A041F-8EED-418E-9D12-FF634DB8CEFC}" type="datetimeFigureOut">
              <a:rPr lang="en-US" smtClean="0"/>
              <a:t>10/4/24</a:t>
            </a:fld>
            <a:endParaRPr lang="en-US"/>
          </a:p>
        </p:txBody>
      </p:sp>
      <p:sp>
        <p:nvSpPr>
          <p:cNvPr id="8" name="Footer Placeholder 7"/>
          <p:cNvSpPr>
            <a:spLocks noGrp="1"/>
          </p:cNvSpPr>
          <p:nvPr>
            <p:ph type="ftr" sz="quarter" idx="11"/>
          </p:nvPr>
        </p:nvSpPr>
        <p:spPr/>
        <p:txBody>
          <a:bodyPr/>
          <a:lstStyle/>
          <a:p>
            <a:r>
              <a:rPr lang="en-US"/>
              <a:t> Logo for Texas Workforce Solutions-Vocational Rehabilitation Services</a:t>
            </a:r>
          </a:p>
        </p:txBody>
      </p:sp>
      <p:sp>
        <p:nvSpPr>
          <p:cNvPr id="9" name="Slide Number Placeholder 8"/>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2258470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041F-8EED-418E-9D12-FF634DB8CEFC}" type="datetimeFigureOut">
              <a:rPr lang="en-US" smtClean="0"/>
              <a:t>10/4/24</a:t>
            </a:fld>
            <a:endParaRPr lang="en-US"/>
          </a:p>
        </p:txBody>
      </p:sp>
      <p:sp>
        <p:nvSpPr>
          <p:cNvPr id="4" name="Footer Placeholder 3"/>
          <p:cNvSpPr>
            <a:spLocks noGrp="1"/>
          </p:cNvSpPr>
          <p:nvPr>
            <p:ph type="ftr" sz="quarter" idx="11"/>
          </p:nvPr>
        </p:nvSpPr>
        <p:spPr/>
        <p:txBody>
          <a:bodyPr/>
          <a:lstStyle/>
          <a:p>
            <a:r>
              <a:rPr lang="en-US"/>
              <a:t> Logo for Texas Workforce Solutions-Vocational Rehabilitation Services</a:t>
            </a:r>
          </a:p>
        </p:txBody>
      </p:sp>
      <p:sp>
        <p:nvSpPr>
          <p:cNvPr id="5" name="Slide Number Placeholder 4"/>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088752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041F-8EED-418E-9D12-FF634DB8CEFC}" type="datetimeFigureOut">
              <a:rPr lang="en-US" smtClean="0"/>
              <a:t>10/4/24</a:t>
            </a:fld>
            <a:endParaRPr lang="en-US"/>
          </a:p>
        </p:txBody>
      </p:sp>
      <p:sp>
        <p:nvSpPr>
          <p:cNvPr id="3" name="Footer Placeholder 2"/>
          <p:cNvSpPr>
            <a:spLocks noGrp="1"/>
          </p:cNvSpPr>
          <p:nvPr>
            <p:ph type="ftr" sz="quarter" idx="11"/>
          </p:nvPr>
        </p:nvSpPr>
        <p:spPr/>
        <p:txBody>
          <a:bodyPr/>
          <a:lstStyle/>
          <a:p>
            <a:r>
              <a:rPr lang="en-US"/>
              <a:t> Logo for Texas Workforce Solutions-Vocational Rehabilitation Services</a:t>
            </a:r>
          </a:p>
        </p:txBody>
      </p:sp>
      <p:sp>
        <p:nvSpPr>
          <p:cNvPr id="4" name="Slide Number Placeholder 3"/>
          <p:cNvSpPr>
            <a:spLocks noGrp="1"/>
          </p:cNvSpPr>
          <p:nvPr>
            <p:ph type="sldNum" sz="quarter" idx="12"/>
          </p:nvPr>
        </p:nvSpPr>
        <p:spPr/>
        <p:txBody>
          <a:bodyPr/>
          <a:lstStyle/>
          <a:p>
            <a:fld id="{775B6C71-B8E2-4E4D-A4A3-1937B1299F9F}" type="slidenum">
              <a:rPr lang="en-US" smtClean="0"/>
              <a:t>‹#›</a:t>
            </a:fld>
            <a:endParaRPr lang="en-US"/>
          </a:p>
        </p:txBody>
      </p:sp>
      <p:pic>
        <p:nvPicPr>
          <p:cNvPr id="5" name="Picture 4">
            <a:extLst>
              <a:ext uri="{FF2B5EF4-FFF2-40B4-BE49-F238E27FC236}">
                <a16:creationId xmlns:a16="http://schemas.microsoft.com/office/drawing/2014/main" id="{F04921B9-BA3E-2CB4-A0E1-7E2DC6FD75D7}"/>
              </a:ext>
              <a:ext uri="{C183D7F6-B498-43B3-948B-1728B52AA6E4}">
                <adec:decorative xmlns:adec="http://schemas.microsoft.com/office/drawing/2017/decorative" val="1"/>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101812" y="35883"/>
            <a:ext cx="1090188"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01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926759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088161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41F-8EED-418E-9D12-FF634DB8CEFC}" type="datetimeFigureOut">
              <a:rPr lang="en-US" smtClean="0"/>
              <a:pPr/>
              <a:t>10/4/24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Logo for Texas Workforce Solutions-Vocational Rehabilitation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B6C71-B8E2-4E4D-A4A3-1937B1299F9F}" type="slidenum">
              <a:rPr lang="en-US" smtClean="0"/>
              <a:pPr/>
              <a:t>‹#›</a:t>
            </a:fld>
            <a:endParaRPr lang="en-US"/>
          </a:p>
        </p:txBody>
      </p:sp>
    </p:spTree>
    <p:extLst>
      <p:ext uri="{BB962C8B-B14F-4D97-AF65-F5344CB8AC3E}">
        <p14:creationId xmlns:p14="http://schemas.microsoft.com/office/powerpoint/2010/main" val="104687812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3677" r:id="rId13"/>
    <p:sldLayoutId id="214748367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tea.texas.gov/academics/special-student-populations/special-education/data-and-reports/post-school-outcom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ealprod.tea.state.tx.us/tea.askted.web/Forms/Home.aspx"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pedsupport.tea.texas.gov/resource-library/autism-expert-interviews/expectations-matte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hyperlink" Target="https://transitionta.org/topics/secondary-education/self-determina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mdetermined.org/" TargetMode="External"/><Relationship Id="rId2" Type="http://schemas.openxmlformats.org/officeDocument/2006/relationships/hyperlink" Target="https://spedsupport.tea.texas.gov/resource-library/next-steps-independence-skills-and-strategies" TargetMode="External"/><Relationship Id="rId1" Type="http://schemas.openxmlformats.org/officeDocument/2006/relationships/slideLayout" Target="../slideLayouts/slideLayout2.xml"/><Relationship Id="rId4" Type="http://schemas.openxmlformats.org/officeDocument/2006/relationships/hyperlink" Target="https://transitionta.org/topics/secondary-education/self-determination/"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spedsupport.tea.texas.gov/resource-library/next-steps-independence-skills-and-strateg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pedsupport.tea.texas.gov/resource-library/roadmap-texas-transition-resource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ebp.twc.state.tx.us/services/VRLooku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mailto:vr.office.locator@twc.texas.gov"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twcgov.service-now.com/com.glideapp.servicecatalog_cat_item_view.do?v=1&amp;sysparm_id=e05bd29c1bf5e41016a1caab234bcb94&amp;sysparm_preview=true&amp;sysparm_domain_restore=false&amp;sysparm_stack=n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4.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18/10/relationships/comments" Target="../comments/modernComment_59B_83EE4DFC.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txr10.escworks.net/catalog/session.aspx?session_ID=2663667"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s://spedsupport.tea.texas.gov/statewide-contacts?field_contact_for_topics_target_id_1=196&amp;field_esc_region_target_id=Al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rin.Wilder@twc.texas.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mailto:VR.Pre-ETS@twc.texas.gov" TargetMode="External"/><Relationship Id="rId5" Type="http://schemas.openxmlformats.org/officeDocument/2006/relationships/hyperlink" Target="mailto:Alyssa.kee@twc.texas.gov" TargetMode="External"/><Relationship Id="rId4" Type="http://schemas.openxmlformats.org/officeDocument/2006/relationships/hyperlink" Target="mailto:Kevin.Markel@twc.texas.gov"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twc.texas.gov/" TargetMode="External"/><Relationship Id="rId2" Type="http://schemas.openxmlformats.org/officeDocument/2006/relationships/hyperlink" Target="mailto:VR.office.locator@twc.state.tx.u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ansitionta.org/interagency-collabor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hyperlink" Target="https://padlet.com/amyreeves2/Collabo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Arc 3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156CBB-45E7-718A-F74C-DE561CCBD018}"/>
              </a:ext>
            </a:extLst>
          </p:cNvPr>
          <p:cNvSpPr>
            <a:spLocks noGrp="1"/>
          </p:cNvSpPr>
          <p:nvPr>
            <p:ph type="ctrTitle"/>
          </p:nvPr>
        </p:nvSpPr>
        <p:spPr>
          <a:xfrm>
            <a:off x="4038600" y="1939159"/>
            <a:ext cx="7644627" cy="2751086"/>
          </a:xfrm>
        </p:spPr>
        <p:txBody>
          <a:bodyPr>
            <a:normAutofit/>
          </a:bodyPr>
          <a:lstStyle/>
          <a:p>
            <a:pPr algn="r"/>
            <a:r>
              <a:rPr lang="en-US" dirty="0">
                <a:latin typeface="Amasis MT Pro Black"/>
              </a:rPr>
              <a:t>Pre-ETS Regional Training Breakout</a:t>
            </a:r>
            <a:br>
              <a:rPr lang="en-US" dirty="0">
                <a:latin typeface="Amasis MT Pro Black"/>
              </a:rPr>
            </a:br>
            <a:r>
              <a:rPr lang="en-US" sz="4000" dirty="0">
                <a:solidFill>
                  <a:schemeClr val="accent4"/>
                </a:solidFill>
                <a:latin typeface="Amasis MT Pro Black"/>
              </a:rPr>
              <a:t>DFW Area</a:t>
            </a:r>
            <a:endParaRPr lang="en-US" dirty="0">
              <a:solidFill>
                <a:schemeClr val="accent4"/>
              </a:solidFill>
              <a:latin typeface="Amasis MT Pro Black" panose="02040A04050005020304" pitchFamily="18" charset="0"/>
            </a:endParaRPr>
          </a:p>
        </p:txBody>
      </p:sp>
      <p:sp>
        <p:nvSpPr>
          <p:cNvPr id="3" name="Subtitle 2">
            <a:extLst>
              <a:ext uri="{FF2B5EF4-FFF2-40B4-BE49-F238E27FC236}">
                <a16:creationId xmlns:a16="http://schemas.microsoft.com/office/drawing/2014/main" id="{AFDA8326-ADEE-C1F8-4386-9CAC86953053}"/>
              </a:ext>
            </a:extLst>
          </p:cNvPr>
          <p:cNvSpPr>
            <a:spLocks noGrp="1"/>
          </p:cNvSpPr>
          <p:nvPr>
            <p:ph type="subTitle" idx="1"/>
          </p:nvPr>
        </p:nvSpPr>
        <p:spPr>
          <a:xfrm>
            <a:off x="4038600" y="4782320"/>
            <a:ext cx="7644627" cy="1329443"/>
          </a:xfrm>
        </p:spPr>
        <p:txBody>
          <a:bodyPr>
            <a:normAutofit/>
          </a:bodyPr>
          <a:lstStyle/>
          <a:p>
            <a:pPr algn="r"/>
            <a:r>
              <a:rPr lang="en-US" sz="2200" b="1">
                <a:latin typeface="+mj-lt"/>
              </a:rPr>
              <a:t>Statewide Capacity Building Conference</a:t>
            </a:r>
          </a:p>
          <a:p>
            <a:pPr algn="r"/>
            <a:r>
              <a:rPr lang="en-US" sz="2200" b="1">
                <a:latin typeface="+mj-lt"/>
              </a:rPr>
              <a:t> Frisco, TX</a:t>
            </a:r>
          </a:p>
          <a:p>
            <a:pPr algn="r"/>
            <a:r>
              <a:rPr lang="en-US" sz="2200" b="1">
                <a:latin typeface="+mj-lt"/>
              </a:rPr>
              <a:t>October 2024</a:t>
            </a:r>
          </a:p>
        </p:txBody>
      </p:sp>
      <p:sp>
        <p:nvSpPr>
          <p:cNvPr id="5" name="TextBox 4">
            <a:extLst>
              <a:ext uri="{FF2B5EF4-FFF2-40B4-BE49-F238E27FC236}">
                <a16:creationId xmlns:a16="http://schemas.microsoft.com/office/drawing/2014/main" id="{B0C35E78-2F9F-7686-0CA2-E1545372E333}"/>
              </a:ext>
            </a:extLst>
          </p:cNvPr>
          <p:cNvSpPr txBox="1"/>
          <p:nvPr/>
        </p:nvSpPr>
        <p:spPr>
          <a:xfrm>
            <a:off x="2928987" y="5661326"/>
            <a:ext cx="38600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4"/>
                </a:solidFill>
                <a:cs typeface="Calibri"/>
              </a:rPr>
              <a:t>Please make sure you have representation from VR and schools at each table.</a:t>
            </a:r>
          </a:p>
        </p:txBody>
      </p:sp>
      <p:sp>
        <p:nvSpPr>
          <p:cNvPr id="4" name="Slide Number Placeholder 3">
            <a:extLst>
              <a:ext uri="{FF2B5EF4-FFF2-40B4-BE49-F238E27FC236}">
                <a16:creationId xmlns:a16="http://schemas.microsoft.com/office/drawing/2014/main" id="{6DB13492-95ED-A328-566B-52118C8C50A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1</a:t>
            </a:fld>
            <a:endParaRPr lang="en-US"/>
          </a:p>
        </p:txBody>
      </p:sp>
    </p:spTree>
    <p:extLst>
      <p:ext uri="{BB962C8B-B14F-4D97-AF65-F5344CB8AC3E}">
        <p14:creationId xmlns:p14="http://schemas.microsoft.com/office/powerpoint/2010/main" val="12261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2152400"/>
            <a:ext cx="5561938" cy="2513516"/>
          </a:xfrm>
        </p:spPr>
        <p:txBody>
          <a:bodyPr vert="horz" lIns="91440" tIns="45720" rIns="91440" bIns="45720" rtlCol="0" anchor="b">
            <a:normAutofit/>
          </a:bodyPr>
          <a:lstStyle/>
          <a:p>
            <a:pPr algn="ctr"/>
            <a:r>
              <a:rPr lang="en-US">
                <a:ea typeface="Calibri Light"/>
                <a:cs typeface="Calibri Light"/>
              </a:rPr>
              <a:t>Federal Indicators</a:t>
            </a:r>
            <a:endParaRPr lang="en-US" kern="1200">
              <a:solidFill>
                <a:schemeClr val="tx1"/>
              </a:solidFill>
              <a:latin typeface="+mj-lt"/>
              <a:ea typeface="Calibri Light"/>
              <a:cs typeface="Calibri Light"/>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10</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89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5790-5919-13D4-C8A8-3F436466F569}"/>
              </a:ext>
            </a:extLst>
          </p:cNvPr>
          <p:cNvSpPr>
            <a:spLocks noGrp="1"/>
          </p:cNvSpPr>
          <p:nvPr>
            <p:ph type="title"/>
          </p:nvPr>
        </p:nvSpPr>
        <p:spPr/>
        <p:txBody>
          <a:bodyPr/>
          <a:lstStyle/>
          <a:p>
            <a:r>
              <a:rPr lang="en-US">
                <a:ea typeface="Calibri Light"/>
                <a:cs typeface="Calibri Light"/>
              </a:rPr>
              <a:t>Alignment Between Indicators </a:t>
            </a:r>
            <a:r>
              <a:rPr lang="en-US">
                <a:solidFill>
                  <a:schemeClr val="bg1"/>
                </a:solidFill>
                <a:ea typeface="Calibri Light"/>
                <a:cs typeface="Calibri Light"/>
              </a:rPr>
              <a:t>1</a:t>
            </a:r>
          </a:p>
        </p:txBody>
      </p:sp>
      <p:sp>
        <p:nvSpPr>
          <p:cNvPr id="5" name="Text Placeholder 4">
            <a:extLst>
              <a:ext uri="{FF2B5EF4-FFF2-40B4-BE49-F238E27FC236}">
                <a16:creationId xmlns:a16="http://schemas.microsoft.com/office/drawing/2014/main" id="{381573ED-3455-2F11-B8BA-3AD02DA34D42}"/>
              </a:ext>
            </a:extLst>
          </p:cNvPr>
          <p:cNvSpPr>
            <a:spLocks noGrp="1"/>
          </p:cNvSpPr>
          <p:nvPr>
            <p:ph type="body" idx="1"/>
          </p:nvPr>
        </p:nvSpPr>
        <p:spPr>
          <a:xfrm>
            <a:off x="839788" y="1430642"/>
            <a:ext cx="5157787" cy="823912"/>
          </a:xfrm>
        </p:spPr>
        <p:txBody>
          <a:bodyPr/>
          <a:lstStyle/>
          <a:p>
            <a:r>
              <a:rPr lang="en-US">
                <a:ea typeface="Calibri"/>
                <a:cs typeface="Calibri"/>
              </a:rPr>
              <a:t>VR Performance Indicators 4 &amp; 5</a:t>
            </a:r>
          </a:p>
        </p:txBody>
      </p:sp>
      <p:sp>
        <p:nvSpPr>
          <p:cNvPr id="3" name="Content Placeholder 2">
            <a:extLst>
              <a:ext uri="{FF2B5EF4-FFF2-40B4-BE49-F238E27FC236}">
                <a16:creationId xmlns:a16="http://schemas.microsoft.com/office/drawing/2014/main" id="{63754170-5E1F-6C3A-4E2E-AF3E42264F97}"/>
              </a:ext>
            </a:extLst>
          </p:cNvPr>
          <p:cNvSpPr>
            <a:spLocks noGrp="1"/>
          </p:cNvSpPr>
          <p:nvPr>
            <p:ph sz="half" idx="2"/>
          </p:nvPr>
        </p:nvSpPr>
        <p:spPr/>
        <p:txBody>
          <a:bodyPr vert="horz" lIns="91440" tIns="45720" rIns="91440" bIns="45720" rtlCol="0" anchor="t">
            <a:normAutofit/>
          </a:bodyPr>
          <a:lstStyle/>
          <a:p>
            <a:r>
              <a:rPr lang="en-US">
                <a:ea typeface="Calibri"/>
                <a:cs typeface="Calibri"/>
              </a:rPr>
              <a:t>Attain a recognized postsecondary credential or secondary school diploma or equivalent</a:t>
            </a:r>
          </a:p>
          <a:p>
            <a:r>
              <a:rPr lang="en-US">
                <a:ea typeface="Calibri"/>
                <a:cs typeface="Calibri"/>
              </a:rPr>
              <a:t>Education and training program that leads to a recognized postsecondary credential or employment.</a:t>
            </a:r>
            <a:endParaRPr lang="en-US"/>
          </a:p>
        </p:txBody>
      </p:sp>
      <p:sp>
        <p:nvSpPr>
          <p:cNvPr id="6" name="Text Placeholder 5">
            <a:extLst>
              <a:ext uri="{FF2B5EF4-FFF2-40B4-BE49-F238E27FC236}">
                <a16:creationId xmlns:a16="http://schemas.microsoft.com/office/drawing/2014/main" id="{EF4F8264-89C7-39A5-E459-ACFE8666A00E}"/>
              </a:ext>
            </a:extLst>
          </p:cNvPr>
          <p:cNvSpPr>
            <a:spLocks noGrp="1"/>
          </p:cNvSpPr>
          <p:nvPr>
            <p:ph type="body" sz="quarter" idx="3"/>
          </p:nvPr>
        </p:nvSpPr>
        <p:spPr>
          <a:xfrm>
            <a:off x="6172200" y="1430642"/>
            <a:ext cx="5183188" cy="823912"/>
          </a:xfrm>
        </p:spPr>
        <p:txBody>
          <a:bodyPr/>
          <a:lstStyle/>
          <a:p>
            <a:r>
              <a:rPr lang="en-US">
                <a:ea typeface="Calibri"/>
                <a:cs typeface="Calibri"/>
              </a:rPr>
              <a:t>IDEA Part B Indicator 13</a:t>
            </a:r>
            <a:endParaRPr lang="en-US"/>
          </a:p>
        </p:txBody>
      </p:sp>
      <p:sp>
        <p:nvSpPr>
          <p:cNvPr id="7" name="Content Placeholder 6">
            <a:extLst>
              <a:ext uri="{FF2B5EF4-FFF2-40B4-BE49-F238E27FC236}">
                <a16:creationId xmlns:a16="http://schemas.microsoft.com/office/drawing/2014/main" id="{0F964683-7F77-A4B1-687D-4C66596CA142}"/>
              </a:ext>
            </a:extLst>
          </p:cNvPr>
          <p:cNvSpPr>
            <a:spLocks noGrp="1"/>
          </p:cNvSpPr>
          <p:nvPr>
            <p:ph sz="quarter" idx="4"/>
          </p:nvPr>
        </p:nvSpPr>
        <p:spPr/>
        <p:txBody>
          <a:bodyPr vert="horz" lIns="91440" tIns="45720" rIns="91440" bIns="45720" rtlCol="0" anchor="t">
            <a:normAutofit/>
          </a:bodyPr>
          <a:lstStyle/>
          <a:p>
            <a:r>
              <a:rPr lang="en-US">
                <a:ea typeface="Calibri"/>
                <a:cs typeface="Calibri"/>
              </a:rPr>
              <a:t>Measurable postsecondary goals, including course of study, that will reasonably enable the student to meet those postsecondary goals.</a:t>
            </a:r>
          </a:p>
          <a:p>
            <a:r>
              <a:rPr lang="en-US">
                <a:ea typeface="Calibri"/>
                <a:cs typeface="Calibri"/>
              </a:rPr>
              <a:t>A representative of any participating agency.</a:t>
            </a:r>
            <a:endParaRPr lang="en-US"/>
          </a:p>
        </p:txBody>
      </p:sp>
      <p:sp>
        <p:nvSpPr>
          <p:cNvPr id="4" name="Slide Number Placeholder 3">
            <a:extLst>
              <a:ext uri="{FF2B5EF4-FFF2-40B4-BE49-F238E27FC236}">
                <a16:creationId xmlns:a16="http://schemas.microsoft.com/office/drawing/2014/main" id="{E9F35B9D-98AD-5EEB-F6AE-C95F54A5A90E}"/>
              </a:ext>
            </a:extLst>
          </p:cNvPr>
          <p:cNvSpPr>
            <a:spLocks noGrp="1"/>
          </p:cNvSpPr>
          <p:nvPr>
            <p:ph type="sldNum" sz="quarter" idx="12"/>
          </p:nvPr>
        </p:nvSpPr>
        <p:spPr/>
        <p:txBody>
          <a:bodyPr/>
          <a:lstStyle/>
          <a:p>
            <a:pPr algn="ctr"/>
            <a:fld id="{775B6C71-B8E2-4E4D-A4A3-1937B1299F9F}" type="slidenum">
              <a:rPr lang="en-US" smtClean="0"/>
              <a:pPr algn="ctr"/>
              <a:t>11</a:t>
            </a:fld>
            <a:endParaRPr lang="en-US"/>
          </a:p>
        </p:txBody>
      </p:sp>
      <p:grpSp>
        <p:nvGrpSpPr>
          <p:cNvPr id="11" name="Group 10">
            <a:extLst>
              <a:ext uri="{FF2B5EF4-FFF2-40B4-BE49-F238E27FC236}">
                <a16:creationId xmlns:a16="http://schemas.microsoft.com/office/drawing/2014/main" id="{9D16666D-BB0B-FA0B-F620-86AFF85AF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309914"/>
            <a:ext cx="11778589" cy="395480"/>
            <a:chOff x="-2" y="1309914"/>
            <a:chExt cx="11778589" cy="395480"/>
          </a:xfrm>
        </p:grpSpPr>
        <p:sp>
          <p:nvSpPr>
            <p:cNvPr id="10" name="Rectangle 9">
              <a:extLst>
                <a:ext uri="{FF2B5EF4-FFF2-40B4-BE49-F238E27FC236}">
                  <a16:creationId xmlns:a16="http://schemas.microsoft.com/office/drawing/2014/main" id="{907FA413-14C7-6ADC-847E-183BF1B1B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309914"/>
              <a:ext cx="11454595" cy="395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C842F4-CC43-E096-65DE-C4F253450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452464" y="1378795"/>
              <a:ext cx="385043" cy="2672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40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B729A-8C03-D981-5B87-AF4EF4B648BA}"/>
              </a:ext>
            </a:extLst>
          </p:cNvPr>
          <p:cNvSpPr>
            <a:spLocks noGrp="1"/>
          </p:cNvSpPr>
          <p:nvPr>
            <p:ph type="title"/>
          </p:nvPr>
        </p:nvSpPr>
        <p:spPr>
          <a:xfrm>
            <a:off x="1043631" y="809898"/>
            <a:ext cx="9942716" cy="1554480"/>
          </a:xfrm>
        </p:spPr>
        <p:txBody>
          <a:bodyPr anchor="ctr">
            <a:normAutofit/>
          </a:bodyPr>
          <a:lstStyle/>
          <a:p>
            <a:r>
              <a:rPr lang="en-US" sz="4800">
                <a:cs typeface="Calibri Light"/>
              </a:rPr>
              <a:t>State Performance Plan Indicator 13</a:t>
            </a:r>
            <a:endParaRPr lang="en-US" sz="4800"/>
          </a:p>
        </p:txBody>
      </p:sp>
      <p:sp>
        <p:nvSpPr>
          <p:cNvPr id="4" name="Content Placeholder 3">
            <a:extLst>
              <a:ext uri="{FF2B5EF4-FFF2-40B4-BE49-F238E27FC236}">
                <a16:creationId xmlns:a16="http://schemas.microsoft.com/office/drawing/2014/main" id="{C57A48A7-A53B-57F8-DFE1-485DC315137B}"/>
              </a:ext>
            </a:extLst>
          </p:cNvPr>
          <p:cNvSpPr>
            <a:spLocks noGrp="1"/>
          </p:cNvSpPr>
          <p:nvPr>
            <p:ph idx="1"/>
          </p:nvPr>
        </p:nvSpPr>
        <p:spPr>
          <a:xfrm>
            <a:off x="1045028" y="3017522"/>
            <a:ext cx="9941319" cy="3124658"/>
          </a:xfrm>
        </p:spPr>
        <p:txBody>
          <a:bodyPr vert="horz" lIns="91440" tIns="45720" rIns="91440" bIns="45720" rtlCol="0" anchor="ctr">
            <a:noAutofit/>
          </a:bodyPr>
          <a:lstStyle/>
          <a:p>
            <a:pPr marL="514350" indent="-514350">
              <a:buAutoNum type="arabicPeriod"/>
            </a:pPr>
            <a:r>
              <a:rPr lang="en-US" sz="1400">
                <a:cs typeface="Calibri" panose="020F0502020204030204"/>
              </a:rPr>
              <a:t>Are there appropriate measurable postsecondary goals in the areas of training, education, employment, and, where appropriate, independent living skills?</a:t>
            </a:r>
            <a:endParaRPr lang="en-US" sz="1400">
              <a:ea typeface="Calibri"/>
              <a:cs typeface="Calibri" panose="020F0502020204030204"/>
            </a:endParaRPr>
          </a:p>
          <a:p>
            <a:pPr marL="514350" indent="-514350">
              <a:buAutoNum type="arabicPeriod"/>
            </a:pPr>
            <a:r>
              <a:rPr lang="en-US" sz="1400">
                <a:cs typeface="Calibri" panose="020F0502020204030204"/>
              </a:rPr>
              <a:t>Are the postsecondary goals updated annually?</a:t>
            </a:r>
            <a:endParaRPr lang="en-US" sz="1400">
              <a:ea typeface="Calibri"/>
              <a:cs typeface="Calibri" panose="020F0502020204030204"/>
            </a:endParaRPr>
          </a:p>
          <a:p>
            <a:pPr marL="514350" indent="-514350">
              <a:buAutoNum type="arabicPeriod"/>
            </a:pPr>
            <a:r>
              <a:rPr lang="en-US" sz="1400">
                <a:cs typeface="Calibri" panose="020F0502020204030204"/>
              </a:rPr>
              <a:t>Is there evidence that the measurable postsecondary goals were based on age-appropriate transition assessment(s)?</a:t>
            </a:r>
            <a:endParaRPr lang="en-US" sz="1400">
              <a:ea typeface="Calibri"/>
              <a:cs typeface="Calibri" panose="020F0502020204030204"/>
            </a:endParaRPr>
          </a:p>
          <a:p>
            <a:pPr marL="514350" indent="-514350">
              <a:buAutoNum type="arabicPeriod"/>
            </a:pPr>
            <a:r>
              <a:rPr lang="en-US" sz="1400">
                <a:cs typeface="Calibri" panose="020F0502020204030204"/>
              </a:rPr>
              <a:t>Are there transition services in the individualized education program (IEP) that will reasonably enable the student to meet his or her postsecondary goals? </a:t>
            </a:r>
            <a:endParaRPr lang="en-US" sz="1400">
              <a:ea typeface="Calibri"/>
              <a:cs typeface="Calibri" panose="020F0502020204030204"/>
            </a:endParaRPr>
          </a:p>
          <a:p>
            <a:pPr marL="514350" indent="-514350">
              <a:buAutoNum type="arabicPeriod"/>
            </a:pPr>
            <a:r>
              <a:rPr lang="en-US" sz="1400">
                <a:cs typeface="Calibri" panose="020F0502020204030204"/>
              </a:rPr>
              <a:t>Do the transition services include courses of study that will reasonably enable the student to meet his or her postsecondary goals?</a:t>
            </a:r>
            <a:endParaRPr lang="en-US" sz="1400">
              <a:ea typeface="Calibri"/>
              <a:cs typeface="Calibri" panose="020F0502020204030204"/>
            </a:endParaRPr>
          </a:p>
          <a:p>
            <a:pPr marL="514350" indent="-514350">
              <a:buAutoNum type="arabicPeriod"/>
            </a:pPr>
            <a:r>
              <a:rPr lang="en-US" sz="1400">
                <a:cs typeface="Calibri" panose="020F0502020204030204"/>
              </a:rPr>
              <a:t>Is (are) there annual individualized education program (IEP) goal(s) related to the student’s transition service needs?</a:t>
            </a:r>
            <a:endParaRPr lang="en-US" sz="1400">
              <a:ea typeface="Calibri"/>
              <a:cs typeface="Calibri" panose="020F0502020204030204"/>
            </a:endParaRPr>
          </a:p>
          <a:p>
            <a:pPr marL="514350" indent="-514350">
              <a:buAutoNum type="arabicPeriod"/>
            </a:pPr>
            <a:r>
              <a:rPr lang="en-US" sz="1400">
                <a:cs typeface="Calibri" panose="020F0502020204030204"/>
              </a:rPr>
              <a:t>Is there evidence that the student was invited to the Admission, Review, and Dismissal (ARD) Committee meeting where transition services were discussed?</a:t>
            </a:r>
            <a:endParaRPr lang="en-US" sz="1400">
              <a:ea typeface="Calibri"/>
              <a:cs typeface="Calibri" panose="020F0502020204030204"/>
            </a:endParaRPr>
          </a:p>
          <a:p>
            <a:pPr marL="514350" indent="-514350">
              <a:buAutoNum type="arabicPeriod"/>
            </a:pPr>
            <a:r>
              <a:rPr lang="en-US" sz="1400">
                <a:cs typeface="Calibri" panose="020F0502020204030204"/>
              </a:rPr>
              <a:t>If appropriate, is there evidence that a representative of any participating agency was invited to the Admission, Review, and Dismissal (ARD) Committee meeting with the prior consent of the parent or student who has reached the age of majority? </a:t>
            </a:r>
            <a:endParaRPr lang="en-US" sz="1400">
              <a:ea typeface="Calibri"/>
              <a:cs typeface="Calibri" panose="020F0502020204030204"/>
            </a:endParaRP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876F933-E8DA-D05C-BEE9-3E41FB1AA01A}"/>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12</a:t>
            </a:fld>
            <a:endParaRPr lang="en-US"/>
          </a:p>
        </p:txBody>
      </p:sp>
    </p:spTree>
    <p:extLst>
      <p:ext uri="{BB962C8B-B14F-4D97-AF65-F5344CB8AC3E}">
        <p14:creationId xmlns:p14="http://schemas.microsoft.com/office/powerpoint/2010/main" val="10214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AB6F32-F003-1227-E148-2952CFE61638}"/>
              </a:ext>
            </a:extLst>
          </p:cNvPr>
          <p:cNvSpPr>
            <a:spLocks noGrp="1"/>
          </p:cNvSpPr>
          <p:nvPr>
            <p:ph type="title"/>
          </p:nvPr>
        </p:nvSpPr>
        <p:spPr>
          <a:xfrm>
            <a:off x="838200" y="643467"/>
            <a:ext cx="2951205" cy="5571066"/>
          </a:xfrm>
        </p:spPr>
        <p:txBody>
          <a:bodyPr>
            <a:normAutofit/>
          </a:bodyPr>
          <a:lstStyle/>
          <a:p>
            <a:r>
              <a:rPr lang="en-US" sz="3700">
                <a:solidFill>
                  <a:srgbClr val="FFFFFF"/>
                </a:solidFill>
                <a:cs typeface="Calibri Light"/>
              </a:rPr>
              <a:t>How does this Impact Collaboration</a:t>
            </a:r>
          </a:p>
        </p:txBody>
      </p:sp>
      <p:sp>
        <p:nvSpPr>
          <p:cNvPr id="4" name="Slide Number Placeholder 3">
            <a:extLst>
              <a:ext uri="{FF2B5EF4-FFF2-40B4-BE49-F238E27FC236}">
                <a16:creationId xmlns:a16="http://schemas.microsoft.com/office/drawing/2014/main" id="{580DE8B7-9CD8-D37C-7F32-D8790997E03B}"/>
              </a:ext>
            </a:extLst>
          </p:cNvPr>
          <p:cNvSpPr>
            <a:spLocks noGrp="1"/>
          </p:cNvSpPr>
          <p:nvPr>
            <p:ph type="sldNum" sz="quarter" idx="12"/>
          </p:nvPr>
        </p:nvSpPr>
        <p:spPr>
          <a:xfrm>
            <a:off x="9664504" y="6356350"/>
            <a:ext cx="1689295" cy="365125"/>
          </a:xfrm>
        </p:spPr>
        <p:txBody>
          <a:bodyPr>
            <a:normAutofit/>
          </a:bodyPr>
          <a:lstStyle/>
          <a:p>
            <a:pPr>
              <a:spcAft>
                <a:spcPts val="600"/>
              </a:spcAft>
            </a:pPr>
            <a:fld id="{775B6C71-B8E2-4E4D-A4A3-1937B1299F9F}" type="slidenum">
              <a:rPr lang="en-US" smtClean="0"/>
              <a:pPr>
                <a:spcAft>
                  <a:spcPts val="600"/>
                </a:spcAft>
              </a:pPr>
              <a:t>13</a:t>
            </a:fld>
            <a:endParaRPr lang="en-US"/>
          </a:p>
        </p:txBody>
      </p:sp>
      <p:graphicFrame>
        <p:nvGraphicFramePr>
          <p:cNvPr id="6" name="Content Placeholder 2" descr="How do the Indicator 13 requirements connect to an IPE?&#10;">
            <a:extLst>
              <a:ext uri="{FF2B5EF4-FFF2-40B4-BE49-F238E27FC236}">
                <a16:creationId xmlns:a16="http://schemas.microsoft.com/office/drawing/2014/main" id="{6A6B6047-C891-2372-BF0B-95F95C39FDAB}"/>
              </a:ext>
            </a:extLst>
          </p:cNvPr>
          <p:cNvGraphicFramePr>
            <a:graphicFrameLocks noGrp="1"/>
          </p:cNvGraphicFramePr>
          <p:nvPr>
            <p:ph idx="1"/>
            <p:extLst>
              <p:ext uri="{D42A27DB-BD31-4B8C-83A1-F6EECF244321}">
                <p14:modId xmlns:p14="http://schemas.microsoft.com/office/powerpoint/2010/main" val="3275338747"/>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88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02D2-0BE1-B856-EDEC-5AFE5D271548}"/>
              </a:ext>
            </a:extLst>
          </p:cNvPr>
          <p:cNvSpPr>
            <a:spLocks noGrp="1"/>
          </p:cNvSpPr>
          <p:nvPr>
            <p:ph type="title"/>
          </p:nvPr>
        </p:nvSpPr>
        <p:spPr/>
        <p:txBody>
          <a:bodyPr/>
          <a:lstStyle/>
          <a:p>
            <a:r>
              <a:rPr lang="en-US">
                <a:ea typeface="Calibri Light"/>
                <a:cs typeface="Calibri Light"/>
              </a:rPr>
              <a:t>Alignment Between Indicators </a:t>
            </a:r>
            <a:r>
              <a:rPr lang="en-US">
                <a:solidFill>
                  <a:schemeClr val="bg1"/>
                </a:solidFill>
                <a:ea typeface="Calibri Light" panose="020F0302020204030204"/>
                <a:cs typeface="Calibri Light" panose="020F0302020204030204"/>
              </a:rPr>
              <a:t>2</a:t>
            </a:r>
          </a:p>
        </p:txBody>
      </p:sp>
      <p:sp>
        <p:nvSpPr>
          <p:cNvPr id="5" name="Text Placeholder 4">
            <a:extLst>
              <a:ext uri="{FF2B5EF4-FFF2-40B4-BE49-F238E27FC236}">
                <a16:creationId xmlns:a16="http://schemas.microsoft.com/office/drawing/2014/main" id="{2C111331-C78D-BBFC-7868-BBDBCE5E58B9}"/>
              </a:ext>
            </a:extLst>
          </p:cNvPr>
          <p:cNvSpPr>
            <a:spLocks noGrp="1"/>
          </p:cNvSpPr>
          <p:nvPr>
            <p:ph type="body" idx="1"/>
          </p:nvPr>
        </p:nvSpPr>
        <p:spPr>
          <a:xfrm>
            <a:off x="860665" y="1441081"/>
            <a:ext cx="5157787" cy="823912"/>
          </a:xfrm>
        </p:spPr>
        <p:txBody>
          <a:bodyPr>
            <a:normAutofit/>
          </a:bodyPr>
          <a:lstStyle/>
          <a:p>
            <a:r>
              <a:rPr lang="en-US">
                <a:ea typeface="Calibri"/>
                <a:cs typeface="Calibri"/>
              </a:rPr>
              <a:t>VR Performance Indicators 1-4</a:t>
            </a:r>
            <a:endParaRPr lang="en-US"/>
          </a:p>
        </p:txBody>
      </p:sp>
      <p:sp>
        <p:nvSpPr>
          <p:cNvPr id="3" name="Content Placeholder 2">
            <a:extLst>
              <a:ext uri="{FF2B5EF4-FFF2-40B4-BE49-F238E27FC236}">
                <a16:creationId xmlns:a16="http://schemas.microsoft.com/office/drawing/2014/main" id="{164B598A-BFC4-BC62-E5F4-73142FD0E4FF}"/>
              </a:ext>
            </a:extLst>
          </p:cNvPr>
          <p:cNvSpPr>
            <a:spLocks noGrp="1"/>
          </p:cNvSpPr>
          <p:nvPr>
            <p:ph sz="half" idx="2"/>
          </p:nvPr>
        </p:nvSpPr>
        <p:spPr/>
        <p:txBody>
          <a:bodyPr vert="horz" lIns="91440" tIns="45720" rIns="91440" bIns="45720" rtlCol="0" anchor="t">
            <a:normAutofit fontScale="85000" lnSpcReduction="20000"/>
          </a:bodyPr>
          <a:lstStyle/>
          <a:p>
            <a:r>
              <a:rPr lang="en-US">
                <a:ea typeface="Calibri"/>
                <a:cs typeface="Calibri"/>
              </a:rPr>
              <a:t>Employment during the 2nd and 4th quarters after program exit.</a:t>
            </a:r>
          </a:p>
          <a:p>
            <a:r>
              <a:rPr lang="en-US">
                <a:ea typeface="Calibri"/>
                <a:cs typeface="Calibri"/>
              </a:rPr>
              <a:t>Employment during the second quarter after exit.</a:t>
            </a:r>
            <a:endParaRPr lang="en-US"/>
          </a:p>
          <a:p>
            <a:r>
              <a:rPr lang="en-US">
                <a:ea typeface="Calibri"/>
                <a:cs typeface="Calibri"/>
              </a:rPr>
              <a:t>Attain a secondary school diploma or equivalent during participation in or within one year of exit. </a:t>
            </a:r>
            <a:endParaRPr lang="en-US"/>
          </a:p>
          <a:p>
            <a:r>
              <a:rPr lang="en-US">
                <a:ea typeface="Calibri"/>
                <a:cs typeface="Calibri"/>
              </a:rPr>
              <a:t>Employed or enrolled in an education or training program leading to a recognized postsecondary credential within one year after exit.  </a:t>
            </a:r>
            <a:endParaRPr lang="en-US"/>
          </a:p>
        </p:txBody>
      </p:sp>
      <p:sp>
        <p:nvSpPr>
          <p:cNvPr id="6" name="Text Placeholder 5">
            <a:extLst>
              <a:ext uri="{FF2B5EF4-FFF2-40B4-BE49-F238E27FC236}">
                <a16:creationId xmlns:a16="http://schemas.microsoft.com/office/drawing/2014/main" id="{0ACDFB78-6DCB-5902-D1F2-B94DB87A607D}"/>
              </a:ext>
            </a:extLst>
          </p:cNvPr>
          <p:cNvSpPr>
            <a:spLocks noGrp="1"/>
          </p:cNvSpPr>
          <p:nvPr>
            <p:ph type="body" sz="quarter" idx="3"/>
          </p:nvPr>
        </p:nvSpPr>
        <p:spPr>
          <a:xfrm>
            <a:off x="6193077" y="1441081"/>
            <a:ext cx="5183188" cy="823912"/>
          </a:xfrm>
        </p:spPr>
        <p:txBody>
          <a:bodyPr>
            <a:normAutofit/>
          </a:bodyPr>
          <a:lstStyle/>
          <a:p>
            <a:r>
              <a:rPr lang="en-US">
                <a:ea typeface="Calibri"/>
                <a:cs typeface="Calibri"/>
              </a:rPr>
              <a:t>IDEA Part B Indicator 14</a:t>
            </a:r>
            <a:endParaRPr lang="en-US"/>
          </a:p>
        </p:txBody>
      </p:sp>
      <p:sp>
        <p:nvSpPr>
          <p:cNvPr id="7" name="Content Placeholder 6">
            <a:extLst>
              <a:ext uri="{FF2B5EF4-FFF2-40B4-BE49-F238E27FC236}">
                <a16:creationId xmlns:a16="http://schemas.microsoft.com/office/drawing/2014/main" id="{CD5E9AB4-DE87-DB17-4D9A-F3AAB3C5CDA5}"/>
              </a:ext>
            </a:extLst>
          </p:cNvPr>
          <p:cNvSpPr>
            <a:spLocks noGrp="1"/>
          </p:cNvSpPr>
          <p:nvPr>
            <p:ph sz="quarter" idx="4"/>
          </p:nvPr>
        </p:nvSpPr>
        <p:spPr/>
        <p:txBody>
          <a:bodyPr vert="horz" lIns="91440" tIns="45720" rIns="91440" bIns="45720" rtlCol="0" anchor="t">
            <a:normAutofit fontScale="85000" lnSpcReduction="20000"/>
          </a:bodyPr>
          <a:lstStyle/>
          <a:p>
            <a:r>
              <a:rPr lang="en-US">
                <a:ea typeface="Calibri"/>
                <a:cs typeface="Calibri"/>
              </a:rPr>
              <a:t>Enrolled in higher education within one year of leaving high school.</a:t>
            </a:r>
          </a:p>
          <a:p>
            <a:r>
              <a:rPr lang="en-US">
                <a:ea typeface="Calibri"/>
                <a:cs typeface="Calibri"/>
              </a:rPr>
              <a:t>Enrolled in higher education or competitively employed within one year of leaving high school.</a:t>
            </a:r>
            <a:endParaRPr lang="en-US"/>
          </a:p>
          <a:p>
            <a:r>
              <a:rPr lang="en-US">
                <a:ea typeface="Calibri"/>
                <a:cs typeface="Calibri"/>
              </a:rPr>
              <a:t>Enrolled in higher education or in some other postsecondary  education or training; or competitively employed or in some other employment or in some other employment within one year after leaving high school.</a:t>
            </a:r>
            <a:endParaRPr lang="en-US"/>
          </a:p>
        </p:txBody>
      </p:sp>
      <p:sp>
        <p:nvSpPr>
          <p:cNvPr id="4" name="Slide Number Placeholder 3">
            <a:extLst>
              <a:ext uri="{FF2B5EF4-FFF2-40B4-BE49-F238E27FC236}">
                <a16:creationId xmlns:a16="http://schemas.microsoft.com/office/drawing/2014/main" id="{E6E11361-E162-A888-FB96-9B80C3826CA2}"/>
              </a:ext>
            </a:extLst>
          </p:cNvPr>
          <p:cNvSpPr>
            <a:spLocks noGrp="1"/>
          </p:cNvSpPr>
          <p:nvPr>
            <p:ph type="sldNum" sz="quarter" idx="12"/>
          </p:nvPr>
        </p:nvSpPr>
        <p:spPr/>
        <p:txBody>
          <a:bodyPr/>
          <a:lstStyle/>
          <a:p>
            <a:pPr algn="ctr"/>
            <a:fld id="{775B6C71-B8E2-4E4D-A4A3-1937B1299F9F}" type="slidenum">
              <a:rPr lang="en-US" smtClean="0"/>
              <a:pPr algn="ctr"/>
              <a:t>14</a:t>
            </a:fld>
            <a:endParaRPr lang="en-US"/>
          </a:p>
        </p:txBody>
      </p:sp>
      <p:grpSp>
        <p:nvGrpSpPr>
          <p:cNvPr id="11" name="Group 10">
            <a:extLst>
              <a:ext uri="{FF2B5EF4-FFF2-40B4-BE49-F238E27FC236}">
                <a16:creationId xmlns:a16="http://schemas.microsoft.com/office/drawing/2014/main" id="{1B0DF971-FD4B-8F5C-B544-3DCD2C0D95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309914"/>
            <a:ext cx="11778589" cy="395480"/>
            <a:chOff x="-2" y="1309914"/>
            <a:chExt cx="11778589" cy="395480"/>
          </a:xfrm>
        </p:grpSpPr>
        <p:sp>
          <p:nvSpPr>
            <p:cNvPr id="9" name="Rectangle 8">
              <a:extLst>
                <a:ext uri="{FF2B5EF4-FFF2-40B4-BE49-F238E27FC236}">
                  <a16:creationId xmlns:a16="http://schemas.microsoft.com/office/drawing/2014/main" id="{0E3DFD09-8F5B-4425-CCD7-C11D7664B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309914"/>
              <a:ext cx="11454595" cy="395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15B072-07D9-CF54-1553-7B4D25517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452464" y="1378795"/>
              <a:ext cx="385043" cy="2672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62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3C15B-7E23-FB96-AF4B-16C7D4FF3318}"/>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4200" kern="1200" dirty="0">
                <a:solidFill>
                  <a:schemeClr val="tx1"/>
                </a:solidFill>
                <a:latin typeface="+mj-lt"/>
                <a:ea typeface="+mj-ea"/>
                <a:cs typeface="+mj-cs"/>
                <a:hlinkClick r:id="rId3"/>
              </a:rPr>
              <a:t>State Performance Plan Indicator 14</a:t>
            </a:r>
            <a:endParaRPr lang="en-US" sz="4200" kern="1200" dirty="0">
              <a:solidFill>
                <a:schemeClr val="tx1"/>
              </a:solidFill>
              <a:latin typeface="+mj-lt"/>
              <a:ea typeface="+mj-ea"/>
              <a:cs typeface="+mj-cs"/>
            </a:endParaRPr>
          </a:p>
        </p:txBody>
      </p:sp>
      <p:grpSp>
        <p:nvGrpSpPr>
          <p:cNvPr id="9" name="Group 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ver of a report">
            <a:extLst>
              <a:ext uri="{FF2B5EF4-FFF2-40B4-BE49-F238E27FC236}">
                <a16:creationId xmlns:a16="http://schemas.microsoft.com/office/drawing/2014/main" id="{C673B7C2-BE9E-B9BA-F19A-2E56590C79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2492" y="825383"/>
            <a:ext cx="5536001" cy="5148481"/>
          </a:xfrm>
          <a:prstGeom prst="rect">
            <a:avLst/>
          </a:prstGeom>
        </p:spPr>
      </p:pic>
      <p:sp>
        <p:nvSpPr>
          <p:cNvPr id="4" name="Slide Number Placeholder 3">
            <a:extLst>
              <a:ext uri="{FF2B5EF4-FFF2-40B4-BE49-F238E27FC236}">
                <a16:creationId xmlns:a16="http://schemas.microsoft.com/office/drawing/2014/main" id="{78914BF0-F6BB-6939-2E18-C1D9FC48AC36}"/>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15</a:t>
            </a:fld>
            <a:endParaRPr lang="en-US"/>
          </a:p>
        </p:txBody>
      </p:sp>
    </p:spTree>
    <p:extLst>
      <p:ext uri="{BB962C8B-B14F-4D97-AF65-F5344CB8AC3E}">
        <p14:creationId xmlns:p14="http://schemas.microsoft.com/office/powerpoint/2010/main" val="303433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7642-FFB2-96AD-017F-FE13F22375DA}"/>
              </a:ext>
            </a:extLst>
          </p:cNvPr>
          <p:cNvSpPr>
            <a:spLocks noGrp="1"/>
          </p:cNvSpPr>
          <p:nvPr>
            <p:ph type="title"/>
          </p:nvPr>
        </p:nvSpPr>
        <p:spPr/>
        <p:txBody>
          <a:bodyPr/>
          <a:lstStyle/>
          <a:p>
            <a:r>
              <a:rPr lang="en-US" dirty="0"/>
              <a:t>State Performance Plan Indicator 14 (</a:t>
            </a:r>
            <a:r>
              <a:rPr lang="en-US" dirty="0" err="1"/>
              <a:t>con’t</a:t>
            </a:r>
            <a:r>
              <a:rPr lang="en-US" dirty="0"/>
              <a:t>)</a:t>
            </a:r>
          </a:p>
        </p:txBody>
      </p:sp>
      <p:graphicFrame>
        <p:nvGraphicFramePr>
          <p:cNvPr id="6" name="Content Placeholder 5" descr="Pie Chart of State Performance Plan Indicator 14&#10;">
            <a:extLst>
              <a:ext uri="{FF2B5EF4-FFF2-40B4-BE49-F238E27FC236}">
                <a16:creationId xmlns:a16="http://schemas.microsoft.com/office/drawing/2014/main" id="{00886B1B-8382-12E2-E6EC-A1E16F84ADF7}"/>
              </a:ext>
            </a:extLst>
          </p:cNvPr>
          <p:cNvGraphicFramePr>
            <a:graphicFrameLocks noGrp="1"/>
          </p:cNvGraphicFramePr>
          <p:nvPr>
            <p:ph idx="1"/>
            <p:extLst>
              <p:ext uri="{D42A27DB-BD31-4B8C-83A1-F6EECF244321}">
                <p14:modId xmlns:p14="http://schemas.microsoft.com/office/powerpoint/2010/main" val="1084623620"/>
              </p:ext>
            </p:extLst>
          </p:nvPr>
        </p:nvGraphicFramePr>
        <p:xfrm>
          <a:off x="838200" y="1770316"/>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642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D9849-757F-9429-13EA-9C1E90A7E0F5}"/>
              </a:ext>
            </a:extLst>
          </p:cNvPr>
          <p:cNvSpPr>
            <a:spLocks noGrp="1"/>
          </p:cNvSpPr>
          <p:nvPr>
            <p:ph type="title"/>
          </p:nvPr>
        </p:nvSpPr>
        <p:spPr>
          <a:xfrm>
            <a:off x="758952" y="276198"/>
            <a:ext cx="10477600" cy="1157242"/>
          </a:xfrm>
        </p:spPr>
        <p:txBody>
          <a:bodyPr>
            <a:normAutofit/>
          </a:bodyPr>
          <a:lstStyle/>
          <a:p>
            <a:r>
              <a:rPr lang="en-US" dirty="0">
                <a:cs typeface="Calibri Light"/>
              </a:rPr>
              <a:t>Support Obtaining a Job</a:t>
            </a:r>
          </a:p>
        </p:txBody>
      </p:sp>
      <p:sp>
        <p:nvSpPr>
          <p:cNvPr id="4" name="Slide Number Placeholder 3">
            <a:extLst>
              <a:ext uri="{FF2B5EF4-FFF2-40B4-BE49-F238E27FC236}">
                <a16:creationId xmlns:a16="http://schemas.microsoft.com/office/drawing/2014/main" id="{D587D11E-8DAA-D0F7-4E5C-BCE69A13A9E5}"/>
              </a:ext>
            </a:extLst>
          </p:cNvPr>
          <p:cNvSpPr>
            <a:spLocks noGrp="1"/>
          </p:cNvSpPr>
          <p:nvPr>
            <p:ph type="sldNum" sz="quarter" idx="12"/>
          </p:nvPr>
        </p:nvSpPr>
        <p:spPr>
          <a:xfrm>
            <a:off x="8732520" y="6356350"/>
            <a:ext cx="3200400" cy="365125"/>
          </a:xfrm>
        </p:spPr>
        <p:txBody>
          <a:bodyPr>
            <a:normAutofit/>
          </a:bodyPr>
          <a:lstStyle/>
          <a:p>
            <a:pPr>
              <a:spcAft>
                <a:spcPts val="600"/>
              </a:spcAft>
            </a:pPr>
            <a:fld id="{775B6C71-B8E2-4E4D-A4A3-1937B1299F9F}" type="slidenum">
              <a:rPr lang="en-US">
                <a:solidFill>
                  <a:schemeClr val="tx1"/>
                </a:solidFill>
              </a:rPr>
              <a:pPr>
                <a:spcAft>
                  <a:spcPts val="600"/>
                </a:spcAft>
              </a:pPr>
              <a:t>17</a:t>
            </a:fld>
            <a:endParaRPr lang="en-US">
              <a:solidFill>
                <a:schemeClr val="tx1"/>
              </a:solidFill>
            </a:endParaRPr>
          </a:p>
        </p:txBody>
      </p:sp>
      <p:graphicFrame>
        <p:nvGraphicFramePr>
          <p:cNvPr id="5" name="Content Placeholder 4">
            <a:extLst>
              <a:ext uri="{FF2B5EF4-FFF2-40B4-BE49-F238E27FC236}">
                <a16:creationId xmlns:a16="http://schemas.microsoft.com/office/drawing/2014/main" id="{189F881C-2E0E-5F07-554E-35486812C031}"/>
              </a:ext>
            </a:extLst>
          </p:cNvPr>
          <p:cNvGraphicFramePr>
            <a:graphicFrameLocks noGrp="1"/>
          </p:cNvGraphicFramePr>
          <p:nvPr>
            <p:ph idx="1"/>
            <p:extLst>
              <p:ext uri="{D42A27DB-BD31-4B8C-83A1-F6EECF244321}">
                <p14:modId xmlns:p14="http://schemas.microsoft.com/office/powerpoint/2010/main" val="961237253"/>
              </p:ext>
            </p:extLst>
          </p:nvPr>
        </p:nvGraphicFramePr>
        <p:xfrm>
          <a:off x="733063" y="2064151"/>
          <a:ext cx="10098148" cy="4282177"/>
        </p:xfrm>
        <a:graphic>
          <a:graphicData uri="http://schemas.openxmlformats.org/drawingml/2006/table">
            <a:tbl>
              <a:tblPr firstRow="1" bandRow="1">
                <a:tableStyleId>{1E171933-4619-4E11-9A3F-F7608DF75F80}</a:tableStyleId>
              </a:tblPr>
              <a:tblGrid>
                <a:gridCol w="6710516">
                  <a:extLst>
                    <a:ext uri="{9D8B030D-6E8A-4147-A177-3AD203B41FA5}">
                      <a16:colId xmlns:a16="http://schemas.microsoft.com/office/drawing/2014/main" val="1006856425"/>
                    </a:ext>
                  </a:extLst>
                </a:gridCol>
                <a:gridCol w="3387632">
                  <a:extLst>
                    <a:ext uri="{9D8B030D-6E8A-4147-A177-3AD203B41FA5}">
                      <a16:colId xmlns:a16="http://schemas.microsoft.com/office/drawing/2014/main" val="2579890809"/>
                    </a:ext>
                  </a:extLst>
                </a:gridCol>
              </a:tblGrid>
              <a:tr h="401454">
                <a:tc>
                  <a:txBody>
                    <a:bodyPr/>
                    <a:lstStyle/>
                    <a:p>
                      <a:endParaRPr lang="en-US" sz="1600"/>
                    </a:p>
                  </a:txBody>
                  <a:tcPr marL="82466" marR="82466" marT="41233" marB="41233"/>
                </a:tc>
                <a:tc>
                  <a:txBody>
                    <a:bodyPr/>
                    <a:lstStyle/>
                    <a:p>
                      <a:r>
                        <a:rPr lang="en-US" sz="1600"/>
                        <a:t>Percent of total with a job (n=5,816)</a:t>
                      </a:r>
                    </a:p>
                  </a:txBody>
                  <a:tcPr marL="82466" marR="82466" marT="41233" marB="41233"/>
                </a:tc>
                <a:extLst>
                  <a:ext uri="{0D108BD9-81ED-4DB2-BD59-A6C34878D82A}">
                    <a16:rowId xmlns:a16="http://schemas.microsoft.com/office/drawing/2014/main" val="1215354437"/>
                  </a:ext>
                </a:extLst>
              </a:tr>
              <a:tr h="401454">
                <a:tc>
                  <a:txBody>
                    <a:bodyPr/>
                    <a:lstStyle/>
                    <a:p>
                      <a:r>
                        <a:rPr lang="en-US" sz="1600"/>
                        <a:t>None-I got the job myself</a:t>
                      </a:r>
                    </a:p>
                  </a:txBody>
                  <a:tcPr marL="82466" marR="82466" marT="41233" marB="41233"/>
                </a:tc>
                <a:tc>
                  <a:txBody>
                    <a:bodyPr/>
                    <a:lstStyle/>
                    <a:p>
                      <a:pPr algn="ctr"/>
                      <a:r>
                        <a:rPr lang="en-US" sz="1600"/>
                        <a:t>39%</a:t>
                      </a:r>
                    </a:p>
                  </a:txBody>
                  <a:tcPr marL="82466" marR="82466" marT="41233" marB="41233"/>
                </a:tc>
                <a:extLst>
                  <a:ext uri="{0D108BD9-81ED-4DB2-BD59-A6C34878D82A}">
                    <a16:rowId xmlns:a16="http://schemas.microsoft.com/office/drawing/2014/main" val="3187604330"/>
                  </a:ext>
                </a:extLst>
              </a:tr>
              <a:tr h="401454">
                <a:tc>
                  <a:txBody>
                    <a:bodyPr/>
                    <a:lstStyle/>
                    <a:p>
                      <a:r>
                        <a:rPr lang="en-US" sz="1600"/>
                        <a:t>Parent, sibling, or other family member</a:t>
                      </a:r>
                    </a:p>
                  </a:txBody>
                  <a:tcPr marL="82466" marR="82466" marT="41233" marB="41233"/>
                </a:tc>
                <a:tc>
                  <a:txBody>
                    <a:bodyPr/>
                    <a:lstStyle/>
                    <a:p>
                      <a:pPr algn="ctr"/>
                      <a:r>
                        <a:rPr lang="en-US" sz="1600"/>
                        <a:t>35%</a:t>
                      </a:r>
                    </a:p>
                  </a:txBody>
                  <a:tcPr marL="82466" marR="82466" marT="41233" marB="41233"/>
                </a:tc>
                <a:extLst>
                  <a:ext uri="{0D108BD9-81ED-4DB2-BD59-A6C34878D82A}">
                    <a16:rowId xmlns:a16="http://schemas.microsoft.com/office/drawing/2014/main" val="2053894899"/>
                  </a:ext>
                </a:extLst>
              </a:tr>
              <a:tr h="401454">
                <a:tc>
                  <a:txBody>
                    <a:bodyPr/>
                    <a:lstStyle/>
                    <a:p>
                      <a:r>
                        <a:rPr lang="en-US" sz="1600"/>
                        <a:t>Friend</a:t>
                      </a:r>
                    </a:p>
                  </a:txBody>
                  <a:tcPr marL="82466" marR="82466" marT="41233" marB="41233"/>
                </a:tc>
                <a:tc>
                  <a:txBody>
                    <a:bodyPr/>
                    <a:lstStyle/>
                    <a:p>
                      <a:pPr algn="ctr"/>
                      <a:r>
                        <a:rPr lang="en-US" sz="1600"/>
                        <a:t>11%</a:t>
                      </a:r>
                    </a:p>
                  </a:txBody>
                  <a:tcPr marL="82466" marR="82466" marT="41233" marB="41233"/>
                </a:tc>
                <a:extLst>
                  <a:ext uri="{0D108BD9-81ED-4DB2-BD59-A6C34878D82A}">
                    <a16:rowId xmlns:a16="http://schemas.microsoft.com/office/drawing/2014/main" val="971900383"/>
                  </a:ext>
                </a:extLst>
              </a:tr>
              <a:tr h="669091">
                <a:tc>
                  <a:txBody>
                    <a:bodyPr/>
                    <a:lstStyle/>
                    <a:p>
                      <a:r>
                        <a:rPr lang="en-US" sz="1600"/>
                        <a:t>State agency (e.g., Texas Workforce Commission (TWC), Vocational Rehabilitation, Workforce Solutions)</a:t>
                      </a:r>
                    </a:p>
                  </a:txBody>
                  <a:tcPr marL="82466" marR="82466" marT="41233" marB="41233"/>
                </a:tc>
                <a:tc>
                  <a:txBody>
                    <a:bodyPr/>
                    <a:lstStyle/>
                    <a:p>
                      <a:pPr algn="ctr"/>
                      <a:r>
                        <a:rPr lang="en-US" sz="1600"/>
                        <a:t>6%</a:t>
                      </a:r>
                    </a:p>
                  </a:txBody>
                  <a:tcPr marL="82466" marR="82466" marT="41233" marB="41233"/>
                </a:tc>
                <a:extLst>
                  <a:ext uri="{0D108BD9-81ED-4DB2-BD59-A6C34878D82A}">
                    <a16:rowId xmlns:a16="http://schemas.microsoft.com/office/drawing/2014/main" val="882128596"/>
                  </a:ext>
                </a:extLst>
              </a:tr>
              <a:tr h="401454">
                <a:tc>
                  <a:txBody>
                    <a:bodyPr/>
                    <a:lstStyle/>
                    <a:p>
                      <a:r>
                        <a:rPr lang="en-US" sz="1600"/>
                        <a:t>Former school or LEA</a:t>
                      </a:r>
                    </a:p>
                  </a:txBody>
                  <a:tcPr marL="82466" marR="82466" marT="41233" marB="41233"/>
                </a:tc>
                <a:tc>
                  <a:txBody>
                    <a:bodyPr/>
                    <a:lstStyle/>
                    <a:p>
                      <a:pPr algn="ctr"/>
                      <a:r>
                        <a:rPr lang="en-US" sz="1600"/>
                        <a:t>6%</a:t>
                      </a:r>
                    </a:p>
                  </a:txBody>
                  <a:tcPr marL="82466" marR="82466" marT="41233" marB="41233"/>
                </a:tc>
                <a:extLst>
                  <a:ext uri="{0D108BD9-81ED-4DB2-BD59-A6C34878D82A}">
                    <a16:rowId xmlns:a16="http://schemas.microsoft.com/office/drawing/2014/main" val="4187235649"/>
                  </a:ext>
                </a:extLst>
              </a:tr>
              <a:tr h="401454">
                <a:tc>
                  <a:txBody>
                    <a:bodyPr/>
                    <a:lstStyle/>
                    <a:p>
                      <a:r>
                        <a:rPr lang="en-US" sz="1600"/>
                        <a:t>Military recruiter</a:t>
                      </a:r>
                    </a:p>
                  </a:txBody>
                  <a:tcPr marL="82466" marR="82466" marT="41233" marB="41233"/>
                </a:tc>
                <a:tc>
                  <a:txBody>
                    <a:bodyPr/>
                    <a:lstStyle/>
                    <a:p>
                      <a:pPr algn="ctr"/>
                      <a:r>
                        <a:rPr lang="en-US" sz="1600"/>
                        <a:t>2%</a:t>
                      </a:r>
                    </a:p>
                  </a:txBody>
                  <a:tcPr marL="82466" marR="82466" marT="41233" marB="41233"/>
                </a:tc>
                <a:extLst>
                  <a:ext uri="{0D108BD9-81ED-4DB2-BD59-A6C34878D82A}">
                    <a16:rowId xmlns:a16="http://schemas.microsoft.com/office/drawing/2014/main" val="913614186"/>
                  </a:ext>
                </a:extLst>
              </a:tr>
              <a:tr h="401454">
                <a:tc>
                  <a:txBody>
                    <a:bodyPr/>
                    <a:lstStyle/>
                    <a:p>
                      <a:r>
                        <a:rPr lang="en-US" sz="1600"/>
                        <a:t>Other</a:t>
                      </a:r>
                    </a:p>
                  </a:txBody>
                  <a:tcPr marL="82466" marR="82466" marT="41233" marB="41233"/>
                </a:tc>
                <a:tc>
                  <a:txBody>
                    <a:bodyPr/>
                    <a:lstStyle/>
                    <a:p>
                      <a:pPr algn="ctr"/>
                      <a:r>
                        <a:rPr lang="en-US" sz="1600"/>
                        <a:t>1%</a:t>
                      </a:r>
                    </a:p>
                  </a:txBody>
                  <a:tcPr marL="82466" marR="82466" marT="41233" marB="41233"/>
                </a:tc>
                <a:extLst>
                  <a:ext uri="{0D108BD9-81ED-4DB2-BD59-A6C34878D82A}">
                    <a16:rowId xmlns:a16="http://schemas.microsoft.com/office/drawing/2014/main" val="2638754453"/>
                  </a:ext>
                </a:extLst>
              </a:tr>
              <a:tr h="401454">
                <a:tc>
                  <a:txBody>
                    <a:bodyPr/>
                    <a:lstStyle/>
                    <a:p>
                      <a:r>
                        <a:rPr lang="en-US" sz="1600"/>
                        <a:t>Temp agency</a:t>
                      </a:r>
                    </a:p>
                  </a:txBody>
                  <a:tcPr marL="82466" marR="82466" marT="41233" marB="41233"/>
                </a:tc>
                <a:tc>
                  <a:txBody>
                    <a:bodyPr/>
                    <a:lstStyle/>
                    <a:p>
                      <a:pPr algn="ctr"/>
                      <a:r>
                        <a:rPr lang="en-US" sz="1600"/>
                        <a:t>&lt;1%</a:t>
                      </a:r>
                    </a:p>
                  </a:txBody>
                  <a:tcPr marL="82466" marR="82466" marT="41233" marB="41233"/>
                </a:tc>
                <a:extLst>
                  <a:ext uri="{0D108BD9-81ED-4DB2-BD59-A6C34878D82A}">
                    <a16:rowId xmlns:a16="http://schemas.microsoft.com/office/drawing/2014/main" val="142993339"/>
                  </a:ext>
                </a:extLst>
              </a:tr>
              <a:tr h="401454">
                <a:tc>
                  <a:txBody>
                    <a:bodyPr/>
                    <a:lstStyle/>
                    <a:p>
                      <a:r>
                        <a:rPr lang="en-US" sz="1600"/>
                        <a:t>Community organization (such as Goodwill, Catholic Charities)</a:t>
                      </a:r>
                    </a:p>
                  </a:txBody>
                  <a:tcPr marL="82466" marR="82466" marT="41233" marB="41233"/>
                </a:tc>
                <a:tc>
                  <a:txBody>
                    <a:bodyPr/>
                    <a:lstStyle/>
                    <a:p>
                      <a:pPr algn="ctr"/>
                      <a:r>
                        <a:rPr lang="en-US" sz="1600"/>
                        <a:t>&lt;1%</a:t>
                      </a:r>
                    </a:p>
                  </a:txBody>
                  <a:tcPr marL="82466" marR="82466" marT="41233" marB="41233"/>
                </a:tc>
                <a:extLst>
                  <a:ext uri="{0D108BD9-81ED-4DB2-BD59-A6C34878D82A}">
                    <a16:rowId xmlns:a16="http://schemas.microsoft.com/office/drawing/2014/main" val="4245565182"/>
                  </a:ext>
                </a:extLst>
              </a:tr>
            </a:tbl>
          </a:graphicData>
        </a:graphic>
      </p:graphicFrame>
    </p:spTree>
    <p:extLst>
      <p:ext uri="{BB962C8B-B14F-4D97-AF65-F5344CB8AC3E}">
        <p14:creationId xmlns:p14="http://schemas.microsoft.com/office/powerpoint/2010/main" val="25955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49C21-A64B-8F03-1D8D-E86DB800D135}"/>
              </a:ext>
            </a:extLst>
          </p:cNvPr>
          <p:cNvSpPr>
            <a:spLocks noGrp="1"/>
          </p:cNvSpPr>
          <p:nvPr>
            <p:ph type="title"/>
          </p:nvPr>
        </p:nvSpPr>
        <p:spPr>
          <a:xfrm>
            <a:off x="589558" y="244742"/>
            <a:ext cx="11105219" cy="1235225"/>
          </a:xfrm>
        </p:spPr>
        <p:txBody>
          <a:bodyPr vert="horz" lIns="91440" tIns="45720" rIns="91440" bIns="45720" rtlCol="0" anchor="ctr">
            <a:noAutofit/>
          </a:bodyPr>
          <a:lstStyle/>
          <a:p>
            <a:r>
              <a:rPr lang="en-US" kern="1200">
                <a:latin typeface="+mj-lt"/>
                <a:ea typeface="+mj-ea"/>
                <a:cs typeface="+mj-cs"/>
              </a:rPr>
              <a:t>Helpful High School Experiences in Preparing for Employment after High School</a:t>
            </a:r>
            <a:endParaRPr lang="en-US" kern="1200">
              <a:latin typeface="+mj-lt"/>
              <a:cs typeface="Calibri Light"/>
            </a:endParaRPr>
          </a:p>
        </p:txBody>
      </p:sp>
      <p:sp>
        <p:nvSpPr>
          <p:cNvPr id="4" name="Slide Number Placeholder 3">
            <a:extLst>
              <a:ext uri="{FF2B5EF4-FFF2-40B4-BE49-F238E27FC236}">
                <a16:creationId xmlns:a16="http://schemas.microsoft.com/office/drawing/2014/main" id="{DADAA589-1F2C-A6CC-14FB-CBB20B5E1FE4}"/>
              </a:ext>
            </a:extLst>
          </p:cNvPr>
          <p:cNvSpPr>
            <a:spLocks noGrp="1"/>
          </p:cNvSpPr>
          <p:nvPr>
            <p:ph type="sldNum" sz="quarter" idx="12"/>
          </p:nvPr>
        </p:nvSpPr>
        <p:spPr>
          <a:xfrm>
            <a:off x="8732520" y="6356350"/>
            <a:ext cx="3199388" cy="365125"/>
          </a:xfrm>
        </p:spPr>
        <p:txBody>
          <a:bodyPr vert="horz" lIns="91440" tIns="45720" rIns="91440" bIns="45720" rtlCol="0" anchor="ctr">
            <a:normAutofit/>
          </a:bodyPr>
          <a:lstStyle/>
          <a:p>
            <a:pPr defTabSz="914400">
              <a:spcAft>
                <a:spcPts val="600"/>
              </a:spcAft>
            </a:pPr>
            <a:fld id="{775B6C71-B8E2-4E4D-A4A3-1937B1299F9F}" type="slidenum">
              <a:rPr lang="en-US">
                <a:solidFill>
                  <a:schemeClr val="tx1"/>
                </a:solidFill>
              </a:rPr>
              <a:pPr defTabSz="914400">
                <a:spcAft>
                  <a:spcPts val="600"/>
                </a:spcAft>
              </a:pPr>
              <a:t>18</a:t>
            </a:fld>
            <a:endParaRPr lang="en-US">
              <a:solidFill>
                <a:schemeClr val="tx1"/>
              </a:solidFill>
            </a:endParaRPr>
          </a:p>
        </p:txBody>
      </p:sp>
      <p:graphicFrame>
        <p:nvGraphicFramePr>
          <p:cNvPr id="6" name="Table 5">
            <a:extLst>
              <a:ext uri="{FF2B5EF4-FFF2-40B4-BE49-F238E27FC236}">
                <a16:creationId xmlns:a16="http://schemas.microsoft.com/office/drawing/2014/main" id="{6FB8B77E-FFE8-7F6C-5A5F-90C9E7A58E96}"/>
              </a:ext>
            </a:extLst>
          </p:cNvPr>
          <p:cNvGraphicFramePr>
            <a:graphicFrameLocks noGrp="1"/>
          </p:cNvGraphicFramePr>
          <p:nvPr>
            <p:extLst>
              <p:ext uri="{D42A27DB-BD31-4B8C-83A1-F6EECF244321}">
                <p14:modId xmlns:p14="http://schemas.microsoft.com/office/powerpoint/2010/main" val="1148104746"/>
              </p:ext>
            </p:extLst>
          </p:nvPr>
        </p:nvGraphicFramePr>
        <p:xfrm>
          <a:off x="414759" y="1996632"/>
          <a:ext cx="11196499" cy="4778452"/>
        </p:xfrm>
        <a:graphic>
          <a:graphicData uri="http://schemas.openxmlformats.org/drawingml/2006/table">
            <a:tbl>
              <a:tblPr firstRow="1" bandRow="1">
                <a:tableStyleId>{1E171933-4619-4E11-9A3F-F7608DF75F80}</a:tableStyleId>
              </a:tblPr>
              <a:tblGrid>
                <a:gridCol w="3208637">
                  <a:extLst>
                    <a:ext uri="{9D8B030D-6E8A-4147-A177-3AD203B41FA5}">
                      <a16:colId xmlns:a16="http://schemas.microsoft.com/office/drawing/2014/main" val="3195597148"/>
                    </a:ext>
                  </a:extLst>
                </a:gridCol>
                <a:gridCol w="2480350">
                  <a:extLst>
                    <a:ext uri="{9D8B030D-6E8A-4147-A177-3AD203B41FA5}">
                      <a16:colId xmlns:a16="http://schemas.microsoft.com/office/drawing/2014/main" val="144452589"/>
                    </a:ext>
                  </a:extLst>
                </a:gridCol>
                <a:gridCol w="2753756">
                  <a:extLst>
                    <a:ext uri="{9D8B030D-6E8A-4147-A177-3AD203B41FA5}">
                      <a16:colId xmlns:a16="http://schemas.microsoft.com/office/drawing/2014/main" val="1732684408"/>
                    </a:ext>
                  </a:extLst>
                </a:gridCol>
                <a:gridCol w="2753756">
                  <a:extLst>
                    <a:ext uri="{9D8B030D-6E8A-4147-A177-3AD203B41FA5}">
                      <a16:colId xmlns:a16="http://schemas.microsoft.com/office/drawing/2014/main" val="3726318902"/>
                    </a:ext>
                  </a:extLst>
                </a:gridCol>
              </a:tblGrid>
              <a:tr h="577246">
                <a:tc>
                  <a:txBody>
                    <a:bodyPr/>
                    <a:lstStyle/>
                    <a:p>
                      <a:pPr algn="ctr" rtl="0" fontAlgn="ctr">
                        <a:spcBef>
                          <a:spcPts val="0"/>
                        </a:spcBef>
                        <a:spcAft>
                          <a:spcPts val="0"/>
                        </a:spcAft>
                      </a:pPr>
                      <a:r>
                        <a:rPr lang="en-US" sz="1600">
                          <a:effectLst/>
                        </a:rPr>
                        <a:t>Question</a:t>
                      </a:r>
                    </a:p>
                  </a:txBody>
                  <a:tcPr marL="84903" marR="84903" marT="84903" marB="84903" anchor="ctr"/>
                </a:tc>
                <a:tc>
                  <a:txBody>
                    <a:bodyPr/>
                    <a:lstStyle/>
                    <a:p>
                      <a:pPr algn="ctr" rtl="0" fontAlgn="ctr">
                        <a:spcBef>
                          <a:spcPts val="0"/>
                        </a:spcBef>
                        <a:spcAft>
                          <a:spcPts val="0"/>
                        </a:spcAft>
                      </a:pPr>
                      <a:r>
                        <a:rPr lang="en-US" sz="1600">
                          <a:effectLst/>
                        </a:rPr>
                        <a:t>Did not participate</a:t>
                      </a:r>
                    </a:p>
                  </a:txBody>
                  <a:tcPr marL="84903" marR="84903" marT="84903" marB="84903" anchor="ctr"/>
                </a:tc>
                <a:tc>
                  <a:txBody>
                    <a:bodyPr/>
                    <a:lstStyle/>
                    <a:p>
                      <a:pPr algn="ctr" rtl="0" fontAlgn="ctr">
                        <a:spcBef>
                          <a:spcPts val="0"/>
                        </a:spcBef>
                        <a:spcAft>
                          <a:spcPts val="0"/>
                        </a:spcAft>
                      </a:pPr>
                      <a:r>
                        <a:rPr lang="en-US" sz="1600">
                          <a:effectLst/>
                        </a:rPr>
                        <a:t>Participated but did not find helpful</a:t>
                      </a:r>
                    </a:p>
                  </a:txBody>
                  <a:tcPr marL="84903" marR="84903" marT="84903" marB="84903" anchor="ctr"/>
                </a:tc>
                <a:tc>
                  <a:txBody>
                    <a:bodyPr/>
                    <a:lstStyle/>
                    <a:p>
                      <a:pPr algn="ctr" rtl="0" fontAlgn="ctr">
                        <a:spcBef>
                          <a:spcPts val="0"/>
                        </a:spcBef>
                        <a:spcAft>
                          <a:spcPts val="0"/>
                        </a:spcAft>
                      </a:pPr>
                      <a:r>
                        <a:rPr lang="en-US" sz="1600">
                          <a:effectLst/>
                        </a:rPr>
                        <a:t>Participated and found helpful</a:t>
                      </a:r>
                    </a:p>
                  </a:txBody>
                  <a:tcPr marL="84903" marR="84903" marT="84903" marB="84903" anchor="ctr"/>
                </a:tc>
                <a:extLst>
                  <a:ext uri="{0D108BD9-81ED-4DB2-BD59-A6C34878D82A}">
                    <a16:rowId xmlns:a16="http://schemas.microsoft.com/office/drawing/2014/main" val="3126658159"/>
                  </a:ext>
                </a:extLst>
              </a:tr>
              <a:tr h="432935">
                <a:tc>
                  <a:txBody>
                    <a:bodyPr/>
                    <a:lstStyle/>
                    <a:p>
                      <a:pPr algn="ctr" rtl="0" fontAlgn="ctr">
                        <a:spcBef>
                          <a:spcPts val="0"/>
                        </a:spcBef>
                        <a:spcAft>
                          <a:spcPts val="0"/>
                        </a:spcAft>
                      </a:pPr>
                      <a:r>
                        <a:rPr lang="en-US" sz="1600">
                          <a:effectLst/>
                        </a:rPr>
                        <a:t>Specific individual(s) at the school</a:t>
                      </a:r>
                    </a:p>
                  </a:txBody>
                  <a:tcPr marL="84903" marR="84903" marT="84903" marB="84903" anchor="ctr"/>
                </a:tc>
                <a:tc>
                  <a:txBody>
                    <a:bodyPr/>
                    <a:lstStyle/>
                    <a:p>
                      <a:pPr algn="ctr" rtl="0" fontAlgn="ctr">
                        <a:spcBef>
                          <a:spcPts val="0"/>
                        </a:spcBef>
                        <a:spcAft>
                          <a:spcPts val="0"/>
                        </a:spcAft>
                      </a:pPr>
                      <a:r>
                        <a:rPr lang="en-US" sz="1600">
                          <a:effectLst/>
                        </a:rPr>
                        <a:t>37%</a:t>
                      </a:r>
                    </a:p>
                  </a:txBody>
                  <a:tcPr marL="84903" marR="84903" marT="84903" marB="84903" anchor="ctr"/>
                </a:tc>
                <a:tc>
                  <a:txBody>
                    <a:bodyPr/>
                    <a:lstStyle/>
                    <a:p>
                      <a:pPr algn="ctr" rtl="0" fontAlgn="ctr">
                        <a:spcBef>
                          <a:spcPts val="0"/>
                        </a:spcBef>
                        <a:spcAft>
                          <a:spcPts val="0"/>
                        </a:spcAft>
                      </a:pPr>
                      <a:r>
                        <a:rPr lang="en-US" sz="1600">
                          <a:effectLst/>
                        </a:rPr>
                        <a:t>11%</a:t>
                      </a:r>
                    </a:p>
                  </a:txBody>
                  <a:tcPr marL="84903" marR="84903" marT="84903" marB="84903" anchor="ctr"/>
                </a:tc>
                <a:tc>
                  <a:txBody>
                    <a:bodyPr/>
                    <a:lstStyle/>
                    <a:p>
                      <a:pPr algn="ctr" rtl="0" fontAlgn="ctr">
                        <a:spcBef>
                          <a:spcPts val="0"/>
                        </a:spcBef>
                        <a:spcAft>
                          <a:spcPts val="0"/>
                        </a:spcAft>
                      </a:pPr>
                      <a:r>
                        <a:rPr lang="en-US" sz="1600">
                          <a:effectLst/>
                        </a:rPr>
                        <a:t>53%</a:t>
                      </a:r>
                    </a:p>
                  </a:txBody>
                  <a:tcPr marL="84903" marR="84903" marT="84903" marB="84903" anchor="ctr"/>
                </a:tc>
                <a:extLst>
                  <a:ext uri="{0D108BD9-81ED-4DB2-BD59-A6C34878D82A}">
                    <a16:rowId xmlns:a16="http://schemas.microsoft.com/office/drawing/2014/main" val="3769867332"/>
                  </a:ext>
                </a:extLst>
              </a:tr>
              <a:tr h="432935">
                <a:tc>
                  <a:txBody>
                    <a:bodyPr/>
                    <a:lstStyle/>
                    <a:p>
                      <a:pPr algn="ctr" rtl="0" fontAlgn="ctr">
                        <a:spcBef>
                          <a:spcPts val="0"/>
                        </a:spcBef>
                        <a:spcAft>
                          <a:spcPts val="0"/>
                        </a:spcAft>
                      </a:pPr>
                      <a:r>
                        <a:rPr lang="en-US" sz="1600">
                          <a:effectLst/>
                        </a:rPr>
                        <a:t>Experiences participating in ARD meetings</a:t>
                      </a:r>
                    </a:p>
                  </a:txBody>
                  <a:tcPr marL="84903" marR="84903" marT="84903" marB="84903" anchor="ctr"/>
                </a:tc>
                <a:tc>
                  <a:txBody>
                    <a:bodyPr/>
                    <a:lstStyle/>
                    <a:p>
                      <a:pPr algn="ctr" rtl="0" fontAlgn="ctr">
                        <a:spcBef>
                          <a:spcPts val="0"/>
                        </a:spcBef>
                        <a:spcAft>
                          <a:spcPts val="0"/>
                        </a:spcAft>
                      </a:pPr>
                      <a:r>
                        <a:rPr lang="en-US" sz="1600">
                          <a:effectLst/>
                        </a:rPr>
                        <a:t>24%</a:t>
                      </a:r>
                    </a:p>
                  </a:txBody>
                  <a:tcPr marL="84903" marR="84903" marT="84903" marB="84903" anchor="ctr"/>
                </a:tc>
                <a:tc>
                  <a:txBody>
                    <a:bodyPr/>
                    <a:lstStyle/>
                    <a:p>
                      <a:pPr algn="ctr" rtl="0" fontAlgn="ctr">
                        <a:spcBef>
                          <a:spcPts val="0"/>
                        </a:spcBef>
                        <a:spcAft>
                          <a:spcPts val="0"/>
                        </a:spcAft>
                      </a:pPr>
                      <a:r>
                        <a:rPr lang="en-US" sz="1600">
                          <a:effectLst/>
                        </a:rPr>
                        <a:t>23%</a:t>
                      </a:r>
                    </a:p>
                  </a:txBody>
                  <a:tcPr marL="84903" marR="84903" marT="84903" marB="84903" anchor="ctr"/>
                </a:tc>
                <a:tc>
                  <a:txBody>
                    <a:bodyPr/>
                    <a:lstStyle/>
                    <a:p>
                      <a:pPr algn="ctr" rtl="0" fontAlgn="ctr">
                        <a:spcBef>
                          <a:spcPts val="0"/>
                        </a:spcBef>
                        <a:spcAft>
                          <a:spcPts val="0"/>
                        </a:spcAft>
                      </a:pPr>
                      <a:r>
                        <a:rPr lang="en-US" sz="1600">
                          <a:effectLst/>
                        </a:rPr>
                        <a:t>52%</a:t>
                      </a:r>
                    </a:p>
                  </a:txBody>
                  <a:tcPr marL="84903" marR="84903" marT="84903" marB="84903" anchor="ctr"/>
                </a:tc>
                <a:extLst>
                  <a:ext uri="{0D108BD9-81ED-4DB2-BD59-A6C34878D82A}">
                    <a16:rowId xmlns:a16="http://schemas.microsoft.com/office/drawing/2014/main" val="2783278166"/>
                  </a:ext>
                </a:extLst>
              </a:tr>
              <a:tr h="432935">
                <a:tc>
                  <a:txBody>
                    <a:bodyPr/>
                    <a:lstStyle/>
                    <a:p>
                      <a:pPr algn="ctr" rtl="0" fontAlgn="ctr">
                        <a:spcBef>
                          <a:spcPts val="0"/>
                        </a:spcBef>
                        <a:spcAft>
                          <a:spcPts val="0"/>
                        </a:spcAft>
                      </a:pPr>
                      <a:r>
                        <a:rPr lang="en-US" sz="1600">
                          <a:effectLst/>
                        </a:rPr>
                        <a:t>Academic classes</a:t>
                      </a:r>
                    </a:p>
                  </a:txBody>
                  <a:tcPr marL="84903" marR="84903" marT="84903" marB="84903" anchor="ctr"/>
                </a:tc>
                <a:tc>
                  <a:txBody>
                    <a:bodyPr/>
                    <a:lstStyle/>
                    <a:p>
                      <a:pPr algn="ctr" rtl="0" fontAlgn="ctr">
                        <a:spcBef>
                          <a:spcPts val="0"/>
                        </a:spcBef>
                        <a:spcAft>
                          <a:spcPts val="0"/>
                        </a:spcAft>
                      </a:pPr>
                      <a:r>
                        <a:rPr lang="en-US" sz="1600">
                          <a:effectLst/>
                        </a:rPr>
                        <a:t>29%</a:t>
                      </a:r>
                    </a:p>
                  </a:txBody>
                  <a:tcPr marL="84903" marR="84903" marT="84903" marB="84903" anchor="ctr"/>
                </a:tc>
                <a:tc>
                  <a:txBody>
                    <a:bodyPr/>
                    <a:lstStyle/>
                    <a:p>
                      <a:pPr algn="ctr" rtl="0" fontAlgn="ctr">
                        <a:spcBef>
                          <a:spcPts val="0"/>
                        </a:spcBef>
                        <a:spcAft>
                          <a:spcPts val="0"/>
                        </a:spcAft>
                      </a:pPr>
                      <a:r>
                        <a:rPr lang="en-US" sz="1600">
                          <a:effectLst/>
                        </a:rPr>
                        <a:t>23%</a:t>
                      </a:r>
                    </a:p>
                  </a:txBody>
                  <a:tcPr marL="84903" marR="84903" marT="84903" marB="84903" anchor="ctr"/>
                </a:tc>
                <a:tc>
                  <a:txBody>
                    <a:bodyPr/>
                    <a:lstStyle/>
                    <a:p>
                      <a:pPr algn="ctr" rtl="0" fontAlgn="ctr">
                        <a:spcBef>
                          <a:spcPts val="0"/>
                        </a:spcBef>
                        <a:spcAft>
                          <a:spcPts val="0"/>
                        </a:spcAft>
                      </a:pPr>
                      <a:r>
                        <a:rPr lang="en-US" sz="1600">
                          <a:effectLst/>
                        </a:rPr>
                        <a:t>48%</a:t>
                      </a:r>
                    </a:p>
                  </a:txBody>
                  <a:tcPr marL="84903" marR="84903" marT="84903" marB="84903" anchor="ctr"/>
                </a:tc>
                <a:extLst>
                  <a:ext uri="{0D108BD9-81ED-4DB2-BD59-A6C34878D82A}">
                    <a16:rowId xmlns:a16="http://schemas.microsoft.com/office/drawing/2014/main" val="1442928382"/>
                  </a:ext>
                </a:extLst>
              </a:tr>
              <a:tr h="432935">
                <a:tc>
                  <a:txBody>
                    <a:bodyPr/>
                    <a:lstStyle/>
                    <a:p>
                      <a:pPr algn="ctr" rtl="0" fontAlgn="ctr">
                        <a:spcBef>
                          <a:spcPts val="0"/>
                        </a:spcBef>
                        <a:spcAft>
                          <a:spcPts val="0"/>
                        </a:spcAft>
                      </a:pPr>
                      <a:r>
                        <a:rPr lang="en-US" sz="1600">
                          <a:effectLst/>
                        </a:rPr>
                        <a:t>Extracurricular activities</a:t>
                      </a:r>
                    </a:p>
                  </a:txBody>
                  <a:tcPr marL="84903" marR="84903" marT="84903" marB="84903" anchor="ctr"/>
                </a:tc>
                <a:tc>
                  <a:txBody>
                    <a:bodyPr/>
                    <a:lstStyle/>
                    <a:p>
                      <a:pPr algn="ctr" rtl="0" fontAlgn="ctr">
                        <a:spcBef>
                          <a:spcPts val="0"/>
                        </a:spcBef>
                        <a:spcAft>
                          <a:spcPts val="0"/>
                        </a:spcAft>
                      </a:pPr>
                      <a:r>
                        <a:rPr lang="en-US" sz="1600">
                          <a:effectLst/>
                        </a:rPr>
                        <a:t>56%</a:t>
                      </a:r>
                    </a:p>
                  </a:txBody>
                  <a:tcPr marL="84903" marR="84903" marT="84903" marB="84903" anchor="ctr"/>
                </a:tc>
                <a:tc>
                  <a:txBody>
                    <a:bodyPr/>
                    <a:lstStyle/>
                    <a:p>
                      <a:pPr algn="ctr" rtl="0" fontAlgn="ctr">
                        <a:spcBef>
                          <a:spcPts val="0"/>
                        </a:spcBef>
                        <a:spcAft>
                          <a:spcPts val="0"/>
                        </a:spcAft>
                      </a:pPr>
                      <a:r>
                        <a:rPr lang="en-US" sz="1600">
                          <a:effectLst/>
                        </a:rPr>
                        <a:t>11%</a:t>
                      </a:r>
                    </a:p>
                  </a:txBody>
                  <a:tcPr marL="84903" marR="84903" marT="84903" marB="84903" anchor="ctr"/>
                </a:tc>
                <a:tc>
                  <a:txBody>
                    <a:bodyPr/>
                    <a:lstStyle/>
                    <a:p>
                      <a:pPr algn="ctr" rtl="0" fontAlgn="ctr">
                        <a:spcBef>
                          <a:spcPts val="0"/>
                        </a:spcBef>
                        <a:spcAft>
                          <a:spcPts val="0"/>
                        </a:spcAft>
                      </a:pPr>
                      <a:r>
                        <a:rPr lang="en-US" sz="1600">
                          <a:effectLst/>
                        </a:rPr>
                        <a:t>33%</a:t>
                      </a:r>
                    </a:p>
                  </a:txBody>
                  <a:tcPr marL="84903" marR="84903" marT="84903" marB="84903" anchor="ctr"/>
                </a:tc>
                <a:extLst>
                  <a:ext uri="{0D108BD9-81ED-4DB2-BD59-A6C34878D82A}">
                    <a16:rowId xmlns:a16="http://schemas.microsoft.com/office/drawing/2014/main" val="728000613"/>
                  </a:ext>
                </a:extLst>
              </a:tr>
              <a:tr h="432935">
                <a:tc>
                  <a:txBody>
                    <a:bodyPr/>
                    <a:lstStyle/>
                    <a:p>
                      <a:pPr algn="ctr" rtl="0" fontAlgn="ctr">
                        <a:spcBef>
                          <a:spcPts val="0"/>
                        </a:spcBef>
                        <a:spcAft>
                          <a:spcPts val="0"/>
                        </a:spcAft>
                      </a:pPr>
                      <a:r>
                        <a:rPr lang="en-US" sz="1600">
                          <a:effectLst/>
                        </a:rPr>
                        <a:t>CTE Classes</a:t>
                      </a:r>
                    </a:p>
                  </a:txBody>
                  <a:tcPr marL="84903" marR="84903" marT="84903" marB="84903" anchor="ctr"/>
                </a:tc>
                <a:tc>
                  <a:txBody>
                    <a:bodyPr/>
                    <a:lstStyle/>
                    <a:p>
                      <a:pPr algn="ctr" rtl="0" fontAlgn="ctr">
                        <a:spcBef>
                          <a:spcPts val="0"/>
                        </a:spcBef>
                        <a:spcAft>
                          <a:spcPts val="0"/>
                        </a:spcAft>
                      </a:pPr>
                      <a:r>
                        <a:rPr lang="en-US" sz="1600">
                          <a:effectLst/>
                        </a:rPr>
                        <a:t>60%</a:t>
                      </a:r>
                    </a:p>
                  </a:txBody>
                  <a:tcPr marL="84903" marR="84903" marT="84903" marB="84903" anchor="ctr"/>
                </a:tc>
                <a:tc>
                  <a:txBody>
                    <a:bodyPr/>
                    <a:lstStyle/>
                    <a:p>
                      <a:pPr algn="ctr" rtl="0" fontAlgn="ctr">
                        <a:spcBef>
                          <a:spcPts val="0"/>
                        </a:spcBef>
                        <a:spcAft>
                          <a:spcPts val="0"/>
                        </a:spcAft>
                      </a:pPr>
                      <a:r>
                        <a:rPr lang="en-US" sz="1600">
                          <a:effectLst/>
                        </a:rPr>
                        <a:t>11%</a:t>
                      </a:r>
                    </a:p>
                  </a:txBody>
                  <a:tcPr marL="84903" marR="84903" marT="84903" marB="84903" anchor="ctr"/>
                </a:tc>
                <a:tc>
                  <a:txBody>
                    <a:bodyPr/>
                    <a:lstStyle/>
                    <a:p>
                      <a:pPr algn="ctr" rtl="0" fontAlgn="ctr">
                        <a:spcBef>
                          <a:spcPts val="0"/>
                        </a:spcBef>
                        <a:spcAft>
                          <a:spcPts val="0"/>
                        </a:spcAft>
                      </a:pPr>
                      <a:r>
                        <a:rPr lang="en-US" sz="1600">
                          <a:effectLst/>
                        </a:rPr>
                        <a:t>30%</a:t>
                      </a:r>
                    </a:p>
                  </a:txBody>
                  <a:tcPr marL="84903" marR="84903" marT="84903" marB="84903" anchor="ctr"/>
                </a:tc>
                <a:extLst>
                  <a:ext uri="{0D108BD9-81ED-4DB2-BD59-A6C34878D82A}">
                    <a16:rowId xmlns:a16="http://schemas.microsoft.com/office/drawing/2014/main" val="233144543"/>
                  </a:ext>
                </a:extLst>
              </a:tr>
              <a:tr h="432935">
                <a:tc>
                  <a:txBody>
                    <a:bodyPr/>
                    <a:lstStyle/>
                    <a:p>
                      <a:pPr algn="ctr" rtl="0" fontAlgn="ctr">
                        <a:spcBef>
                          <a:spcPts val="0"/>
                        </a:spcBef>
                        <a:spcAft>
                          <a:spcPts val="0"/>
                        </a:spcAft>
                      </a:pPr>
                      <a:r>
                        <a:rPr lang="en-US" sz="1600">
                          <a:effectLst/>
                        </a:rPr>
                        <a:t>Volunteer work</a:t>
                      </a:r>
                    </a:p>
                  </a:txBody>
                  <a:tcPr marL="84903" marR="84903" marT="84903" marB="84903" anchor="ctr"/>
                </a:tc>
                <a:tc>
                  <a:txBody>
                    <a:bodyPr/>
                    <a:lstStyle/>
                    <a:p>
                      <a:pPr algn="ctr" rtl="0" fontAlgn="ctr">
                        <a:spcBef>
                          <a:spcPts val="0"/>
                        </a:spcBef>
                        <a:spcAft>
                          <a:spcPts val="0"/>
                        </a:spcAft>
                      </a:pPr>
                      <a:r>
                        <a:rPr lang="en-US" sz="1600">
                          <a:effectLst/>
                        </a:rPr>
                        <a:t>69%</a:t>
                      </a:r>
                    </a:p>
                  </a:txBody>
                  <a:tcPr marL="84903" marR="84903" marT="84903" marB="84903" anchor="ctr"/>
                </a:tc>
                <a:tc>
                  <a:txBody>
                    <a:bodyPr/>
                    <a:lstStyle/>
                    <a:p>
                      <a:pPr algn="ctr" rtl="0" fontAlgn="ctr">
                        <a:spcBef>
                          <a:spcPts val="0"/>
                        </a:spcBef>
                        <a:spcAft>
                          <a:spcPts val="0"/>
                        </a:spcAft>
                      </a:pPr>
                      <a:r>
                        <a:rPr lang="en-US" sz="1600">
                          <a:effectLst/>
                        </a:rPr>
                        <a:t>5%</a:t>
                      </a:r>
                    </a:p>
                  </a:txBody>
                  <a:tcPr marL="84903" marR="84903" marT="84903" marB="84903" anchor="ctr"/>
                </a:tc>
                <a:tc>
                  <a:txBody>
                    <a:bodyPr/>
                    <a:lstStyle/>
                    <a:p>
                      <a:pPr algn="ctr" rtl="0" fontAlgn="ctr">
                        <a:spcBef>
                          <a:spcPts val="0"/>
                        </a:spcBef>
                        <a:spcAft>
                          <a:spcPts val="0"/>
                        </a:spcAft>
                      </a:pPr>
                      <a:r>
                        <a:rPr lang="en-US" sz="1600">
                          <a:effectLst/>
                        </a:rPr>
                        <a:t>26%</a:t>
                      </a:r>
                    </a:p>
                  </a:txBody>
                  <a:tcPr marL="84903" marR="84903" marT="84903" marB="84903" anchor="ctr"/>
                </a:tc>
                <a:extLst>
                  <a:ext uri="{0D108BD9-81ED-4DB2-BD59-A6C34878D82A}">
                    <a16:rowId xmlns:a16="http://schemas.microsoft.com/office/drawing/2014/main" val="2255654941"/>
                  </a:ext>
                </a:extLst>
              </a:tr>
              <a:tr h="432935">
                <a:tc>
                  <a:txBody>
                    <a:bodyPr/>
                    <a:lstStyle/>
                    <a:p>
                      <a:pPr algn="ctr" rtl="0" fontAlgn="ctr">
                        <a:spcBef>
                          <a:spcPts val="0"/>
                        </a:spcBef>
                        <a:spcAft>
                          <a:spcPts val="0"/>
                        </a:spcAft>
                      </a:pPr>
                      <a:r>
                        <a:rPr lang="en-US" sz="1600">
                          <a:effectLst/>
                        </a:rPr>
                        <a:t>Paid work experience</a:t>
                      </a:r>
                    </a:p>
                  </a:txBody>
                  <a:tcPr marL="84903" marR="84903" marT="84903" marB="84903" anchor="ctr"/>
                </a:tc>
                <a:tc>
                  <a:txBody>
                    <a:bodyPr/>
                    <a:lstStyle/>
                    <a:p>
                      <a:pPr algn="ctr" rtl="0" fontAlgn="ctr">
                        <a:spcBef>
                          <a:spcPts val="0"/>
                        </a:spcBef>
                        <a:spcAft>
                          <a:spcPts val="0"/>
                        </a:spcAft>
                      </a:pPr>
                      <a:r>
                        <a:rPr lang="en-US" sz="1600">
                          <a:effectLst/>
                        </a:rPr>
                        <a:t>72%</a:t>
                      </a:r>
                    </a:p>
                  </a:txBody>
                  <a:tcPr marL="84903" marR="84903" marT="84903" marB="84903" anchor="ctr"/>
                </a:tc>
                <a:tc>
                  <a:txBody>
                    <a:bodyPr/>
                    <a:lstStyle/>
                    <a:p>
                      <a:pPr algn="ctr" rtl="0" fontAlgn="ctr">
                        <a:spcBef>
                          <a:spcPts val="0"/>
                        </a:spcBef>
                        <a:spcAft>
                          <a:spcPts val="0"/>
                        </a:spcAft>
                      </a:pPr>
                      <a:r>
                        <a:rPr lang="en-US" sz="1600">
                          <a:effectLst/>
                        </a:rPr>
                        <a:t>4%</a:t>
                      </a:r>
                    </a:p>
                  </a:txBody>
                  <a:tcPr marL="84903" marR="84903" marT="84903" marB="84903" anchor="ctr"/>
                </a:tc>
                <a:tc>
                  <a:txBody>
                    <a:bodyPr/>
                    <a:lstStyle/>
                    <a:p>
                      <a:pPr algn="ctr" rtl="0" fontAlgn="ctr">
                        <a:spcBef>
                          <a:spcPts val="0"/>
                        </a:spcBef>
                        <a:spcAft>
                          <a:spcPts val="0"/>
                        </a:spcAft>
                      </a:pPr>
                      <a:r>
                        <a:rPr lang="en-US" sz="1600">
                          <a:effectLst/>
                        </a:rPr>
                        <a:t>25%</a:t>
                      </a:r>
                    </a:p>
                  </a:txBody>
                  <a:tcPr marL="84903" marR="84903" marT="84903" marB="84903" anchor="ctr"/>
                </a:tc>
                <a:extLst>
                  <a:ext uri="{0D108BD9-81ED-4DB2-BD59-A6C34878D82A}">
                    <a16:rowId xmlns:a16="http://schemas.microsoft.com/office/drawing/2014/main" val="3370652619"/>
                  </a:ext>
                </a:extLst>
              </a:tr>
              <a:tr h="432935">
                <a:tc>
                  <a:txBody>
                    <a:bodyPr/>
                    <a:lstStyle/>
                    <a:p>
                      <a:pPr algn="ctr" rtl="0" fontAlgn="ctr">
                        <a:spcBef>
                          <a:spcPts val="0"/>
                        </a:spcBef>
                        <a:spcAft>
                          <a:spcPts val="0"/>
                        </a:spcAft>
                      </a:pPr>
                      <a:r>
                        <a:rPr lang="en-US" sz="1600">
                          <a:effectLst/>
                        </a:rPr>
                        <a:t>Work-based learning</a:t>
                      </a:r>
                    </a:p>
                  </a:txBody>
                  <a:tcPr marL="84903" marR="84903" marT="84903" marB="84903" anchor="ctr"/>
                </a:tc>
                <a:tc>
                  <a:txBody>
                    <a:bodyPr/>
                    <a:lstStyle/>
                    <a:p>
                      <a:pPr algn="ctr" rtl="0" fontAlgn="ctr">
                        <a:spcBef>
                          <a:spcPts val="0"/>
                        </a:spcBef>
                        <a:spcAft>
                          <a:spcPts val="0"/>
                        </a:spcAft>
                      </a:pPr>
                      <a:r>
                        <a:rPr lang="en-US" sz="1600">
                          <a:effectLst/>
                        </a:rPr>
                        <a:t>76%</a:t>
                      </a:r>
                    </a:p>
                  </a:txBody>
                  <a:tcPr marL="84903" marR="84903" marT="84903" marB="84903" anchor="ctr"/>
                </a:tc>
                <a:tc>
                  <a:txBody>
                    <a:bodyPr/>
                    <a:lstStyle/>
                    <a:p>
                      <a:pPr algn="ctr" rtl="0" fontAlgn="ctr">
                        <a:spcBef>
                          <a:spcPts val="0"/>
                        </a:spcBef>
                        <a:spcAft>
                          <a:spcPts val="0"/>
                        </a:spcAft>
                      </a:pPr>
                      <a:r>
                        <a:rPr lang="en-US" sz="1600">
                          <a:effectLst/>
                        </a:rPr>
                        <a:t>5%</a:t>
                      </a:r>
                    </a:p>
                  </a:txBody>
                  <a:tcPr marL="84903" marR="84903" marT="84903" marB="84903" anchor="ctr"/>
                </a:tc>
                <a:tc>
                  <a:txBody>
                    <a:bodyPr/>
                    <a:lstStyle/>
                    <a:p>
                      <a:pPr algn="ctr" rtl="0" fontAlgn="ctr">
                        <a:spcBef>
                          <a:spcPts val="0"/>
                        </a:spcBef>
                        <a:spcAft>
                          <a:spcPts val="0"/>
                        </a:spcAft>
                      </a:pPr>
                      <a:r>
                        <a:rPr lang="en-US" sz="1600">
                          <a:effectLst/>
                        </a:rPr>
                        <a:t>19%</a:t>
                      </a:r>
                    </a:p>
                  </a:txBody>
                  <a:tcPr marL="84903" marR="84903" marT="84903" marB="84903" anchor="ctr"/>
                </a:tc>
                <a:extLst>
                  <a:ext uri="{0D108BD9-81ED-4DB2-BD59-A6C34878D82A}">
                    <a16:rowId xmlns:a16="http://schemas.microsoft.com/office/drawing/2014/main" val="1186667618"/>
                  </a:ext>
                </a:extLst>
              </a:tr>
              <a:tr h="432935">
                <a:tc>
                  <a:txBody>
                    <a:bodyPr/>
                    <a:lstStyle/>
                    <a:p>
                      <a:pPr algn="ctr" rtl="0" fontAlgn="ctr">
                        <a:spcBef>
                          <a:spcPts val="0"/>
                        </a:spcBef>
                        <a:spcAft>
                          <a:spcPts val="0"/>
                        </a:spcAft>
                      </a:pPr>
                      <a:r>
                        <a:rPr lang="en-US" sz="1600">
                          <a:effectLst/>
                        </a:rPr>
                        <a:t>Something else</a:t>
                      </a:r>
                    </a:p>
                  </a:txBody>
                  <a:tcPr marL="84903" marR="84903" marT="84903" marB="84903" anchor="ctr"/>
                </a:tc>
                <a:tc>
                  <a:txBody>
                    <a:bodyPr/>
                    <a:lstStyle/>
                    <a:p>
                      <a:pPr algn="ctr" rtl="0" fontAlgn="ctr">
                        <a:spcBef>
                          <a:spcPts val="0"/>
                        </a:spcBef>
                        <a:spcAft>
                          <a:spcPts val="0"/>
                        </a:spcAft>
                      </a:pPr>
                      <a:r>
                        <a:rPr lang="en-US" sz="1600">
                          <a:effectLst/>
                        </a:rPr>
                        <a:t>86%</a:t>
                      </a:r>
                    </a:p>
                  </a:txBody>
                  <a:tcPr marL="84903" marR="84903" marT="84903" marB="84903" anchor="ctr"/>
                </a:tc>
                <a:tc>
                  <a:txBody>
                    <a:bodyPr/>
                    <a:lstStyle/>
                    <a:p>
                      <a:pPr algn="ctr" rtl="0" fontAlgn="ctr">
                        <a:spcBef>
                          <a:spcPts val="0"/>
                        </a:spcBef>
                        <a:spcAft>
                          <a:spcPts val="0"/>
                        </a:spcAft>
                      </a:pPr>
                      <a:r>
                        <a:rPr lang="en-US" sz="1600">
                          <a:effectLst/>
                        </a:rPr>
                        <a:t>3%</a:t>
                      </a:r>
                    </a:p>
                  </a:txBody>
                  <a:tcPr marL="84903" marR="84903" marT="84903" marB="84903" anchor="ctr"/>
                </a:tc>
                <a:tc>
                  <a:txBody>
                    <a:bodyPr/>
                    <a:lstStyle/>
                    <a:p>
                      <a:pPr algn="ctr" rtl="0" fontAlgn="ctr">
                        <a:spcBef>
                          <a:spcPts val="0"/>
                        </a:spcBef>
                        <a:spcAft>
                          <a:spcPts val="0"/>
                        </a:spcAft>
                      </a:pPr>
                      <a:r>
                        <a:rPr lang="en-US" sz="1600">
                          <a:effectLst/>
                        </a:rPr>
                        <a:t>10%</a:t>
                      </a:r>
                    </a:p>
                  </a:txBody>
                  <a:tcPr marL="84903" marR="84903" marT="84903" marB="84903" anchor="ctr"/>
                </a:tc>
                <a:extLst>
                  <a:ext uri="{0D108BD9-81ED-4DB2-BD59-A6C34878D82A}">
                    <a16:rowId xmlns:a16="http://schemas.microsoft.com/office/drawing/2014/main" val="4235027126"/>
                  </a:ext>
                </a:extLst>
              </a:tr>
            </a:tbl>
          </a:graphicData>
        </a:graphic>
      </p:graphicFrame>
      <p:sp>
        <p:nvSpPr>
          <p:cNvPr id="7" name="Star: 5 Points 6" descr="Chart - Helpful High School Experiences in Preparing for Employment">
            <a:extLst>
              <a:ext uri="{FF2B5EF4-FFF2-40B4-BE49-F238E27FC236}">
                <a16:creationId xmlns:a16="http://schemas.microsoft.com/office/drawing/2014/main" id="{7D6FD06D-001D-AA94-B992-D2C49AA61129}"/>
              </a:ext>
            </a:extLst>
          </p:cNvPr>
          <p:cNvSpPr/>
          <p:nvPr/>
        </p:nvSpPr>
        <p:spPr>
          <a:xfrm>
            <a:off x="592424" y="4632674"/>
            <a:ext cx="368709" cy="319548"/>
          </a:xfrm>
          <a:prstGeom prst="star5">
            <a:avLst/>
          </a:prstGeom>
          <a:solidFill>
            <a:srgbClr val="ED7D3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973150E2-25AC-A647-94B4-6B11B4FBE751}"/>
              </a:ext>
              <a:ext uri="{C183D7F6-B498-43B3-948B-1728B52AA6E4}">
                <adec:decorative xmlns:adec="http://schemas.microsoft.com/office/drawing/2017/decorative" val="1"/>
              </a:ext>
            </a:extLst>
          </p:cNvPr>
          <p:cNvSpPr/>
          <p:nvPr/>
        </p:nvSpPr>
        <p:spPr>
          <a:xfrm>
            <a:off x="592423" y="5462192"/>
            <a:ext cx="368709" cy="319548"/>
          </a:xfrm>
          <a:prstGeom prst="star5">
            <a:avLst/>
          </a:prstGeom>
          <a:solidFill>
            <a:srgbClr val="ED7D3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86082E2C-A623-4594-6B8C-F77F4FA60460}"/>
              </a:ext>
              <a:ext uri="{C183D7F6-B498-43B3-948B-1728B52AA6E4}">
                <adec:decorative xmlns:adec="http://schemas.microsoft.com/office/drawing/2017/decorative" val="1"/>
              </a:ext>
            </a:extLst>
          </p:cNvPr>
          <p:cNvSpPr/>
          <p:nvPr/>
        </p:nvSpPr>
        <p:spPr>
          <a:xfrm>
            <a:off x="592424" y="5915535"/>
            <a:ext cx="368709" cy="319548"/>
          </a:xfrm>
          <a:prstGeom prst="star5">
            <a:avLst/>
          </a:prstGeom>
          <a:solidFill>
            <a:srgbClr val="ED7D3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67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7D029-552C-CB60-D193-DA91CC9AEB13}"/>
              </a:ext>
            </a:extLst>
          </p:cNvPr>
          <p:cNvSpPr>
            <a:spLocks noGrp="1"/>
          </p:cNvSpPr>
          <p:nvPr>
            <p:ph type="title"/>
          </p:nvPr>
        </p:nvSpPr>
        <p:spPr>
          <a:xfrm>
            <a:off x="589558" y="244742"/>
            <a:ext cx="10613295" cy="1235225"/>
          </a:xfrm>
        </p:spPr>
        <p:txBody>
          <a:bodyPr vert="horz" lIns="91440" tIns="45720" rIns="91440" bIns="45720" rtlCol="0" anchor="ctr">
            <a:noAutofit/>
          </a:bodyPr>
          <a:lstStyle/>
          <a:p>
            <a:r>
              <a:rPr lang="en-US" kern="1200">
                <a:latin typeface="+mj-lt"/>
                <a:ea typeface="+mj-ea"/>
                <a:cs typeface="+mj-cs"/>
              </a:rPr>
              <a:t>Connections between Exited Students and Agencies Providing Support</a:t>
            </a:r>
            <a:endParaRPr lang="en-US" kern="1200">
              <a:latin typeface="+mj-lt"/>
              <a:cs typeface="Calibri Light"/>
            </a:endParaRPr>
          </a:p>
        </p:txBody>
      </p:sp>
      <p:sp>
        <p:nvSpPr>
          <p:cNvPr id="4" name="Slide Number Placeholder 3">
            <a:extLst>
              <a:ext uri="{FF2B5EF4-FFF2-40B4-BE49-F238E27FC236}">
                <a16:creationId xmlns:a16="http://schemas.microsoft.com/office/drawing/2014/main" id="{5705E63A-CEA9-C61A-A8DB-C2A0076DFC0E}"/>
              </a:ext>
            </a:extLst>
          </p:cNvPr>
          <p:cNvSpPr>
            <a:spLocks noGrp="1"/>
          </p:cNvSpPr>
          <p:nvPr>
            <p:ph type="sldNum" sz="quarter" idx="12"/>
          </p:nvPr>
        </p:nvSpPr>
        <p:spPr>
          <a:xfrm>
            <a:off x="8732520" y="6356350"/>
            <a:ext cx="3199388" cy="365125"/>
          </a:xfrm>
        </p:spPr>
        <p:txBody>
          <a:bodyPr vert="horz" lIns="91440" tIns="45720" rIns="91440" bIns="45720" rtlCol="0" anchor="ctr">
            <a:normAutofit/>
          </a:bodyPr>
          <a:lstStyle/>
          <a:p>
            <a:pPr defTabSz="914400">
              <a:spcAft>
                <a:spcPts val="600"/>
              </a:spcAft>
            </a:pPr>
            <a:fld id="{775B6C71-B8E2-4E4D-A4A3-1937B1299F9F}" type="slidenum">
              <a:rPr lang="en-US">
                <a:solidFill>
                  <a:schemeClr val="tx1"/>
                </a:solidFill>
              </a:rPr>
              <a:pPr defTabSz="914400">
                <a:spcAft>
                  <a:spcPts val="600"/>
                </a:spcAft>
              </a:pPr>
              <a:t>19</a:t>
            </a:fld>
            <a:endParaRPr lang="en-US">
              <a:solidFill>
                <a:schemeClr val="tx1"/>
              </a:solidFill>
            </a:endParaRPr>
          </a:p>
        </p:txBody>
      </p:sp>
      <p:graphicFrame>
        <p:nvGraphicFramePr>
          <p:cNvPr id="5" name="Content Placeholder 4">
            <a:extLst>
              <a:ext uri="{FF2B5EF4-FFF2-40B4-BE49-F238E27FC236}">
                <a16:creationId xmlns:a16="http://schemas.microsoft.com/office/drawing/2014/main" id="{0C86E939-DF00-5EA8-8118-B3897AA2E413}"/>
              </a:ext>
            </a:extLst>
          </p:cNvPr>
          <p:cNvGraphicFramePr>
            <a:graphicFrameLocks noGrp="1"/>
          </p:cNvGraphicFramePr>
          <p:nvPr>
            <p:ph idx="1"/>
            <p:extLst>
              <p:ext uri="{D42A27DB-BD31-4B8C-83A1-F6EECF244321}">
                <p14:modId xmlns:p14="http://schemas.microsoft.com/office/powerpoint/2010/main" val="436885335"/>
              </p:ext>
            </p:extLst>
          </p:nvPr>
        </p:nvGraphicFramePr>
        <p:xfrm>
          <a:off x="994294" y="2375210"/>
          <a:ext cx="10203018" cy="3844621"/>
        </p:xfrm>
        <a:graphic>
          <a:graphicData uri="http://schemas.openxmlformats.org/drawingml/2006/table">
            <a:tbl>
              <a:tblPr firstRow="1" bandRow="1">
                <a:tableStyleId>{1E171933-4619-4E11-9A3F-F7608DF75F80}</a:tableStyleId>
              </a:tblPr>
              <a:tblGrid>
                <a:gridCol w="5101509">
                  <a:extLst>
                    <a:ext uri="{9D8B030D-6E8A-4147-A177-3AD203B41FA5}">
                      <a16:colId xmlns:a16="http://schemas.microsoft.com/office/drawing/2014/main" val="100204604"/>
                    </a:ext>
                  </a:extLst>
                </a:gridCol>
                <a:gridCol w="5101509">
                  <a:extLst>
                    <a:ext uri="{9D8B030D-6E8A-4147-A177-3AD203B41FA5}">
                      <a16:colId xmlns:a16="http://schemas.microsoft.com/office/drawing/2014/main" val="2439343615"/>
                    </a:ext>
                  </a:extLst>
                </a:gridCol>
              </a:tblGrid>
              <a:tr h="360803">
                <a:tc>
                  <a:txBody>
                    <a:bodyPr/>
                    <a:lstStyle/>
                    <a:p>
                      <a:r>
                        <a:rPr lang="en-US" sz="1600"/>
                        <a:t>Agency</a:t>
                      </a:r>
                    </a:p>
                  </a:txBody>
                  <a:tcPr marL="88722" marR="88722" marT="44361" marB="44361"/>
                </a:tc>
                <a:tc>
                  <a:txBody>
                    <a:bodyPr/>
                    <a:lstStyle/>
                    <a:p>
                      <a:r>
                        <a:rPr lang="en-US" sz="1600"/>
                        <a:t>Percent of respondents connected with agency</a:t>
                      </a:r>
                    </a:p>
                  </a:txBody>
                  <a:tcPr marL="88722" marR="88722" marT="44361" marB="44361"/>
                </a:tc>
                <a:extLst>
                  <a:ext uri="{0D108BD9-81ED-4DB2-BD59-A6C34878D82A}">
                    <a16:rowId xmlns:a16="http://schemas.microsoft.com/office/drawing/2014/main" val="1752943450"/>
                  </a:ext>
                </a:extLst>
              </a:tr>
              <a:tr h="360803">
                <a:tc>
                  <a:txBody>
                    <a:bodyPr/>
                    <a:lstStyle/>
                    <a:p>
                      <a:r>
                        <a:rPr lang="en-US" sz="1600"/>
                        <a:t>Texas Workforce Commission</a:t>
                      </a:r>
                    </a:p>
                  </a:txBody>
                  <a:tcPr marL="88722" marR="88722" marT="44361" marB="44361"/>
                </a:tc>
                <a:tc>
                  <a:txBody>
                    <a:bodyPr/>
                    <a:lstStyle/>
                    <a:p>
                      <a:r>
                        <a:rPr lang="en-US" sz="1600"/>
                        <a:t>30%</a:t>
                      </a:r>
                    </a:p>
                  </a:txBody>
                  <a:tcPr marL="88722" marR="88722" marT="44361" marB="44361"/>
                </a:tc>
                <a:extLst>
                  <a:ext uri="{0D108BD9-81ED-4DB2-BD59-A6C34878D82A}">
                    <a16:rowId xmlns:a16="http://schemas.microsoft.com/office/drawing/2014/main" val="153549327"/>
                  </a:ext>
                </a:extLst>
              </a:tr>
              <a:tr h="360803">
                <a:tc>
                  <a:txBody>
                    <a:bodyPr/>
                    <a:lstStyle/>
                    <a:p>
                      <a:r>
                        <a:rPr lang="en-US" sz="1600"/>
                        <a:t>Mental health services</a:t>
                      </a:r>
                    </a:p>
                  </a:txBody>
                  <a:tcPr marL="88722" marR="88722" marT="44361" marB="44361"/>
                </a:tc>
                <a:tc>
                  <a:txBody>
                    <a:bodyPr/>
                    <a:lstStyle/>
                    <a:p>
                      <a:r>
                        <a:rPr lang="en-US" sz="1600"/>
                        <a:t>5%</a:t>
                      </a:r>
                    </a:p>
                  </a:txBody>
                  <a:tcPr marL="88722" marR="88722" marT="44361" marB="44361"/>
                </a:tc>
                <a:extLst>
                  <a:ext uri="{0D108BD9-81ED-4DB2-BD59-A6C34878D82A}">
                    <a16:rowId xmlns:a16="http://schemas.microsoft.com/office/drawing/2014/main" val="844547300"/>
                  </a:ext>
                </a:extLst>
              </a:tr>
              <a:tr h="360803">
                <a:tc>
                  <a:txBody>
                    <a:bodyPr/>
                    <a:lstStyle/>
                    <a:p>
                      <a:r>
                        <a:rPr lang="en-US" sz="1600"/>
                        <a:t>Social Security Administration</a:t>
                      </a:r>
                    </a:p>
                  </a:txBody>
                  <a:tcPr marL="88722" marR="88722" marT="44361" marB="44361"/>
                </a:tc>
                <a:tc>
                  <a:txBody>
                    <a:bodyPr/>
                    <a:lstStyle/>
                    <a:p>
                      <a:r>
                        <a:rPr lang="en-US" sz="1600"/>
                        <a:t>5%</a:t>
                      </a:r>
                    </a:p>
                  </a:txBody>
                  <a:tcPr marL="88722" marR="88722" marT="44361" marB="44361"/>
                </a:tc>
                <a:extLst>
                  <a:ext uri="{0D108BD9-81ED-4DB2-BD59-A6C34878D82A}">
                    <a16:rowId xmlns:a16="http://schemas.microsoft.com/office/drawing/2014/main" val="3813981916"/>
                  </a:ext>
                </a:extLst>
              </a:tr>
              <a:tr h="360803">
                <a:tc>
                  <a:txBody>
                    <a:bodyPr/>
                    <a:lstStyle/>
                    <a:p>
                      <a:r>
                        <a:rPr lang="en-US" sz="1600"/>
                        <a:t>Health services</a:t>
                      </a:r>
                    </a:p>
                  </a:txBody>
                  <a:tcPr marL="88722" marR="88722" marT="44361" marB="44361"/>
                </a:tc>
                <a:tc>
                  <a:txBody>
                    <a:bodyPr/>
                    <a:lstStyle/>
                    <a:p>
                      <a:r>
                        <a:rPr lang="en-US" sz="1600"/>
                        <a:t>3%</a:t>
                      </a:r>
                    </a:p>
                  </a:txBody>
                  <a:tcPr marL="88722" marR="88722" marT="44361" marB="44361"/>
                </a:tc>
                <a:extLst>
                  <a:ext uri="{0D108BD9-81ED-4DB2-BD59-A6C34878D82A}">
                    <a16:rowId xmlns:a16="http://schemas.microsoft.com/office/drawing/2014/main" val="1490012576"/>
                  </a:ext>
                </a:extLst>
              </a:tr>
              <a:tr h="360803">
                <a:tc>
                  <a:txBody>
                    <a:bodyPr/>
                    <a:lstStyle/>
                    <a:p>
                      <a:r>
                        <a:rPr lang="en-US" sz="1600"/>
                        <a:t>Community care services</a:t>
                      </a:r>
                    </a:p>
                  </a:txBody>
                  <a:tcPr marL="88722" marR="88722" marT="44361" marB="44361"/>
                </a:tc>
                <a:tc>
                  <a:txBody>
                    <a:bodyPr/>
                    <a:lstStyle/>
                    <a:p>
                      <a:r>
                        <a:rPr lang="en-US" sz="1600"/>
                        <a:t>3%</a:t>
                      </a:r>
                    </a:p>
                  </a:txBody>
                  <a:tcPr marL="88722" marR="88722" marT="44361" marB="44361"/>
                </a:tc>
                <a:extLst>
                  <a:ext uri="{0D108BD9-81ED-4DB2-BD59-A6C34878D82A}">
                    <a16:rowId xmlns:a16="http://schemas.microsoft.com/office/drawing/2014/main" val="1836157632"/>
                  </a:ext>
                </a:extLst>
              </a:tr>
              <a:tr h="597394">
                <a:tc>
                  <a:txBody>
                    <a:bodyPr/>
                    <a:lstStyle/>
                    <a:p>
                      <a:r>
                        <a:rPr lang="en-US" sz="1600"/>
                        <a:t>Local intellectual and developmental disabilities authority (LIDDA)</a:t>
                      </a:r>
                    </a:p>
                  </a:txBody>
                  <a:tcPr marL="88722" marR="88722" marT="44361" marB="44361"/>
                </a:tc>
                <a:tc>
                  <a:txBody>
                    <a:bodyPr/>
                    <a:lstStyle/>
                    <a:p>
                      <a:r>
                        <a:rPr lang="en-US" sz="1600"/>
                        <a:t>2%</a:t>
                      </a:r>
                    </a:p>
                  </a:txBody>
                  <a:tcPr marL="88722" marR="88722" marT="44361" marB="44361"/>
                </a:tc>
                <a:extLst>
                  <a:ext uri="{0D108BD9-81ED-4DB2-BD59-A6C34878D82A}">
                    <a16:rowId xmlns:a16="http://schemas.microsoft.com/office/drawing/2014/main" val="1082931840"/>
                  </a:ext>
                </a:extLst>
              </a:tr>
              <a:tr h="360803">
                <a:tc>
                  <a:txBody>
                    <a:bodyPr/>
                    <a:lstStyle/>
                    <a:p>
                      <a:r>
                        <a:rPr lang="en-US" sz="1600"/>
                        <a:t>Deaf and hard of hearing services</a:t>
                      </a:r>
                    </a:p>
                  </a:txBody>
                  <a:tcPr marL="88722" marR="88722" marT="44361" marB="44361"/>
                </a:tc>
                <a:tc>
                  <a:txBody>
                    <a:bodyPr/>
                    <a:lstStyle/>
                    <a:p>
                      <a:r>
                        <a:rPr lang="en-US" sz="1600"/>
                        <a:t>2%</a:t>
                      </a:r>
                    </a:p>
                  </a:txBody>
                  <a:tcPr marL="88722" marR="88722" marT="44361" marB="44361"/>
                </a:tc>
                <a:extLst>
                  <a:ext uri="{0D108BD9-81ED-4DB2-BD59-A6C34878D82A}">
                    <a16:rowId xmlns:a16="http://schemas.microsoft.com/office/drawing/2014/main" val="1597295650"/>
                  </a:ext>
                </a:extLst>
              </a:tr>
              <a:tr h="360803">
                <a:tc>
                  <a:txBody>
                    <a:bodyPr/>
                    <a:lstStyle/>
                    <a:p>
                      <a:r>
                        <a:rPr lang="en-US" sz="1600"/>
                        <a:t>Blind and visually impaired services</a:t>
                      </a:r>
                    </a:p>
                  </a:txBody>
                  <a:tcPr marL="88722" marR="88722" marT="44361" marB="44361"/>
                </a:tc>
                <a:tc>
                  <a:txBody>
                    <a:bodyPr/>
                    <a:lstStyle/>
                    <a:p>
                      <a:r>
                        <a:rPr lang="en-US" sz="1600"/>
                        <a:t>2%</a:t>
                      </a:r>
                    </a:p>
                  </a:txBody>
                  <a:tcPr marL="88722" marR="88722" marT="44361" marB="44361"/>
                </a:tc>
                <a:extLst>
                  <a:ext uri="{0D108BD9-81ED-4DB2-BD59-A6C34878D82A}">
                    <a16:rowId xmlns:a16="http://schemas.microsoft.com/office/drawing/2014/main" val="677816612"/>
                  </a:ext>
                </a:extLst>
              </a:tr>
              <a:tr h="360803">
                <a:tc>
                  <a:txBody>
                    <a:bodyPr/>
                    <a:lstStyle/>
                    <a:p>
                      <a:r>
                        <a:rPr lang="en-US" sz="1600"/>
                        <a:t>Adult protective services</a:t>
                      </a:r>
                    </a:p>
                  </a:txBody>
                  <a:tcPr marL="88722" marR="88722" marT="44361" marB="44361"/>
                </a:tc>
                <a:tc>
                  <a:txBody>
                    <a:bodyPr/>
                    <a:lstStyle/>
                    <a:p>
                      <a:r>
                        <a:rPr lang="en-US" sz="1600"/>
                        <a:t>1%</a:t>
                      </a:r>
                    </a:p>
                  </a:txBody>
                  <a:tcPr marL="88722" marR="88722" marT="44361" marB="44361"/>
                </a:tc>
                <a:extLst>
                  <a:ext uri="{0D108BD9-81ED-4DB2-BD59-A6C34878D82A}">
                    <a16:rowId xmlns:a16="http://schemas.microsoft.com/office/drawing/2014/main" val="3904207477"/>
                  </a:ext>
                </a:extLst>
              </a:tr>
            </a:tbl>
          </a:graphicData>
        </a:graphic>
      </p:graphicFrame>
    </p:spTree>
    <p:extLst>
      <p:ext uri="{BB962C8B-B14F-4D97-AF65-F5344CB8AC3E}">
        <p14:creationId xmlns:p14="http://schemas.microsoft.com/office/powerpoint/2010/main" val="321245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3897B2-FD99-2F9B-6539-5A5773EB5626}"/>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Welcome</a:t>
            </a:r>
          </a:p>
        </p:txBody>
      </p:sp>
      <p:sp>
        <p:nvSpPr>
          <p:cNvPr id="1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891BE6-0368-B94F-A359-1F33E5D7876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2</a:t>
            </a:fld>
            <a:endParaRPr lang="en-US"/>
          </a:p>
        </p:txBody>
      </p:sp>
      <p:graphicFrame>
        <p:nvGraphicFramePr>
          <p:cNvPr id="8" name="Table 7">
            <a:extLst>
              <a:ext uri="{FF2B5EF4-FFF2-40B4-BE49-F238E27FC236}">
                <a16:creationId xmlns:a16="http://schemas.microsoft.com/office/drawing/2014/main" id="{E2D0BF17-4348-B9F1-6FB7-72F097C24602}"/>
              </a:ext>
            </a:extLst>
          </p:cNvPr>
          <p:cNvGraphicFramePr>
            <a:graphicFrameLocks noGrp="1"/>
          </p:cNvGraphicFramePr>
          <p:nvPr>
            <p:extLst>
              <p:ext uri="{D42A27DB-BD31-4B8C-83A1-F6EECF244321}">
                <p14:modId xmlns:p14="http://schemas.microsoft.com/office/powerpoint/2010/main" val="1144196662"/>
              </p:ext>
            </p:extLst>
          </p:nvPr>
        </p:nvGraphicFramePr>
        <p:xfrm>
          <a:off x="320040" y="2623883"/>
          <a:ext cx="11548866" cy="2830616"/>
        </p:xfrm>
        <a:graphic>
          <a:graphicData uri="http://schemas.openxmlformats.org/drawingml/2006/table">
            <a:tbl>
              <a:tblPr firstRow="1" bandRow="1">
                <a:solidFill>
                  <a:srgbClr val="F2F2F2">
                    <a:alpha val="45098"/>
                  </a:srgbClr>
                </a:solidFill>
                <a:tableStyleId>{5C22544A-7EE6-4342-B048-85BDC9FD1C3A}</a:tableStyleId>
              </a:tblPr>
              <a:tblGrid>
                <a:gridCol w="2919282">
                  <a:extLst>
                    <a:ext uri="{9D8B030D-6E8A-4147-A177-3AD203B41FA5}">
                      <a16:colId xmlns:a16="http://schemas.microsoft.com/office/drawing/2014/main" val="2058543807"/>
                    </a:ext>
                  </a:extLst>
                </a:gridCol>
                <a:gridCol w="2840888">
                  <a:extLst>
                    <a:ext uri="{9D8B030D-6E8A-4147-A177-3AD203B41FA5}">
                      <a16:colId xmlns:a16="http://schemas.microsoft.com/office/drawing/2014/main" val="1098544673"/>
                    </a:ext>
                  </a:extLst>
                </a:gridCol>
                <a:gridCol w="2857500">
                  <a:extLst>
                    <a:ext uri="{9D8B030D-6E8A-4147-A177-3AD203B41FA5}">
                      <a16:colId xmlns:a16="http://schemas.microsoft.com/office/drawing/2014/main" val="1979776444"/>
                    </a:ext>
                  </a:extLst>
                </a:gridCol>
                <a:gridCol w="2931196">
                  <a:extLst>
                    <a:ext uri="{9D8B030D-6E8A-4147-A177-3AD203B41FA5}">
                      <a16:colId xmlns:a16="http://schemas.microsoft.com/office/drawing/2014/main" val="3480072592"/>
                    </a:ext>
                  </a:extLst>
                </a:gridCol>
              </a:tblGrid>
              <a:tr h="555344">
                <a:tc>
                  <a:txBody>
                    <a:bodyPr/>
                    <a:lstStyle/>
                    <a:p>
                      <a:pPr algn="ctr"/>
                      <a:r>
                        <a:rPr lang="en-US" sz="1700" b="0" cap="none" spc="0" dirty="0" err="1">
                          <a:solidFill>
                            <a:schemeClr val="bg1"/>
                          </a:solidFill>
                        </a:rPr>
                        <a:t>Rosla</a:t>
                      </a:r>
                      <a:r>
                        <a:rPr lang="en-US" sz="1700" b="0" cap="none" spc="0" dirty="0">
                          <a:solidFill>
                            <a:schemeClr val="bg1"/>
                          </a:solidFill>
                        </a:rPr>
                        <a:t> </a:t>
                      </a:r>
                      <a:r>
                        <a:rPr lang="en-US" sz="1700" b="0" cap="none" spc="0" dirty="0" err="1">
                          <a:solidFill>
                            <a:schemeClr val="bg1"/>
                          </a:solidFill>
                        </a:rPr>
                        <a:t>Hocker</a:t>
                      </a:r>
                      <a:endParaRPr lang="en-US" sz="1700" b="0" cap="none" spc="0" dirty="0">
                        <a:solidFill>
                          <a:schemeClr val="bg1"/>
                        </a:solidFill>
                      </a:endParaRPr>
                    </a:p>
                  </a:txBody>
                  <a:tcPr marL="306957" marR="306957" marT="112137" marB="15347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ED7D31"/>
                    </a:solidFill>
                  </a:tcPr>
                </a:tc>
                <a:tc>
                  <a:txBody>
                    <a:bodyPr/>
                    <a:lstStyle/>
                    <a:p>
                      <a:pPr lvl="0" algn="ctr">
                        <a:buNone/>
                      </a:pPr>
                      <a:r>
                        <a:rPr lang="en-US" sz="1700" b="0" cap="none" spc="0" dirty="0">
                          <a:solidFill>
                            <a:schemeClr val="bg1"/>
                          </a:solidFill>
                        </a:rPr>
                        <a:t>Carla Johnson</a:t>
                      </a:r>
                    </a:p>
                  </a:txBody>
                  <a:tcPr marL="306957" marR="306957" marT="112137" marB="15347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ED7D31"/>
                    </a:solidFill>
                  </a:tcPr>
                </a:tc>
                <a:tc>
                  <a:txBody>
                    <a:bodyPr/>
                    <a:lstStyle/>
                    <a:p>
                      <a:pPr algn="ctr"/>
                      <a:r>
                        <a:rPr lang="en-US" sz="1700" b="0" cap="none" spc="0" dirty="0">
                          <a:solidFill>
                            <a:schemeClr val="bg1"/>
                          </a:solidFill>
                        </a:rPr>
                        <a:t>Kevin Markel</a:t>
                      </a:r>
                    </a:p>
                  </a:txBody>
                  <a:tcPr marL="306957" marR="306957" marT="112137" marB="15347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ED7D31"/>
                    </a:solidFill>
                  </a:tcPr>
                </a:tc>
                <a:tc>
                  <a:txBody>
                    <a:bodyPr/>
                    <a:lstStyle/>
                    <a:p>
                      <a:pPr algn="ctr"/>
                      <a:r>
                        <a:rPr lang="en-US" sz="1700" b="0" cap="none" spc="0" dirty="0">
                          <a:solidFill>
                            <a:schemeClr val="bg1"/>
                          </a:solidFill>
                        </a:rPr>
                        <a:t>Amy Reeves</a:t>
                      </a:r>
                    </a:p>
                  </a:txBody>
                  <a:tcPr marL="306957" marR="306957" marT="112137" marB="15347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ED7D31"/>
                    </a:solidFill>
                  </a:tcPr>
                </a:tc>
                <a:extLst>
                  <a:ext uri="{0D108BD9-81ED-4DB2-BD59-A6C34878D82A}">
                    <a16:rowId xmlns:a16="http://schemas.microsoft.com/office/drawing/2014/main" val="3300145693"/>
                  </a:ext>
                </a:extLst>
              </a:tr>
              <a:tr h="988582">
                <a:tc>
                  <a:txBody>
                    <a:bodyPr/>
                    <a:lstStyle/>
                    <a:p>
                      <a:pPr algn="ctr"/>
                      <a:r>
                        <a:rPr lang="en-US" sz="1500" cap="none" spc="0">
                          <a:solidFill>
                            <a:schemeClr val="tx1"/>
                          </a:solidFill>
                        </a:rPr>
                        <a:t>Texas Workforce</a:t>
                      </a:r>
                      <a:endParaRPr lang="en-US"/>
                    </a:p>
                    <a:p>
                      <a:pPr lvl="0" algn="ctr">
                        <a:buNone/>
                      </a:pPr>
                      <a:r>
                        <a:rPr lang="en-US" sz="1500" cap="none" spc="0">
                          <a:solidFill>
                            <a:schemeClr val="tx1"/>
                          </a:solidFill>
                        </a:rPr>
                        <a:t>Commission</a:t>
                      </a:r>
                      <a:endParaRPr lang="en-US"/>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r>
                        <a:rPr lang="en-US" sz="1500" cap="none" spc="0">
                          <a:solidFill>
                            <a:schemeClr val="tx1"/>
                          </a:solidFill>
                        </a:rPr>
                        <a:t>Region 11</a:t>
                      </a:r>
                      <a:endParaRPr lang="en-US"/>
                    </a:p>
                    <a:p>
                      <a:pPr lvl="0" algn="ctr">
                        <a:buNone/>
                      </a:pPr>
                      <a:r>
                        <a:rPr lang="en-US" sz="1500" cap="none" spc="0">
                          <a:solidFill>
                            <a:schemeClr val="tx1"/>
                          </a:solidFill>
                        </a:rPr>
                        <a:t>Education Service Center</a:t>
                      </a: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r>
                        <a:rPr lang="en-US" sz="1500" cap="none" spc="0">
                          <a:solidFill>
                            <a:schemeClr val="tx1"/>
                          </a:solidFill>
                        </a:rPr>
                        <a:t>Texas Workforce Commission</a:t>
                      </a: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r>
                        <a:rPr lang="en-US" sz="1500" cap="none" spc="0">
                          <a:solidFill>
                            <a:schemeClr val="tx1"/>
                          </a:solidFill>
                        </a:rPr>
                        <a:t>Region 10</a:t>
                      </a:r>
                      <a:endParaRPr lang="en-US"/>
                    </a:p>
                    <a:p>
                      <a:pPr lvl="0" algn="ctr">
                        <a:buNone/>
                      </a:pPr>
                      <a:r>
                        <a:rPr lang="en-US" sz="1500" cap="none" spc="0">
                          <a:solidFill>
                            <a:schemeClr val="tx1"/>
                          </a:solidFill>
                        </a:rPr>
                        <a:t>Education Service Center</a:t>
                      </a: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688516158"/>
                  </a:ext>
                </a:extLst>
              </a:tr>
              <a:tr h="758424">
                <a:tc>
                  <a:txBody>
                    <a:bodyPr/>
                    <a:lstStyle/>
                    <a:p>
                      <a:pPr lvl="0" algn="ctr">
                        <a:buNone/>
                      </a:pPr>
                      <a:r>
                        <a:rPr lang="en-US" sz="1500" b="0" i="0" u="none" strike="noStrike" cap="none" spc="0" baseline="0" noProof="0">
                          <a:solidFill>
                            <a:srgbClr val="000000"/>
                          </a:solidFill>
                          <a:latin typeface="Calibri"/>
                        </a:rPr>
                        <a:t>Rosla.Hocker@twc.texas.gov </a:t>
                      </a:r>
                      <a:endParaRPr lang="en-US" sz="1600"/>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BFBFBF">
                        <a:alpha val="34902"/>
                      </a:srgbClr>
                    </a:solidFill>
                  </a:tcPr>
                </a:tc>
                <a:tc>
                  <a:txBody>
                    <a:bodyPr/>
                    <a:lstStyle/>
                    <a:p>
                      <a:pPr lvl="0" algn="ctr">
                        <a:buNone/>
                      </a:pPr>
                      <a:r>
                        <a:rPr lang="en-US" sz="1500" b="0" i="0" u="none" strike="noStrike" cap="none" spc="0" baseline="0" noProof="0">
                          <a:solidFill>
                            <a:srgbClr val="000000"/>
                          </a:solidFill>
                          <a:latin typeface="Calibri"/>
                        </a:rPr>
                        <a:t>cjohnson@esc11.net</a:t>
                      </a:r>
                      <a:endParaRPr lang="en-US" sz="1600"/>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BFBFBF">
                        <a:alpha val="34902"/>
                      </a:srgbClr>
                    </a:solidFill>
                  </a:tcPr>
                </a:tc>
                <a:tc>
                  <a:txBody>
                    <a:bodyPr/>
                    <a:lstStyle/>
                    <a:p>
                      <a:pPr marL="0" lvl="0" indent="0" algn="ctr">
                        <a:lnSpc>
                          <a:spcPct val="100000"/>
                        </a:lnSpc>
                        <a:buNone/>
                      </a:pPr>
                      <a:r>
                        <a:rPr lang="en-US" sz="1500" b="0" i="0" u="none" strike="noStrike" cap="none" spc="0" baseline="0" noProof="0">
                          <a:solidFill>
                            <a:srgbClr val="000000"/>
                          </a:solidFill>
                          <a:latin typeface="Calibri"/>
                        </a:rPr>
                        <a:t>Kevin.Markel@twc.texas.gov</a:t>
                      </a:r>
                      <a:endParaRPr lang="en-US" sz="1600"/>
                    </a:p>
                    <a:p>
                      <a:pPr lvl="0" algn="ctr">
                        <a:buNone/>
                      </a:pPr>
                      <a:endParaRPr lang="en-US" sz="1500" cap="none" spc="0">
                        <a:solidFill>
                          <a:schemeClr val="tx1"/>
                        </a:solidFill>
                      </a:endParaRP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BFBFBF">
                        <a:alpha val="34902"/>
                      </a:srgbClr>
                    </a:solidFill>
                  </a:tcPr>
                </a:tc>
                <a:tc>
                  <a:txBody>
                    <a:bodyPr/>
                    <a:lstStyle/>
                    <a:p>
                      <a:pPr algn="ctr"/>
                      <a:r>
                        <a:rPr lang="en-US" sz="1500" cap="none" spc="0">
                          <a:solidFill>
                            <a:schemeClr val="tx1"/>
                          </a:solidFill>
                        </a:rPr>
                        <a:t>Amy.Reeves@Region10.org</a:t>
                      </a: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BFBFBF">
                        <a:alpha val="34902"/>
                      </a:srgbClr>
                    </a:solidFill>
                  </a:tcPr>
                </a:tc>
                <a:extLst>
                  <a:ext uri="{0D108BD9-81ED-4DB2-BD59-A6C34878D82A}">
                    <a16:rowId xmlns:a16="http://schemas.microsoft.com/office/drawing/2014/main" val="1356444002"/>
                  </a:ext>
                </a:extLst>
              </a:tr>
              <a:tr h="528266">
                <a:tc>
                  <a:txBody>
                    <a:bodyPr/>
                    <a:lstStyle/>
                    <a:p>
                      <a:pPr marL="0" lvl="0" indent="0" algn="ctr">
                        <a:lnSpc>
                          <a:spcPct val="100000"/>
                        </a:lnSpc>
                        <a:buNone/>
                      </a:pPr>
                      <a:r>
                        <a:rPr lang="en-US" sz="1500" b="0" i="0" u="none" strike="noStrike" cap="none" spc="0" baseline="0" noProof="0">
                          <a:solidFill>
                            <a:srgbClr val="000000"/>
                          </a:solidFill>
                          <a:latin typeface="Calibri"/>
                        </a:rPr>
                        <a:t>817-420-5821</a:t>
                      </a:r>
                      <a:endParaRPr lang="en-US"/>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lvl="0" algn="ctr">
                        <a:buNone/>
                      </a:pPr>
                      <a:r>
                        <a:rPr lang="en-US" sz="1500" b="0" i="0" u="none" strike="noStrike" cap="none" spc="0" baseline="0" noProof="0">
                          <a:solidFill>
                            <a:srgbClr val="000000"/>
                          </a:solidFill>
                          <a:latin typeface="Calibri"/>
                        </a:rPr>
                        <a:t>817-740-3614</a:t>
                      </a:r>
                      <a:endParaRPr lang="en-US" sz="1600"/>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lvl="0" indent="0" algn="ctr">
                        <a:lnSpc>
                          <a:spcPct val="100000"/>
                        </a:lnSpc>
                        <a:buNone/>
                      </a:pPr>
                      <a:r>
                        <a:rPr lang="en-US" sz="1500" b="0" i="0" u="none" strike="noStrike" cap="none" spc="0" baseline="0" noProof="0">
                          <a:solidFill>
                            <a:srgbClr val="000000"/>
                          </a:solidFill>
                          <a:latin typeface="Calibri"/>
                        </a:rPr>
                        <a:t>817-727-9045</a:t>
                      </a: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r>
                        <a:rPr lang="en-US" sz="1500" cap="none" spc="0" dirty="0">
                          <a:solidFill>
                            <a:schemeClr val="tx1"/>
                          </a:solidFill>
                        </a:rPr>
                        <a:t>972-348-1754</a:t>
                      </a:r>
                    </a:p>
                  </a:txBody>
                  <a:tcPr marL="306957" marR="306957" marT="112137" marB="153478">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342147113"/>
                  </a:ext>
                </a:extLst>
              </a:tr>
            </a:tbl>
          </a:graphicData>
        </a:graphic>
      </p:graphicFrame>
    </p:spTree>
    <p:extLst>
      <p:ext uri="{BB962C8B-B14F-4D97-AF65-F5344CB8AC3E}">
        <p14:creationId xmlns:p14="http://schemas.microsoft.com/office/powerpoint/2010/main" val="364388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D72E8-DB99-F185-9132-229B91578131}"/>
              </a:ext>
            </a:extLst>
          </p:cNvPr>
          <p:cNvSpPr>
            <a:spLocks noGrp="1"/>
          </p:cNvSpPr>
          <p:nvPr>
            <p:ph type="title"/>
          </p:nvPr>
        </p:nvSpPr>
        <p:spPr>
          <a:xfrm>
            <a:off x="1043631" y="809898"/>
            <a:ext cx="9942716" cy="1554480"/>
          </a:xfrm>
        </p:spPr>
        <p:txBody>
          <a:bodyPr anchor="ctr">
            <a:normAutofit/>
          </a:bodyPr>
          <a:lstStyle/>
          <a:p>
            <a:r>
              <a:rPr lang="en-US" sz="4800">
                <a:cs typeface="Calibri Light"/>
              </a:rPr>
              <a:t>Activity</a:t>
            </a:r>
            <a:endParaRPr lang="en-US" sz="4800"/>
          </a:p>
        </p:txBody>
      </p:sp>
      <p:sp>
        <p:nvSpPr>
          <p:cNvPr id="3" name="Content Placeholder 2">
            <a:extLst>
              <a:ext uri="{FF2B5EF4-FFF2-40B4-BE49-F238E27FC236}">
                <a16:creationId xmlns:a16="http://schemas.microsoft.com/office/drawing/2014/main" id="{03E1C11A-EF50-CD89-ACE1-4CAE39690E9E}"/>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US" sz="2400">
                <a:cs typeface="Calibri"/>
              </a:rPr>
              <a:t>Review the data </a:t>
            </a:r>
          </a:p>
          <a:p>
            <a:pPr lvl="1">
              <a:buFont typeface="Courier New" panose="020B0604020202020204" pitchFamily="34" charset="0"/>
              <a:buChar char="o"/>
            </a:pPr>
            <a:r>
              <a:rPr lang="en-US">
                <a:cs typeface="Calibri"/>
              </a:rPr>
              <a:t>What surprised you?</a:t>
            </a:r>
          </a:p>
          <a:p>
            <a:pPr lvl="1">
              <a:buFont typeface="Courier New" panose="020B0604020202020204" pitchFamily="34" charset="0"/>
              <a:buChar char="o"/>
            </a:pPr>
            <a:r>
              <a:rPr lang="en-US">
                <a:cs typeface="Calibri"/>
              </a:rPr>
              <a:t>How can we encourage students to access CTE classes, Paid Work Experience, and Work-Based Learning opportunities?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D8F0E3D-EFFD-1CDF-2B60-EABD38BF072E}"/>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20</a:t>
            </a:fld>
            <a:endParaRPr lang="en-US"/>
          </a:p>
        </p:txBody>
      </p:sp>
    </p:spTree>
    <p:extLst>
      <p:ext uri="{BB962C8B-B14F-4D97-AF65-F5344CB8AC3E}">
        <p14:creationId xmlns:p14="http://schemas.microsoft.com/office/powerpoint/2010/main" val="347991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a:t>Turnover</a:t>
            </a:r>
            <a:endParaRPr lang="en-US">
              <a:ea typeface="+mj-ea"/>
              <a:cs typeface="+mj-cs"/>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21</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11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44B09-8896-FFD2-6CCA-00D9E107F374}"/>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dirty="0"/>
              <a:t>Transition Employment Designee</a:t>
            </a:r>
          </a:p>
        </p:txBody>
      </p:sp>
      <p:sp>
        <p:nvSpPr>
          <p:cNvPr id="3" name="Text Placeholder 2">
            <a:extLst>
              <a:ext uri="{FF2B5EF4-FFF2-40B4-BE49-F238E27FC236}">
                <a16:creationId xmlns:a16="http://schemas.microsoft.com/office/drawing/2014/main" id="{DCE2C334-51C6-68FF-CD6C-FBD7FAF2AB6C}"/>
              </a:ext>
            </a:extLst>
          </p:cNvPr>
          <p:cNvSpPr>
            <a:spLocks noGrp="1"/>
          </p:cNvSpPr>
          <p:nvPr>
            <p:ph type="body" sz="half" idx="2"/>
          </p:nvPr>
        </p:nvSpPr>
        <p:spPr>
          <a:xfrm>
            <a:off x="7041858" y="5253830"/>
            <a:ext cx="4036333" cy="495412"/>
          </a:xfrm>
        </p:spPr>
        <p:txBody>
          <a:bodyPr vert="horz" lIns="91440" tIns="45720" rIns="91440" bIns="45720" rtlCol="0" anchor="b">
            <a:normAutofit/>
          </a:bodyPr>
          <a:lstStyle/>
          <a:p>
            <a:r>
              <a:rPr lang="en-US" sz="2000">
                <a:hlinkClick r:id="rId2"/>
              </a:rPr>
              <a:t>AskTED</a:t>
            </a:r>
            <a:endParaRPr lang="en-US" sz="2000"/>
          </a:p>
        </p:txBody>
      </p:sp>
      <p:sp>
        <p:nvSpPr>
          <p:cNvPr id="13" name="Rectangle 1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1. Click on Search By and then choose District&#10;2. Type the name of the district or charter school&#10;3. Select &quot;personnel&quot; + &quot;Include Other District Roles&quot; and scroll to select &quot;Transition Employment Designee&quot;&#10;4. Click Search">
            <a:extLst>
              <a:ext uri="{FF2B5EF4-FFF2-40B4-BE49-F238E27FC236}">
                <a16:creationId xmlns:a16="http://schemas.microsoft.com/office/drawing/2014/main" id="{855DEBD4-5186-8357-198C-DC5C28D6E4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3507" y="666728"/>
            <a:ext cx="5536001" cy="5465791"/>
          </a:xfrm>
          <a:prstGeom prst="rect">
            <a:avLst/>
          </a:prstGeom>
        </p:spPr>
      </p:pic>
      <p:grpSp>
        <p:nvGrpSpPr>
          <p:cNvPr id="17"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EDE75EB-A00E-7335-1998-F3A967403F18}"/>
              </a:ext>
            </a:extLst>
          </p:cNvPr>
          <p:cNvSpPr>
            <a:spLocks noGrp="1"/>
          </p:cNvSpPr>
          <p:nvPr>
            <p:ph type="sldNum" sz="quarter" idx="12"/>
          </p:nvPr>
        </p:nvSpPr>
        <p:spPr>
          <a:xfrm>
            <a:off x="10050086" y="6492240"/>
            <a:ext cx="1303713" cy="365125"/>
          </a:xfrm>
        </p:spPr>
        <p:txBody>
          <a:bodyPr vert="horz" lIns="91440" tIns="45720" rIns="91440" bIns="45720" rtlCol="0" anchor="ctr">
            <a:normAutofit/>
          </a:bodyPr>
          <a:lstStyle/>
          <a:p>
            <a:pPr defTabSz="914400">
              <a:spcAft>
                <a:spcPts val="600"/>
              </a:spcAft>
              <a:defRPr/>
            </a:pPr>
            <a:fld id="{775B6C71-B8E2-4E4D-A4A3-1937B1299F9F}" type="slidenum">
              <a:rPr lang="en-US" smtClean="0">
                <a:solidFill>
                  <a:prstClr val="black">
                    <a:tint val="75000"/>
                  </a:prstClr>
                </a:solidFill>
                <a:latin typeface="Calibri" panose="020F0502020204030204"/>
              </a:rPr>
              <a:pPr defTabSz="914400">
                <a:spcAft>
                  <a:spcPts val="600"/>
                </a:spcAft>
                <a:defRPr/>
              </a:pPr>
              <a:t>22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7920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1D3A3-1EB0-AB9D-5590-465E43FE5164}"/>
              </a:ext>
            </a:extLst>
          </p:cNvPr>
          <p:cNvSpPr>
            <a:spLocks noGrp="1"/>
          </p:cNvSpPr>
          <p:nvPr>
            <p:ph type="title"/>
          </p:nvPr>
        </p:nvSpPr>
        <p:spPr>
          <a:xfrm>
            <a:off x="808638" y="386930"/>
            <a:ext cx="9236700" cy="1188950"/>
          </a:xfrm>
        </p:spPr>
        <p:txBody>
          <a:bodyPr anchor="b">
            <a:normAutofit/>
          </a:bodyPr>
          <a:lstStyle/>
          <a:p>
            <a:r>
              <a:rPr lang="en-US" sz="5400">
                <a:cs typeface="Calibri Light"/>
              </a:rPr>
              <a:t>VR Turnover</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35057D-0100-61BB-57AC-87AE4B3E19D3}"/>
              </a:ext>
            </a:extLst>
          </p:cNvPr>
          <p:cNvSpPr>
            <a:spLocks noGrp="1"/>
          </p:cNvSpPr>
          <p:nvPr>
            <p:ph idx="1"/>
          </p:nvPr>
        </p:nvSpPr>
        <p:spPr>
          <a:xfrm>
            <a:off x="793660" y="2599509"/>
            <a:ext cx="10143668" cy="3435531"/>
          </a:xfrm>
        </p:spPr>
        <p:txBody>
          <a:bodyPr vert="horz" lIns="91440" tIns="45720" rIns="91440" bIns="45720" rtlCol="0" anchor="ctr">
            <a:noAutofit/>
          </a:bodyPr>
          <a:lstStyle/>
          <a:p>
            <a:pPr marL="0" indent="0">
              <a:buNone/>
            </a:pPr>
            <a:r>
              <a:rPr lang="en-US" sz="1400">
                <a:ea typeface="Calibri"/>
                <a:cs typeface="Calibri"/>
              </a:rPr>
              <a:t>Due to the many turnovers, and changes in VR Counselors, VR has tried to address the issues associated with this, by providing important information to the Student Navigators who are often involved in school activities, and who sometimes encounter people associated with schools. This information provides the following :</a:t>
            </a:r>
            <a:endParaRPr lang="en-US" sz="1400">
              <a:cs typeface="Calibri"/>
            </a:endParaRPr>
          </a:p>
          <a:p>
            <a:r>
              <a:rPr lang="en-US" sz="1400">
                <a:ea typeface="Calibri"/>
                <a:cs typeface="Calibri"/>
              </a:rPr>
              <a:t>TVRC Name</a:t>
            </a:r>
            <a:endParaRPr lang="en-US" sz="1400">
              <a:cs typeface="Calibri"/>
            </a:endParaRPr>
          </a:p>
          <a:p>
            <a:r>
              <a:rPr lang="en-US" sz="1400">
                <a:ea typeface="Calibri"/>
                <a:cs typeface="Calibri"/>
              </a:rPr>
              <a:t>Name of School</a:t>
            </a:r>
            <a:endParaRPr lang="en-US" sz="1400">
              <a:cs typeface="Calibri"/>
            </a:endParaRPr>
          </a:p>
          <a:p>
            <a:r>
              <a:rPr lang="en-US" sz="1400">
                <a:ea typeface="Calibri"/>
                <a:cs typeface="Calibri"/>
              </a:rPr>
              <a:t>School Contact</a:t>
            </a:r>
            <a:endParaRPr lang="en-US" sz="1400">
              <a:cs typeface="Calibri"/>
            </a:endParaRPr>
          </a:p>
          <a:p>
            <a:r>
              <a:rPr lang="en-US" sz="1400">
                <a:ea typeface="Calibri"/>
                <a:cs typeface="Calibri"/>
              </a:rPr>
              <a:t>E-mail for the school Contact</a:t>
            </a:r>
            <a:endParaRPr lang="en-US" sz="1400">
              <a:cs typeface="Calibri"/>
            </a:endParaRPr>
          </a:p>
          <a:p>
            <a:r>
              <a:rPr lang="en-US" sz="1400">
                <a:ea typeface="Calibri"/>
                <a:cs typeface="Calibri"/>
              </a:rPr>
              <a:t>Telephone number for the School Contact</a:t>
            </a:r>
            <a:endParaRPr lang="en-US" sz="1400">
              <a:cs typeface="Calibri"/>
            </a:endParaRPr>
          </a:p>
          <a:p>
            <a:r>
              <a:rPr lang="en-US" sz="1400">
                <a:ea typeface="Calibri"/>
                <a:cs typeface="Calibri"/>
              </a:rPr>
              <a:t>Schedule the TVRC is on School Campus</a:t>
            </a:r>
            <a:endParaRPr lang="en-US" sz="1400">
              <a:cs typeface="Calibri"/>
            </a:endParaRPr>
          </a:p>
          <a:p>
            <a:pPr marL="0" indent="0">
              <a:buNone/>
            </a:pPr>
            <a:endParaRPr lang="en-US" sz="1400">
              <a:cs typeface="Calibri"/>
            </a:endParaRPr>
          </a:p>
          <a:p>
            <a:pPr marL="0" indent="0">
              <a:buNone/>
            </a:pPr>
            <a:r>
              <a:rPr lang="en-US" sz="1400">
                <a:ea typeface="Calibri"/>
                <a:cs typeface="Calibri"/>
              </a:rPr>
              <a:t>By providing this information to the Navigators, this information is often shared with school contacts when necessary.  The Navigators are often on school campuses and involved in activities that involve schools. This information also allows the TVRC and the SHN to work together when necessary. As the Regional Transition Supervisor, this information allows me to answer calls and e-mail messages from schools who are searching for a TVRC representative for their campus.</a:t>
            </a:r>
            <a:endParaRPr lang="en-US" sz="1400">
              <a:cs typeface="Calibri" panose="020F0502020204030204"/>
            </a:endParaRPr>
          </a:p>
        </p:txBody>
      </p:sp>
      <p:sp>
        <p:nvSpPr>
          <p:cNvPr id="4" name="Slide Number Placeholder 3">
            <a:extLst>
              <a:ext uri="{FF2B5EF4-FFF2-40B4-BE49-F238E27FC236}">
                <a16:creationId xmlns:a16="http://schemas.microsoft.com/office/drawing/2014/main" id="{EBDC2883-2DF3-8AD6-2232-47FC6E9C5CF0}"/>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23</a:t>
            </a:fld>
            <a:endParaRPr lang="en-US"/>
          </a:p>
        </p:txBody>
      </p:sp>
    </p:spTree>
    <p:extLst>
      <p:ext uri="{BB962C8B-B14F-4D97-AF65-F5344CB8AC3E}">
        <p14:creationId xmlns:p14="http://schemas.microsoft.com/office/powerpoint/2010/main" val="93277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1599167"/>
            <a:ext cx="5561938" cy="2513516"/>
          </a:xfrm>
        </p:spPr>
        <p:txBody>
          <a:bodyPr vert="horz" lIns="91440" tIns="45720" rIns="91440" bIns="45720" rtlCol="0" anchor="b">
            <a:normAutofit/>
          </a:bodyPr>
          <a:lstStyle/>
          <a:p>
            <a:pPr algn="ctr"/>
            <a:r>
              <a:rPr lang="en-US"/>
              <a:t>ARD Meetings</a:t>
            </a:r>
            <a:endParaRPr lang="en-US">
              <a:ea typeface="+mj-ea"/>
              <a:cs typeface="+mj-cs"/>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24</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57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2AFA-8B26-8950-73BE-21DFD29AA28C}"/>
              </a:ext>
            </a:extLst>
          </p:cNvPr>
          <p:cNvSpPr>
            <a:spLocks noGrp="1"/>
          </p:cNvSpPr>
          <p:nvPr>
            <p:ph type="title"/>
          </p:nvPr>
        </p:nvSpPr>
        <p:spPr>
          <a:xfrm>
            <a:off x="841248" y="256032"/>
            <a:ext cx="10506456" cy="1014984"/>
          </a:xfrm>
        </p:spPr>
        <p:txBody>
          <a:bodyPr anchor="b">
            <a:normAutofit/>
          </a:bodyPr>
          <a:lstStyle/>
          <a:p>
            <a:r>
              <a:rPr lang="en-US"/>
              <a:t>ARD Meeting Participation</a:t>
            </a:r>
          </a:p>
        </p:txBody>
      </p:sp>
      <p:sp>
        <p:nvSpPr>
          <p:cNvPr id="4" name="Slide Number Placeholder 3">
            <a:extLst>
              <a:ext uri="{FF2B5EF4-FFF2-40B4-BE49-F238E27FC236}">
                <a16:creationId xmlns:a16="http://schemas.microsoft.com/office/drawing/2014/main" id="{27041C99-8C36-FC55-A7F6-4CA1D33DD5C6}"/>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25</a:t>
            </a:fld>
            <a:endParaRPr lang="en-US">
              <a:solidFill>
                <a:schemeClr val="tx1">
                  <a:lumMod val="50000"/>
                  <a:lumOff val="50000"/>
                </a:schemeClr>
              </a:solidFill>
            </a:endParaRPr>
          </a:p>
        </p:txBody>
      </p:sp>
      <p:graphicFrame>
        <p:nvGraphicFramePr>
          <p:cNvPr id="6" name="Content Placeholder 2" descr="Info about the ARD Meeting invitation process.">
            <a:extLst>
              <a:ext uri="{FF2B5EF4-FFF2-40B4-BE49-F238E27FC236}">
                <a16:creationId xmlns:a16="http://schemas.microsoft.com/office/drawing/2014/main" id="{360ECB65-EEE0-93A4-89ED-B424F3343504}"/>
              </a:ext>
            </a:extLst>
          </p:cNvPr>
          <p:cNvGraphicFramePr>
            <a:graphicFrameLocks noGrp="1"/>
          </p:cNvGraphicFramePr>
          <p:nvPr>
            <p:ph idx="1"/>
            <p:extLst>
              <p:ext uri="{D42A27DB-BD31-4B8C-83A1-F6EECF244321}">
                <p14:modId xmlns:p14="http://schemas.microsoft.com/office/powerpoint/2010/main" val="33293048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53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4C55CD-379B-BEB4-E1C1-D6AC54CD89F0}"/>
              </a:ext>
            </a:extLst>
          </p:cNvPr>
          <p:cNvSpPr>
            <a:spLocks noGrp="1"/>
          </p:cNvSpPr>
          <p:nvPr>
            <p:ph type="title"/>
          </p:nvPr>
        </p:nvSpPr>
        <p:spPr>
          <a:xfrm>
            <a:off x="838200" y="365125"/>
            <a:ext cx="10515600" cy="1325563"/>
          </a:xfrm>
        </p:spPr>
        <p:txBody>
          <a:bodyPr>
            <a:normAutofit/>
          </a:bodyPr>
          <a:lstStyle/>
          <a:p>
            <a:pPr algn="ctr"/>
            <a:r>
              <a:rPr lang="en-US" dirty="0">
                <a:ea typeface="Calibri Light"/>
                <a:cs typeface="Calibri Light"/>
              </a:rPr>
              <a:t>Suggestions for before the ARD Meeting</a:t>
            </a:r>
            <a:endParaRPr lang="en-US" dirty="0"/>
          </a:p>
        </p:txBody>
      </p:sp>
      <p:sp>
        <p:nvSpPr>
          <p:cNvPr id="4" name="Slide Number Placeholder 3">
            <a:extLst>
              <a:ext uri="{FF2B5EF4-FFF2-40B4-BE49-F238E27FC236}">
                <a16:creationId xmlns:a16="http://schemas.microsoft.com/office/drawing/2014/main" id="{B1BD75E7-8B0A-5C68-CBF9-BEDE39C2B17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26</a:t>
            </a:fld>
            <a:endParaRPr lang="en-US"/>
          </a:p>
        </p:txBody>
      </p:sp>
      <p:graphicFrame>
        <p:nvGraphicFramePr>
          <p:cNvPr id="6" name="Content Placeholder 2" descr="Suggestions before an ARD Meeting">
            <a:extLst>
              <a:ext uri="{FF2B5EF4-FFF2-40B4-BE49-F238E27FC236}">
                <a16:creationId xmlns:a16="http://schemas.microsoft.com/office/drawing/2014/main" id="{0B82AD24-1A78-9FD6-D57C-79BFDBA8E497}"/>
              </a:ext>
            </a:extLst>
          </p:cNvPr>
          <p:cNvGraphicFramePr>
            <a:graphicFrameLocks noGrp="1"/>
          </p:cNvGraphicFramePr>
          <p:nvPr>
            <p:ph idx="1"/>
            <p:extLst>
              <p:ext uri="{D42A27DB-BD31-4B8C-83A1-F6EECF244321}">
                <p14:modId xmlns:p14="http://schemas.microsoft.com/office/powerpoint/2010/main" val="41106338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23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BE1F53-9AAD-8446-988B-2215361AC414}"/>
              </a:ext>
            </a:extLst>
          </p:cNvPr>
          <p:cNvSpPr>
            <a:spLocks noGrp="1"/>
          </p:cNvSpPr>
          <p:nvPr>
            <p:ph type="title"/>
          </p:nvPr>
        </p:nvSpPr>
        <p:spPr>
          <a:xfrm>
            <a:off x="838200" y="365125"/>
            <a:ext cx="10515600" cy="1325563"/>
          </a:xfrm>
        </p:spPr>
        <p:txBody>
          <a:bodyPr>
            <a:normAutofit/>
          </a:bodyPr>
          <a:lstStyle/>
          <a:p>
            <a:pPr algn="ctr"/>
            <a:r>
              <a:rPr lang="en-US">
                <a:ea typeface="Calibri Light"/>
                <a:cs typeface="Calibri Light"/>
              </a:rPr>
              <a:t>Suggestions for during the ARD Meeting</a:t>
            </a:r>
            <a:endParaRPr lang="en-US"/>
          </a:p>
        </p:txBody>
      </p:sp>
      <p:sp>
        <p:nvSpPr>
          <p:cNvPr id="4" name="Slide Number Placeholder 3">
            <a:extLst>
              <a:ext uri="{FF2B5EF4-FFF2-40B4-BE49-F238E27FC236}">
                <a16:creationId xmlns:a16="http://schemas.microsoft.com/office/drawing/2014/main" id="{74DD364F-336A-3994-C1DC-E1AE32A1FC6C}"/>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27</a:t>
            </a:fld>
            <a:endParaRPr lang="en-US"/>
          </a:p>
        </p:txBody>
      </p:sp>
      <p:graphicFrame>
        <p:nvGraphicFramePr>
          <p:cNvPr id="18" name="Content Placeholder 2" descr="Suggestions for during an ARD Meeting">
            <a:extLst>
              <a:ext uri="{FF2B5EF4-FFF2-40B4-BE49-F238E27FC236}">
                <a16:creationId xmlns:a16="http://schemas.microsoft.com/office/drawing/2014/main" id="{A6601162-BBB3-3E21-5A95-F0323C24576D}"/>
              </a:ext>
            </a:extLst>
          </p:cNvPr>
          <p:cNvGraphicFramePr>
            <a:graphicFrameLocks noGrp="1"/>
          </p:cNvGraphicFramePr>
          <p:nvPr>
            <p:ph idx="1"/>
            <p:extLst>
              <p:ext uri="{D42A27DB-BD31-4B8C-83A1-F6EECF244321}">
                <p14:modId xmlns:p14="http://schemas.microsoft.com/office/powerpoint/2010/main" val="1015866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59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7B9543-143C-6F88-ED31-454C86A48218}"/>
              </a:ext>
            </a:extLst>
          </p:cNvPr>
          <p:cNvSpPr>
            <a:spLocks noGrp="1"/>
          </p:cNvSpPr>
          <p:nvPr>
            <p:ph type="title"/>
          </p:nvPr>
        </p:nvSpPr>
        <p:spPr>
          <a:xfrm>
            <a:off x="838200" y="365125"/>
            <a:ext cx="10515600" cy="1325563"/>
          </a:xfrm>
        </p:spPr>
        <p:txBody>
          <a:bodyPr>
            <a:normAutofit/>
          </a:bodyPr>
          <a:lstStyle/>
          <a:p>
            <a:pPr algn="ctr"/>
            <a:r>
              <a:rPr lang="en-US">
                <a:ea typeface="Calibri Light"/>
                <a:cs typeface="Calibri Light"/>
              </a:rPr>
              <a:t>Suggestions for after the ARD Meeting</a:t>
            </a:r>
            <a:endParaRPr lang="en-US"/>
          </a:p>
        </p:txBody>
      </p:sp>
      <p:sp>
        <p:nvSpPr>
          <p:cNvPr id="4" name="Slide Number Placeholder 3">
            <a:extLst>
              <a:ext uri="{FF2B5EF4-FFF2-40B4-BE49-F238E27FC236}">
                <a16:creationId xmlns:a16="http://schemas.microsoft.com/office/drawing/2014/main" id="{F06F8653-A7D5-89AB-E5EA-9AA99FE301B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28</a:t>
            </a:fld>
            <a:endParaRPr lang="en-US"/>
          </a:p>
        </p:txBody>
      </p:sp>
      <p:graphicFrame>
        <p:nvGraphicFramePr>
          <p:cNvPr id="6" name="Content Placeholder 2" descr="Suggestions for After the ARD Meeting">
            <a:extLst>
              <a:ext uri="{FF2B5EF4-FFF2-40B4-BE49-F238E27FC236}">
                <a16:creationId xmlns:a16="http://schemas.microsoft.com/office/drawing/2014/main" id="{CA4332A9-8129-E60A-2D79-7E21A1DFB5F0}"/>
              </a:ext>
            </a:extLst>
          </p:cNvPr>
          <p:cNvGraphicFramePr>
            <a:graphicFrameLocks noGrp="1"/>
          </p:cNvGraphicFramePr>
          <p:nvPr>
            <p:ph idx="1"/>
            <p:extLst>
              <p:ext uri="{D42A27DB-BD31-4B8C-83A1-F6EECF244321}">
                <p14:modId xmlns:p14="http://schemas.microsoft.com/office/powerpoint/2010/main" val="12391537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93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2152400"/>
            <a:ext cx="5561938" cy="2513516"/>
          </a:xfrm>
        </p:spPr>
        <p:txBody>
          <a:bodyPr vert="horz" lIns="91440" tIns="45720" rIns="91440" bIns="45720" rtlCol="0" anchor="b">
            <a:normAutofit/>
          </a:bodyPr>
          <a:lstStyle/>
          <a:p>
            <a:pPr algn="ctr"/>
            <a:r>
              <a:rPr lang="en-US"/>
              <a:t>Serving Younger Students</a:t>
            </a:r>
            <a:endParaRPr lang="en-US">
              <a:ea typeface="Calibri Light"/>
              <a:cs typeface="Calibri Light"/>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29</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36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c 46">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FF60F4B-FB35-5048-D7AC-AA747E6BF11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Map of Texas with VR and ESC Regions</a:t>
            </a:r>
          </a:p>
        </p:txBody>
      </p:sp>
      <p:pic>
        <p:nvPicPr>
          <p:cNvPr id="2" name="Picture 1" descr="A map of texas with different colored states">
            <a:extLst>
              <a:ext uri="{FF2B5EF4-FFF2-40B4-BE49-F238E27FC236}">
                <a16:creationId xmlns:a16="http://schemas.microsoft.com/office/drawing/2014/main" id="{48D441AC-3514-66D2-7BB3-8F50C8C799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5480" y="2381"/>
            <a:ext cx="7655912" cy="6853236"/>
          </a:xfrm>
          <a:prstGeom prst="rect">
            <a:avLst/>
          </a:prstGeom>
        </p:spPr>
      </p:pic>
      <p:sp>
        <p:nvSpPr>
          <p:cNvPr id="4" name="Slide Number Placeholder 3">
            <a:extLst>
              <a:ext uri="{FF2B5EF4-FFF2-40B4-BE49-F238E27FC236}">
                <a16:creationId xmlns:a16="http://schemas.microsoft.com/office/drawing/2014/main" id="{6515CE7F-59D2-06F2-52E7-59EB7C4E0BD4}"/>
              </a:ext>
            </a:extLst>
          </p:cNvPr>
          <p:cNvSpPr>
            <a:spLocks noGrp="1"/>
          </p:cNvSpPr>
          <p:nvPr>
            <p:ph type="sldNum" sz="quarter" idx="12"/>
          </p:nvPr>
        </p:nvSpPr>
        <p:spPr>
          <a:xfrm>
            <a:off x="9954634" y="6356350"/>
            <a:ext cx="1399165" cy="365125"/>
          </a:xfrm>
        </p:spPr>
        <p:txBody>
          <a:bodyPr vert="horz" lIns="91440" tIns="45720" rIns="91440" bIns="45720" rtlCol="0" anchor="ctr">
            <a:normAutofit/>
          </a:bodyPr>
          <a:lstStyle/>
          <a:p>
            <a:pPr defTabSz="914400">
              <a:spcAft>
                <a:spcPts val="600"/>
              </a:spcAft>
            </a:pPr>
            <a:fld id="{775B6C71-B8E2-4E4D-A4A3-1937B1299F9F}" type="slidenum">
              <a:rPr lang="en-US" dirty="0">
                <a:solidFill>
                  <a:srgbClr val="FFFFFF"/>
                </a:solidFill>
              </a:rPr>
              <a:pPr defTabSz="914400">
                <a:spcAft>
                  <a:spcPts val="600"/>
                </a:spcAft>
              </a:pPr>
              <a:t>3</a:t>
            </a:fld>
            <a:endParaRPr lang="en-US">
              <a:solidFill>
                <a:srgbClr val="FFFFFF"/>
              </a:solidFill>
            </a:endParaRPr>
          </a:p>
        </p:txBody>
      </p:sp>
    </p:spTree>
    <p:extLst>
      <p:ext uri="{BB962C8B-B14F-4D97-AF65-F5344CB8AC3E}">
        <p14:creationId xmlns:p14="http://schemas.microsoft.com/office/powerpoint/2010/main" val="2443148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54580B-BAD9-DF53-A01D-6D4B69D676FB}"/>
              </a:ext>
            </a:extLst>
          </p:cNvPr>
          <p:cNvSpPr>
            <a:spLocks noGrp="1"/>
          </p:cNvSpPr>
          <p:nvPr>
            <p:ph idx="1"/>
          </p:nvPr>
        </p:nvSpPr>
        <p:spPr>
          <a:xfrm>
            <a:off x="3378033" y="6253379"/>
            <a:ext cx="5098069" cy="473901"/>
          </a:xfrm>
        </p:spPr>
        <p:txBody>
          <a:bodyPr vert="horz" lIns="91440" tIns="45720" rIns="91440" bIns="45720" rtlCol="0" anchor="t">
            <a:normAutofit/>
          </a:bodyPr>
          <a:lstStyle/>
          <a:p>
            <a:pPr marL="0" indent="0" algn="ctr">
              <a:buNone/>
            </a:pPr>
            <a:r>
              <a:rPr lang="en-US" sz="1200" kern="1200">
                <a:solidFill>
                  <a:srgbClr val="FFFFFF"/>
                </a:solidFill>
                <a:latin typeface="+mn-lt"/>
                <a:ea typeface="+mn-ea"/>
                <a:cs typeface="+mn-cs"/>
                <a:hlinkClick r:id="rId2"/>
              </a:rPr>
              <a:t>https://spedsupport.tea.texas.gov/resource-library/autism-expert-interviews/expectations-matter</a:t>
            </a:r>
            <a:endParaRPr lang="en-US" sz="1200" kern="1200">
              <a:solidFill>
                <a:srgbClr val="FFFFFF"/>
              </a:solidFill>
              <a:latin typeface="+mn-lt"/>
              <a:ea typeface="+mn-ea"/>
              <a:cs typeface="+mn-cs"/>
            </a:endParaRPr>
          </a:p>
        </p:txBody>
      </p:sp>
      <p:pic>
        <p:nvPicPr>
          <p:cNvPr id="5" name="Picture 4" descr="A screenshot of a video, Expectations Matter, found on the Texas SPED Support website.  The accessible video is linked on this slide.">
            <a:extLst>
              <a:ext uri="{FF2B5EF4-FFF2-40B4-BE49-F238E27FC236}">
                <a16:creationId xmlns:a16="http://schemas.microsoft.com/office/drawing/2014/main" id="{A3C206CB-2897-429E-6C15-F13E21AFE1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7856" y="592858"/>
            <a:ext cx="8015972" cy="4769711"/>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
        <p:nvSpPr>
          <p:cNvPr id="11" name="Title 10">
            <a:extLst>
              <a:ext uri="{FF2B5EF4-FFF2-40B4-BE49-F238E27FC236}">
                <a16:creationId xmlns:a16="http://schemas.microsoft.com/office/drawing/2014/main" id="{99C772D8-40B8-7F15-3CB7-EB302C02F7C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Expectations Matter</a:t>
            </a:r>
          </a:p>
        </p:txBody>
      </p:sp>
      <p:sp>
        <p:nvSpPr>
          <p:cNvPr id="4" name="Slide Number Placeholder 3">
            <a:extLst>
              <a:ext uri="{FF2B5EF4-FFF2-40B4-BE49-F238E27FC236}">
                <a16:creationId xmlns:a16="http://schemas.microsoft.com/office/drawing/2014/main" id="{998A766D-A2D7-9DE4-301D-723D49DFE85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30</a:t>
            </a:fld>
            <a:endParaRPr lang="en-US">
              <a:solidFill>
                <a:srgbClr val="FFFFFF"/>
              </a:solidFill>
            </a:endParaRPr>
          </a:p>
        </p:txBody>
      </p:sp>
    </p:spTree>
    <p:extLst>
      <p:ext uri="{BB962C8B-B14F-4D97-AF65-F5344CB8AC3E}">
        <p14:creationId xmlns:p14="http://schemas.microsoft.com/office/powerpoint/2010/main" val="62802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F2E3D-D76A-F6AE-A668-501B989616F7}"/>
              </a:ext>
            </a:extLst>
          </p:cNvPr>
          <p:cNvSpPr>
            <a:spLocks noGrp="1"/>
          </p:cNvSpPr>
          <p:nvPr>
            <p:ph type="title"/>
          </p:nvPr>
        </p:nvSpPr>
        <p:spPr>
          <a:xfrm>
            <a:off x="841248" y="256032"/>
            <a:ext cx="10506456" cy="1014984"/>
          </a:xfrm>
        </p:spPr>
        <p:txBody>
          <a:bodyPr anchor="b">
            <a:normAutofit/>
          </a:bodyPr>
          <a:lstStyle/>
          <a:p>
            <a:r>
              <a:rPr lang="en-US">
                <a:ea typeface="Calibri Light"/>
                <a:cs typeface="Calibri Light"/>
              </a:rPr>
              <a:t>Legislative update</a:t>
            </a:r>
            <a:endParaRPr lang="en-US"/>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D9C027F5-5A16-52BD-ED23-D25EF4811554}"/>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31</a:t>
            </a:fld>
            <a:endParaRPr lang="en-US">
              <a:solidFill>
                <a:schemeClr val="tx1">
                  <a:lumMod val="50000"/>
                  <a:lumOff val="50000"/>
                </a:schemeClr>
              </a:solidFill>
            </a:endParaRPr>
          </a:p>
        </p:txBody>
      </p:sp>
      <p:graphicFrame>
        <p:nvGraphicFramePr>
          <p:cNvPr id="19" name="Content Placeholder 2" descr="Legislative Update&#10;">
            <a:extLst>
              <a:ext uri="{FF2B5EF4-FFF2-40B4-BE49-F238E27FC236}">
                <a16:creationId xmlns:a16="http://schemas.microsoft.com/office/drawing/2014/main" id="{91EE96F8-C33F-7787-BF27-470F36D82E64}"/>
              </a:ext>
            </a:extLst>
          </p:cNvPr>
          <p:cNvGraphicFramePr>
            <a:graphicFrameLocks noGrp="1"/>
          </p:cNvGraphicFramePr>
          <p:nvPr>
            <p:ph idx="1"/>
            <p:extLst>
              <p:ext uri="{D42A27DB-BD31-4B8C-83A1-F6EECF244321}">
                <p14:modId xmlns:p14="http://schemas.microsoft.com/office/powerpoint/2010/main" val="10669238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583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2160-ED85-EB53-E60B-57C2988EE60B}"/>
              </a:ext>
            </a:extLst>
          </p:cNvPr>
          <p:cNvSpPr>
            <a:spLocks noGrp="1"/>
          </p:cNvSpPr>
          <p:nvPr>
            <p:ph type="title"/>
          </p:nvPr>
        </p:nvSpPr>
        <p:spPr>
          <a:xfrm>
            <a:off x="838200" y="365125"/>
            <a:ext cx="10515600" cy="1325563"/>
          </a:xfrm>
        </p:spPr>
        <p:txBody>
          <a:bodyPr>
            <a:normAutofit/>
          </a:bodyPr>
          <a:lstStyle/>
          <a:p>
            <a:r>
              <a:rPr lang="en-US" sz="4200" dirty="0">
                <a:ea typeface="Calibri Light"/>
                <a:cs typeface="Calibri Light"/>
              </a:rPr>
              <a:t>Exploring Postsecondary Education and Employment</a:t>
            </a:r>
            <a:endParaRPr lang="en-US" sz="4200" dirty="0"/>
          </a:p>
        </p:txBody>
      </p:sp>
      <p:graphicFrame>
        <p:nvGraphicFramePr>
          <p:cNvPr id="6" name="Content Placeholder 2" descr="Ideas for services for Educ and Exploring Employment">
            <a:extLst>
              <a:ext uri="{FF2B5EF4-FFF2-40B4-BE49-F238E27FC236}">
                <a16:creationId xmlns:a16="http://schemas.microsoft.com/office/drawing/2014/main" id="{B740FB77-5EC7-7A5C-795C-A00A5BA93E7C}"/>
              </a:ext>
            </a:extLst>
          </p:cNvPr>
          <p:cNvGraphicFramePr>
            <a:graphicFrameLocks noGrp="1"/>
          </p:cNvGraphicFramePr>
          <p:nvPr>
            <p:ph idx="1"/>
            <p:extLst>
              <p:ext uri="{D42A27DB-BD31-4B8C-83A1-F6EECF244321}">
                <p14:modId xmlns:p14="http://schemas.microsoft.com/office/powerpoint/2010/main" val="290879235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F0BBEBC-7BC3-684D-0DC3-4E6A04A5ECD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32</a:t>
            </a:fld>
            <a:endParaRPr lang="en-US">
              <a:solidFill>
                <a:srgbClr val="FFFFFF"/>
              </a:solidFill>
            </a:endParaRPr>
          </a:p>
        </p:txBody>
      </p:sp>
    </p:spTree>
    <p:extLst>
      <p:ext uri="{BB962C8B-B14F-4D97-AF65-F5344CB8AC3E}">
        <p14:creationId xmlns:p14="http://schemas.microsoft.com/office/powerpoint/2010/main" val="685723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9D61F-057C-FC4A-BF2F-C867EB3F1BD5}"/>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What is Self-Determination?</a:t>
            </a:r>
            <a:endParaRPr lang="en-US" sz="5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34932B-8EE7-460C-E69D-6D5F6C0DD1FE}"/>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1900">
                <a:ea typeface="Calibri"/>
                <a:cs typeface="Calibri"/>
              </a:rPr>
              <a:t>"There are multiple definitions of self-determination, but generally, it describes individuals who:</a:t>
            </a:r>
          </a:p>
          <a:p>
            <a:pPr lvl="1">
              <a:buFont typeface="Courier New" panose="020B0604020202020204" pitchFamily="34" charset="0"/>
              <a:buChar char="o"/>
            </a:pPr>
            <a:r>
              <a:rPr lang="en-US" sz="1900">
                <a:ea typeface="Calibri"/>
                <a:cs typeface="Calibri"/>
              </a:rPr>
              <a:t>act or cause things to happen as they set and work toward goals in their lives (Shogren, 2020) and who</a:t>
            </a:r>
          </a:p>
          <a:p>
            <a:pPr lvl="1">
              <a:buFont typeface="Courier New" panose="020B0604020202020204" pitchFamily="34" charset="0"/>
              <a:buChar char="o"/>
            </a:pPr>
            <a:r>
              <a:rPr lang="en-US" sz="1900">
                <a:ea typeface="Calibri"/>
                <a:cs typeface="Calibri"/>
              </a:rPr>
              <a:t>make choices,</a:t>
            </a:r>
          </a:p>
          <a:p>
            <a:pPr lvl="1">
              <a:buFont typeface="Courier New" panose="020B0604020202020204" pitchFamily="34" charset="0"/>
              <a:buChar char="o"/>
            </a:pPr>
            <a:r>
              <a:rPr lang="en-US" sz="1900">
                <a:ea typeface="Calibri"/>
                <a:cs typeface="Calibri"/>
              </a:rPr>
              <a:t>solve problems,</a:t>
            </a:r>
          </a:p>
          <a:p>
            <a:pPr lvl="1">
              <a:buFont typeface="Courier New" panose="020B0604020202020204" pitchFamily="34" charset="0"/>
              <a:buChar char="o"/>
            </a:pPr>
            <a:r>
              <a:rPr lang="en-US" sz="1900">
                <a:ea typeface="Calibri"/>
                <a:cs typeface="Calibri"/>
              </a:rPr>
              <a:t>set goals,</a:t>
            </a:r>
          </a:p>
          <a:p>
            <a:pPr lvl="1">
              <a:buFont typeface="Courier New" panose="020B0604020202020204" pitchFamily="34" charset="0"/>
              <a:buChar char="o"/>
            </a:pPr>
            <a:r>
              <a:rPr lang="en-US" sz="1900">
                <a:ea typeface="Calibri"/>
                <a:cs typeface="Calibri"/>
              </a:rPr>
              <a:t>evaluate options,</a:t>
            </a:r>
          </a:p>
          <a:p>
            <a:pPr lvl="1">
              <a:buFont typeface="Courier New" panose="020B0604020202020204" pitchFamily="34" charset="0"/>
              <a:buChar char="o"/>
            </a:pPr>
            <a:r>
              <a:rPr lang="en-US" sz="1900">
                <a:ea typeface="Calibri"/>
                <a:cs typeface="Calibri"/>
              </a:rPr>
              <a:t>take initiative to reach one’s goals, and</a:t>
            </a:r>
          </a:p>
          <a:p>
            <a:pPr lvl="1">
              <a:buFont typeface="Courier New" panose="020B0604020202020204" pitchFamily="34" charset="0"/>
              <a:buChar char="o"/>
            </a:pPr>
            <a:r>
              <a:rPr lang="en-US" sz="1900">
                <a:ea typeface="Calibri"/>
                <a:cs typeface="Calibri"/>
              </a:rPr>
              <a:t>accept consequences of one’s actions (Rowe et al., 2015).</a:t>
            </a:r>
          </a:p>
          <a:p>
            <a:r>
              <a:rPr lang="en-US" sz="1900">
                <a:ea typeface="Calibri"/>
                <a:cs typeface="Calibri"/>
              </a:rPr>
              <a:t>It is a research-based predictor of positive outcomes for individuals with disabilities (Mazzotti et al., 2021)."</a:t>
            </a:r>
          </a:p>
          <a:p>
            <a:pPr marL="0" indent="0">
              <a:buNone/>
            </a:pPr>
            <a:r>
              <a:rPr lang="en-US" sz="1900">
                <a:ea typeface="Calibri"/>
                <a:cs typeface="Calibri"/>
              </a:rPr>
              <a:t>Source: NTACT:C. (</a:t>
            </a:r>
            <a:r>
              <a:rPr lang="en-US" sz="1900" err="1">
                <a:ea typeface="Calibri"/>
                <a:cs typeface="Calibri"/>
              </a:rPr>
              <a:t>nd</a:t>
            </a:r>
            <a:r>
              <a:rPr lang="en-US" sz="1900">
                <a:ea typeface="Calibri"/>
                <a:cs typeface="Calibri"/>
              </a:rPr>
              <a:t>) </a:t>
            </a:r>
            <a:r>
              <a:rPr lang="en-US" sz="1900" i="1">
                <a:ea typeface="Calibri"/>
                <a:cs typeface="Calibri"/>
              </a:rPr>
              <a:t>Self-Determination.</a:t>
            </a:r>
            <a:r>
              <a:rPr lang="en-US" sz="1900">
                <a:ea typeface="Calibri"/>
                <a:cs typeface="Calibri"/>
              </a:rPr>
              <a:t> </a:t>
            </a:r>
            <a:r>
              <a:rPr lang="en-US" sz="1900">
                <a:ea typeface="+mn-lt"/>
                <a:cs typeface="+mn-lt"/>
                <a:hlinkClick r:id="rId2"/>
              </a:rPr>
              <a:t>https://transitionta.org/topics/secondary-education/self-determination/</a:t>
            </a:r>
            <a:endParaRPr lang="en-US" sz="1900">
              <a:ea typeface="Calibri"/>
              <a:cs typeface="Calibri"/>
            </a:endParaRPr>
          </a:p>
        </p:txBody>
      </p:sp>
      <p:sp>
        <p:nvSpPr>
          <p:cNvPr id="4" name="Slide Number Placeholder 3">
            <a:extLst>
              <a:ext uri="{FF2B5EF4-FFF2-40B4-BE49-F238E27FC236}">
                <a16:creationId xmlns:a16="http://schemas.microsoft.com/office/drawing/2014/main" id="{146D1C63-E2C0-6908-E77A-4813A27FEC26}"/>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33</a:t>
            </a:fld>
            <a:endParaRPr lang="en-US"/>
          </a:p>
        </p:txBody>
      </p:sp>
    </p:spTree>
    <p:extLst>
      <p:ext uri="{BB962C8B-B14F-4D97-AF65-F5344CB8AC3E}">
        <p14:creationId xmlns:p14="http://schemas.microsoft.com/office/powerpoint/2010/main" val="79066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02160-ED85-EB53-E60B-57C2988EE60B}"/>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Self-Determination</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962796-7529-AA5A-CF8C-D23C1DA0124A}"/>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ea typeface="Calibri"/>
                <a:cs typeface="Calibri"/>
              </a:rPr>
              <a:t>Resources</a:t>
            </a:r>
            <a:endParaRPr lang="en-US" sz="2200"/>
          </a:p>
          <a:p>
            <a:pPr lvl="1">
              <a:buFont typeface="Courier New" panose="020B0604020202020204" pitchFamily="34" charset="0"/>
              <a:buChar char="o"/>
            </a:pPr>
            <a:r>
              <a:rPr lang="en-US" sz="2200">
                <a:ea typeface="Calibri"/>
                <a:cs typeface="Calibri"/>
                <a:hlinkClick r:id="rId2"/>
              </a:rPr>
              <a:t>Next Steps to Independence</a:t>
            </a:r>
          </a:p>
          <a:p>
            <a:pPr lvl="1">
              <a:buFont typeface="Courier New" panose="020B0604020202020204" pitchFamily="34" charset="0"/>
              <a:buChar char="o"/>
            </a:pPr>
            <a:r>
              <a:rPr lang="en-US" sz="2200">
                <a:ea typeface="Calibri"/>
                <a:cs typeface="Calibri"/>
                <a:hlinkClick r:id="rId3"/>
              </a:rPr>
              <a:t>I'm Determined</a:t>
            </a:r>
          </a:p>
          <a:p>
            <a:pPr lvl="1">
              <a:buFont typeface="Courier New" panose="020B0604020202020204" pitchFamily="34" charset="0"/>
              <a:buChar char="o"/>
            </a:pPr>
            <a:r>
              <a:rPr lang="en-US" sz="2200">
                <a:ea typeface="Calibri"/>
                <a:cs typeface="Calibri"/>
                <a:hlinkClick r:id="rId4"/>
              </a:rPr>
              <a:t>NTACT:C</a:t>
            </a:r>
            <a:endParaRPr lang="en-US" sz="2200">
              <a:ea typeface="Calibri"/>
              <a:cs typeface="Calibri"/>
            </a:endParaRPr>
          </a:p>
        </p:txBody>
      </p:sp>
      <p:sp>
        <p:nvSpPr>
          <p:cNvPr id="4" name="Slide Number Placeholder 3">
            <a:extLst>
              <a:ext uri="{FF2B5EF4-FFF2-40B4-BE49-F238E27FC236}">
                <a16:creationId xmlns:a16="http://schemas.microsoft.com/office/drawing/2014/main" id="{0F0BBEBC-7BC3-684D-0DC3-4E6A04A5ECD3}"/>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34</a:t>
            </a:fld>
            <a:endParaRPr lang="en-US"/>
          </a:p>
        </p:txBody>
      </p:sp>
    </p:spTree>
    <p:extLst>
      <p:ext uri="{BB962C8B-B14F-4D97-AF65-F5344CB8AC3E}">
        <p14:creationId xmlns:p14="http://schemas.microsoft.com/office/powerpoint/2010/main" val="4096891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02160-ED85-EB53-E60B-57C2988EE60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ea typeface="Calibri Light"/>
                <a:cs typeface="Calibri Light"/>
              </a:rPr>
              <a:t>Assessment</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F0BBEBC-7BC3-684D-0DC3-4E6A04A5ECD3}"/>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FFFFFF"/>
                </a:solidFill>
              </a:rPr>
              <a:pPr>
                <a:spcAft>
                  <a:spcPts val="600"/>
                </a:spcAft>
              </a:pPr>
              <a:t>35</a:t>
            </a:fld>
            <a:endParaRPr lang="en-US">
              <a:solidFill>
                <a:srgbClr val="FFFFFF"/>
              </a:solidFill>
            </a:endParaRPr>
          </a:p>
        </p:txBody>
      </p:sp>
      <p:graphicFrame>
        <p:nvGraphicFramePr>
          <p:cNvPr id="6" name="Content Placeholder 2" descr="Texas Workforce and Resources">
            <a:extLst>
              <a:ext uri="{FF2B5EF4-FFF2-40B4-BE49-F238E27FC236}">
                <a16:creationId xmlns:a16="http://schemas.microsoft.com/office/drawing/2014/main" id="{7A8B2632-41B1-7AE3-48A0-E51B147F21E9}"/>
              </a:ext>
            </a:extLst>
          </p:cNvPr>
          <p:cNvGraphicFramePr>
            <a:graphicFrameLocks noGrp="1"/>
          </p:cNvGraphicFramePr>
          <p:nvPr>
            <p:ph idx="1"/>
            <p:extLst>
              <p:ext uri="{D42A27DB-BD31-4B8C-83A1-F6EECF244321}">
                <p14:modId xmlns:p14="http://schemas.microsoft.com/office/powerpoint/2010/main" val="16583829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941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02160-ED85-EB53-E60B-57C2988EE60B}"/>
              </a:ext>
            </a:extLst>
          </p:cNvPr>
          <p:cNvSpPr>
            <a:spLocks noGrp="1"/>
          </p:cNvSpPr>
          <p:nvPr>
            <p:ph type="title"/>
          </p:nvPr>
        </p:nvSpPr>
        <p:spPr>
          <a:xfrm>
            <a:off x="686834" y="591344"/>
            <a:ext cx="3200400" cy="5585619"/>
          </a:xfrm>
        </p:spPr>
        <p:txBody>
          <a:bodyPr>
            <a:normAutofit/>
          </a:bodyPr>
          <a:lstStyle/>
          <a:p>
            <a:r>
              <a:rPr lang="en-US" sz="3700" dirty="0">
                <a:solidFill>
                  <a:srgbClr val="FFFFFF"/>
                </a:solidFill>
                <a:ea typeface="Calibri Light"/>
                <a:cs typeface="Calibri Light"/>
              </a:rPr>
              <a:t>Other Considerations</a:t>
            </a:r>
          </a:p>
        </p:txBody>
      </p:sp>
      <p:sp>
        <p:nvSpPr>
          <p:cNvPr id="4" name="Slide Number Placeholder 3">
            <a:extLst>
              <a:ext uri="{FF2B5EF4-FFF2-40B4-BE49-F238E27FC236}">
                <a16:creationId xmlns:a16="http://schemas.microsoft.com/office/drawing/2014/main" id="{0F0BBEBC-7BC3-684D-0DC3-4E6A04A5ECD3}"/>
              </a:ext>
            </a:extLst>
          </p:cNvPr>
          <p:cNvSpPr>
            <a:spLocks noGrp="1"/>
          </p:cNvSpPr>
          <p:nvPr>
            <p:ph type="sldNum" sz="quarter" idx="12"/>
          </p:nvPr>
        </p:nvSpPr>
        <p:spPr>
          <a:xfrm>
            <a:off x="9819860" y="6356350"/>
            <a:ext cx="1533939" cy="365125"/>
          </a:xfrm>
        </p:spPr>
        <p:txBody>
          <a:bodyPr>
            <a:normAutofit/>
          </a:bodyPr>
          <a:lstStyle/>
          <a:p>
            <a:pPr>
              <a:spcAft>
                <a:spcPts val="600"/>
              </a:spcAft>
            </a:pPr>
            <a:fld id="{775B6C71-B8E2-4E4D-A4A3-1937B1299F9F}" type="slidenum">
              <a:rPr lang="en-US" smtClean="0"/>
              <a:pPr>
                <a:spcAft>
                  <a:spcPts val="600"/>
                </a:spcAft>
              </a:pPr>
              <a:t>36</a:t>
            </a:fld>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962796-7529-AA5A-CF8C-D23C1DA0124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ea typeface="Calibri"/>
                <a:cs typeface="Calibri"/>
              </a:rPr>
              <a:t>Possibly utilize Potentially Eligible for 14 &amp; 15 year old students?</a:t>
            </a:r>
            <a:endParaRPr lang="en-US"/>
          </a:p>
          <a:p>
            <a:r>
              <a:rPr lang="en-US">
                <a:ea typeface="Calibri"/>
                <a:cs typeface="Calibri"/>
              </a:rPr>
              <a:t>Family Participation</a:t>
            </a:r>
          </a:p>
          <a:p>
            <a:pPr lvl="1">
              <a:buFont typeface="Courier New" panose="020B0604020202020204" pitchFamily="34" charset="0"/>
              <a:buChar char="o"/>
            </a:pPr>
            <a:r>
              <a:rPr lang="en-US">
                <a:ea typeface="Calibri"/>
                <a:cs typeface="Calibri"/>
              </a:rPr>
              <a:t>What does that look like?</a:t>
            </a:r>
          </a:p>
          <a:p>
            <a:pPr lvl="1">
              <a:buFont typeface="Courier New" panose="020B0604020202020204" pitchFamily="34" charset="0"/>
              <a:buChar char="o"/>
            </a:pPr>
            <a:r>
              <a:rPr lang="en-US">
                <a:ea typeface="Calibri"/>
                <a:cs typeface="Calibri"/>
              </a:rPr>
              <a:t>What tools and resources are you sharing with them?</a:t>
            </a:r>
          </a:p>
          <a:p>
            <a:pPr lvl="2">
              <a:buFont typeface="Wingdings" panose="020B0604020202020204" pitchFamily="34" charset="0"/>
              <a:buChar char="§"/>
            </a:pPr>
            <a:r>
              <a:rPr lang="en-US">
                <a:ea typeface="Calibri"/>
                <a:cs typeface="Calibri"/>
                <a:hlinkClick r:id="rId3"/>
              </a:rPr>
              <a:t>Next Steps to Independence</a:t>
            </a:r>
          </a:p>
          <a:p>
            <a:pPr lvl="2">
              <a:buFont typeface="Wingdings" panose="020B0604020202020204" pitchFamily="34" charset="0"/>
              <a:buChar char="§"/>
            </a:pPr>
            <a:r>
              <a:rPr lang="en-US">
                <a:ea typeface="Calibri"/>
                <a:cs typeface="Calibri"/>
                <a:hlinkClick r:id="rId4"/>
              </a:rPr>
              <a:t>Roadmap to Texas Transition Resources</a:t>
            </a:r>
            <a:endParaRPr lang="en-US">
              <a:ea typeface="Calibri"/>
              <a:cs typeface="Calibri"/>
            </a:endParaRPr>
          </a:p>
        </p:txBody>
      </p:sp>
    </p:spTree>
    <p:extLst>
      <p:ext uri="{BB962C8B-B14F-4D97-AF65-F5344CB8AC3E}">
        <p14:creationId xmlns:p14="http://schemas.microsoft.com/office/powerpoint/2010/main" val="3736717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2152400"/>
            <a:ext cx="5561938" cy="2513516"/>
          </a:xfrm>
        </p:spPr>
        <p:txBody>
          <a:bodyPr vert="horz" lIns="91440" tIns="45720" rIns="91440" bIns="45720" rtlCol="0" anchor="b">
            <a:normAutofit fontScale="90000"/>
          </a:bodyPr>
          <a:lstStyle/>
          <a:p>
            <a:pPr algn="ctr"/>
            <a:r>
              <a:rPr lang="en-US" dirty="0"/>
              <a:t>Let’s Discuss </a:t>
            </a:r>
            <a:br>
              <a:rPr lang="en-US" dirty="0"/>
            </a:br>
            <a:r>
              <a:rPr lang="en-US" dirty="0"/>
              <a:t>Pre-Employment Transition Services</a:t>
            </a:r>
            <a:endParaRPr lang="en-US" dirty="0">
              <a:ea typeface="+mj-ea"/>
              <a:cs typeface="+mj-cs"/>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37</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764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914D-31FD-4B36-B856-4974BF75ED58}"/>
              </a:ext>
            </a:extLst>
          </p:cNvPr>
          <p:cNvSpPr>
            <a:spLocks noGrp="1"/>
          </p:cNvSpPr>
          <p:nvPr>
            <p:ph type="title"/>
          </p:nvPr>
        </p:nvSpPr>
        <p:spPr>
          <a:xfrm>
            <a:off x="0" y="362536"/>
            <a:ext cx="5018336" cy="1956841"/>
          </a:xfrm>
        </p:spPr>
        <p:txBody>
          <a:bodyPr anchor="b">
            <a:normAutofit/>
          </a:bodyPr>
          <a:lstStyle/>
          <a:p>
            <a:pPr algn="ctr"/>
            <a:r>
              <a:rPr lang="en-US" sz="3800" dirty="0">
                <a:latin typeface="Amasis MT Pro Black" panose="02040A04050005020304" pitchFamily="18" charset="0"/>
                <a:ea typeface="Verdana" panose="020B0604030504040204" pitchFamily="34" charset="0"/>
              </a:rPr>
              <a:t>Pre-Employment Transition Services</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6455F-BC7D-42FB-B4B9-70DA7B66EF1E}"/>
              </a:ext>
            </a:extLst>
          </p:cNvPr>
          <p:cNvSpPr>
            <a:spLocks noGrp="1"/>
          </p:cNvSpPr>
          <p:nvPr>
            <p:ph idx="1"/>
          </p:nvPr>
        </p:nvSpPr>
        <p:spPr>
          <a:xfrm>
            <a:off x="146683" y="3035682"/>
            <a:ext cx="5018336" cy="3320668"/>
          </a:xfrm>
        </p:spPr>
        <p:txBody>
          <a:bodyPr vert="horz" lIns="91440" tIns="45720" rIns="91440" bIns="45720" rtlCol="0" anchor="t">
            <a:normAutofit/>
          </a:bodyPr>
          <a:lstStyle/>
          <a:p>
            <a:pPr marL="457200" lvl="1" indent="0">
              <a:buNone/>
            </a:pPr>
            <a:r>
              <a:rPr lang="en-US" sz="1500">
                <a:latin typeface="+mj-lt"/>
              </a:rPr>
              <a:t>WIOA (July 2014) utilizes the term:</a:t>
            </a:r>
          </a:p>
          <a:p>
            <a:pPr marL="457200" lvl="1" indent="0">
              <a:buNone/>
            </a:pPr>
            <a:r>
              <a:rPr lang="en-US" sz="1500" b="1">
                <a:latin typeface="+mj-lt"/>
              </a:rPr>
              <a:t>“Pre-Employment Transition Services”</a:t>
            </a:r>
            <a:r>
              <a:rPr lang="en-US" sz="1500">
                <a:latin typeface="+mj-lt"/>
              </a:rPr>
              <a:t> as the type of services that are most impactful for students with disabilities.</a:t>
            </a:r>
            <a:endParaRPr lang="en-US" sz="1500">
              <a:latin typeface="+mj-lt"/>
              <a:cs typeface="Calibri Light"/>
            </a:endParaRPr>
          </a:p>
          <a:p>
            <a:pPr marL="457200" lvl="1" indent="0">
              <a:buNone/>
            </a:pPr>
            <a:r>
              <a:rPr lang="en-US" sz="1500">
                <a:latin typeface="+mj-lt"/>
                <a:ea typeface="Verdana"/>
              </a:rPr>
              <a:t>These services help students prepare for employment opportunities. They serve as key building blocks and are at the core of TWC-VR Transition Services.</a:t>
            </a:r>
            <a:endParaRPr lang="en-US" sz="1500">
              <a:latin typeface="+mj-lt"/>
              <a:ea typeface="Verdana"/>
              <a:cs typeface="Calibri"/>
            </a:endParaRPr>
          </a:p>
          <a:p>
            <a:pPr marL="457200" lvl="1" indent="0">
              <a:buNone/>
            </a:pPr>
            <a:endParaRPr lang="en-US" sz="1500">
              <a:latin typeface="+mj-lt"/>
              <a:ea typeface="Verdana"/>
            </a:endParaRPr>
          </a:p>
          <a:p>
            <a:pPr lvl="2"/>
            <a:r>
              <a:rPr lang="en-US" sz="1500">
                <a:latin typeface="+mj-lt"/>
                <a:ea typeface="Verdana"/>
              </a:rPr>
              <a:t>Career exploration</a:t>
            </a:r>
            <a:endParaRPr lang="en-US" sz="1500">
              <a:latin typeface="+mj-lt"/>
              <a:ea typeface="Verdana"/>
              <a:cs typeface="Calibri"/>
            </a:endParaRPr>
          </a:p>
          <a:p>
            <a:pPr lvl="2"/>
            <a:r>
              <a:rPr lang="en-US" sz="1500">
                <a:latin typeface="+mj-lt"/>
                <a:ea typeface="Verdana"/>
              </a:rPr>
              <a:t>Self-advocacy</a:t>
            </a:r>
            <a:endParaRPr lang="en-US" sz="1500">
              <a:latin typeface="+mj-lt"/>
              <a:ea typeface="Verdana"/>
              <a:cs typeface="Calibri"/>
            </a:endParaRPr>
          </a:p>
          <a:p>
            <a:pPr lvl="2"/>
            <a:r>
              <a:rPr lang="en-US" sz="1500">
                <a:latin typeface="+mj-lt"/>
                <a:ea typeface="Verdana"/>
              </a:rPr>
              <a:t>Workplace readiness training</a:t>
            </a:r>
            <a:endParaRPr lang="en-US" sz="1500">
              <a:latin typeface="+mj-lt"/>
              <a:ea typeface="Verdana"/>
              <a:cs typeface="Calibri"/>
            </a:endParaRPr>
          </a:p>
          <a:p>
            <a:pPr lvl="2"/>
            <a:r>
              <a:rPr lang="en-US" sz="1500">
                <a:latin typeface="+mj-lt"/>
                <a:ea typeface="Verdana"/>
              </a:rPr>
              <a:t>Work-based learning experiences</a:t>
            </a:r>
            <a:endParaRPr lang="en-US" sz="1500">
              <a:latin typeface="+mj-lt"/>
              <a:ea typeface="Verdana"/>
              <a:cs typeface="Calibri"/>
            </a:endParaRPr>
          </a:p>
          <a:p>
            <a:pPr lvl="2"/>
            <a:r>
              <a:rPr lang="en-US" sz="1500">
                <a:latin typeface="+mj-lt"/>
                <a:ea typeface="Verdana"/>
              </a:rPr>
              <a:t>Counseling on post-secondary options</a:t>
            </a:r>
            <a:endParaRPr lang="en-US" sz="1500">
              <a:latin typeface="+mj-lt"/>
              <a:ea typeface="Verdana"/>
              <a:cs typeface="Calibri"/>
            </a:endParaRPr>
          </a:p>
          <a:p>
            <a:pPr marL="457200" lvl="2" indent="0">
              <a:buNone/>
            </a:pPr>
            <a:endParaRPr lang="en-US" sz="1500">
              <a:ea typeface="Verdana" panose="020B0604030504040204" pitchFamily="34" charset="0"/>
              <a:cs typeface="Calibri"/>
            </a:endParaRPr>
          </a:p>
        </p:txBody>
      </p:sp>
      <p:pic>
        <p:nvPicPr>
          <p:cNvPr id="7" name="Picture 6" descr="Picture of two students participating in the summer earn and learn program and working at a CVS store.">
            <a:extLst>
              <a:ext uri="{FF2B5EF4-FFF2-40B4-BE49-F238E27FC236}">
                <a16:creationId xmlns:a16="http://schemas.microsoft.com/office/drawing/2014/main" id="{B8FD18DB-A8FE-421D-9D82-5FCB30507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D88821-2157-520A-E622-D926BE711150}"/>
              </a:ext>
            </a:extLst>
          </p:cNvPr>
          <p:cNvSpPr>
            <a:spLocks noGrp="1"/>
          </p:cNvSpPr>
          <p:nvPr>
            <p:ph type="sldNum" sz="quarter" idx="12"/>
          </p:nvPr>
        </p:nvSpPr>
        <p:spPr>
          <a:xfrm>
            <a:off x="10439400" y="6356350"/>
            <a:ext cx="914400" cy="365125"/>
          </a:xfrm>
        </p:spPr>
        <p:txBody>
          <a:bodyPr>
            <a:normAutofit/>
          </a:bodyPr>
          <a:lstStyle/>
          <a:p>
            <a:pPr>
              <a:spcAft>
                <a:spcPts val="600"/>
              </a:spcAft>
            </a:pPr>
            <a:fld id="{775B6C71-B8E2-4E4D-A4A3-1937B1299F9F}" type="slidenum">
              <a:rPr lang="en-US">
                <a:solidFill>
                  <a:srgbClr val="FFFFFF"/>
                </a:solidFill>
              </a:rPr>
              <a:pPr>
                <a:spcAft>
                  <a:spcPts val="600"/>
                </a:spcAft>
              </a:pPr>
              <a:t>38</a:t>
            </a:fld>
            <a:endParaRPr lang="en-US">
              <a:solidFill>
                <a:srgbClr val="FFFFFF"/>
              </a:solidFill>
            </a:endParaRPr>
          </a:p>
        </p:txBody>
      </p:sp>
    </p:spTree>
    <p:extLst>
      <p:ext uri="{BB962C8B-B14F-4D97-AF65-F5344CB8AC3E}">
        <p14:creationId xmlns:p14="http://schemas.microsoft.com/office/powerpoint/2010/main" val="3853428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2152400"/>
            <a:ext cx="5561938" cy="2513516"/>
          </a:xfrm>
        </p:spPr>
        <p:txBody>
          <a:bodyPr vert="horz" lIns="91440" tIns="45720" rIns="91440" bIns="45720" rtlCol="0" anchor="b">
            <a:normAutofit fontScale="90000"/>
          </a:bodyPr>
          <a:lstStyle/>
          <a:p>
            <a:pPr algn="ctr"/>
            <a:r>
              <a:rPr lang="en-US"/>
              <a:t>Initiating In-School VR Services</a:t>
            </a:r>
            <a:endParaRPr lang="en-US">
              <a:ea typeface="+mj-ea"/>
              <a:cs typeface="+mj-cs"/>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39</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48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Collaboration</a:t>
            </a: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4</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091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E0BA7-ADE7-A436-2E4D-6ED18DD469DC}"/>
              </a:ext>
            </a:extLst>
          </p:cNvPr>
          <p:cNvSpPr>
            <a:spLocks noGrp="1"/>
          </p:cNvSpPr>
          <p:nvPr>
            <p:ph type="title"/>
          </p:nvPr>
        </p:nvSpPr>
        <p:spPr>
          <a:xfrm>
            <a:off x="798200" y="386930"/>
            <a:ext cx="10896398" cy="1188950"/>
          </a:xfrm>
        </p:spPr>
        <p:txBody>
          <a:bodyPr anchor="b">
            <a:normAutofit fontScale="90000"/>
          </a:bodyPr>
          <a:lstStyle/>
          <a:p>
            <a:r>
              <a:rPr lang="en-US" sz="5400">
                <a:ea typeface="Calibri Light"/>
                <a:cs typeface="Calibri Light"/>
              </a:rPr>
              <a:t>When a school wants to establish </a:t>
            </a:r>
            <a:br>
              <a:rPr lang="en-US" sz="5400">
                <a:ea typeface="Calibri Light"/>
                <a:cs typeface="Calibri Light"/>
              </a:rPr>
            </a:br>
            <a:r>
              <a:rPr lang="en-US" sz="5400">
                <a:ea typeface="Calibri Light"/>
                <a:cs typeface="Calibri Light"/>
              </a:rPr>
              <a:t>in-school VR Services:</a:t>
            </a:r>
            <a:endParaRPr lang="en-US"/>
          </a:p>
        </p:txBody>
      </p:sp>
      <p:grpSp>
        <p:nvGrpSpPr>
          <p:cNvPr id="35" name="Group 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descr="How to establish services with VR">
            <a:extLst>
              <a:ext uri="{FF2B5EF4-FFF2-40B4-BE49-F238E27FC236}">
                <a16:creationId xmlns:a16="http://schemas.microsoft.com/office/drawing/2014/main" id="{10FDD74D-4420-EF41-400C-16A8A9CFE900}"/>
              </a:ext>
            </a:extLst>
          </p:cNvPr>
          <p:cNvGraphicFramePr>
            <a:graphicFrameLocks noGrp="1"/>
          </p:cNvGraphicFramePr>
          <p:nvPr>
            <p:ph idx="1"/>
            <p:extLst>
              <p:ext uri="{D42A27DB-BD31-4B8C-83A1-F6EECF244321}">
                <p14:modId xmlns:p14="http://schemas.microsoft.com/office/powerpoint/2010/main" val="1365347596"/>
              </p:ext>
            </p:extLst>
          </p:nvPr>
        </p:nvGraphicFramePr>
        <p:xfrm>
          <a:off x="793660" y="2599509"/>
          <a:ext cx="10143668" cy="3435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DDFFE0-E561-C35F-61D9-09EBCAFD1B86}"/>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40</a:t>
            </a:fld>
            <a:endParaRPr lang="en-US"/>
          </a:p>
        </p:txBody>
      </p:sp>
    </p:spTree>
    <p:extLst>
      <p:ext uri="{BB962C8B-B14F-4D97-AF65-F5344CB8AC3E}">
        <p14:creationId xmlns:p14="http://schemas.microsoft.com/office/powerpoint/2010/main" val="56099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F2A26BC-E1E1-868C-E779-A6D1506D6BF7}"/>
              </a:ext>
            </a:extLst>
          </p:cNvPr>
          <p:cNvSpPr>
            <a:spLocks noGrp="1"/>
          </p:cNvSpPr>
          <p:nvPr>
            <p:ph type="title"/>
          </p:nvPr>
        </p:nvSpPr>
        <p:spPr>
          <a:xfrm>
            <a:off x="838200" y="643467"/>
            <a:ext cx="2951205" cy="5571066"/>
          </a:xfrm>
        </p:spPr>
        <p:txBody>
          <a:bodyPr>
            <a:normAutofit/>
          </a:bodyPr>
          <a:lstStyle/>
          <a:p>
            <a:r>
              <a:rPr lang="en-US">
                <a:solidFill>
                  <a:srgbClr val="FFFFFF"/>
                </a:solidFill>
                <a:ea typeface="Calibri Light"/>
                <a:cs typeface="Calibri Light"/>
              </a:rPr>
              <a:t>Please do not:</a:t>
            </a:r>
            <a:endParaRPr lang="en-US">
              <a:solidFill>
                <a:srgbClr val="FFFFFF"/>
              </a:solidFill>
            </a:endParaRPr>
          </a:p>
        </p:txBody>
      </p:sp>
      <p:sp>
        <p:nvSpPr>
          <p:cNvPr id="4" name="Slide Number Placeholder 3">
            <a:extLst>
              <a:ext uri="{FF2B5EF4-FFF2-40B4-BE49-F238E27FC236}">
                <a16:creationId xmlns:a16="http://schemas.microsoft.com/office/drawing/2014/main" id="{47642446-501D-4DF4-208C-EF2A3E4E2EAB}"/>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898989"/>
                </a:solidFill>
              </a:rPr>
              <a:pPr>
                <a:spcAft>
                  <a:spcPts val="600"/>
                </a:spcAft>
              </a:pPr>
              <a:t>41</a:t>
            </a:fld>
            <a:endParaRPr lang="en-US">
              <a:solidFill>
                <a:srgbClr val="898989"/>
              </a:solidFill>
            </a:endParaRPr>
          </a:p>
        </p:txBody>
      </p:sp>
      <p:graphicFrame>
        <p:nvGraphicFramePr>
          <p:cNvPr id="6" name="Content Placeholder 2" descr="TAble of what not to do.">
            <a:extLst>
              <a:ext uri="{FF2B5EF4-FFF2-40B4-BE49-F238E27FC236}">
                <a16:creationId xmlns:a16="http://schemas.microsoft.com/office/drawing/2014/main" id="{9E85DB24-D38A-29C6-22C4-08647B46A8CA}"/>
              </a:ext>
            </a:extLst>
          </p:cNvPr>
          <p:cNvGraphicFramePr>
            <a:graphicFrameLocks noGrp="1"/>
          </p:cNvGraphicFramePr>
          <p:nvPr>
            <p:ph idx="1"/>
            <p:extLst>
              <p:ext uri="{D42A27DB-BD31-4B8C-83A1-F6EECF244321}">
                <p14:modId xmlns:p14="http://schemas.microsoft.com/office/powerpoint/2010/main" val="180220639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206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DBFED-26A9-236F-AD1F-7E2DBD02ECB1}"/>
              </a:ext>
            </a:extLst>
          </p:cNvPr>
          <p:cNvSpPr>
            <a:spLocks noGrp="1"/>
          </p:cNvSpPr>
          <p:nvPr>
            <p:ph type="title"/>
          </p:nvPr>
        </p:nvSpPr>
        <p:spPr>
          <a:xfrm>
            <a:off x="841248" y="256032"/>
            <a:ext cx="10506456" cy="1014984"/>
          </a:xfrm>
        </p:spPr>
        <p:txBody>
          <a:bodyPr anchor="b">
            <a:normAutofit/>
          </a:bodyPr>
          <a:lstStyle/>
          <a:p>
            <a:r>
              <a:rPr lang="en-US" dirty="0">
                <a:ea typeface="Calibri Light"/>
                <a:cs typeface="Calibri Light"/>
              </a:rPr>
              <a:t>Keep in mind:</a:t>
            </a:r>
            <a:endParaRPr lang="en-US" dirty="0"/>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51C9F79A-F9FA-C814-C080-A2F3EE62B502}"/>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42</a:t>
            </a:fld>
            <a:endParaRPr lang="en-US">
              <a:solidFill>
                <a:schemeClr val="tx1">
                  <a:lumMod val="50000"/>
                  <a:lumOff val="50000"/>
                </a:schemeClr>
              </a:solidFill>
            </a:endParaRPr>
          </a:p>
        </p:txBody>
      </p:sp>
      <p:graphicFrame>
        <p:nvGraphicFramePr>
          <p:cNvPr id="21" name="Content Placeholder 2" descr="Items to keep in mind">
            <a:extLst>
              <a:ext uri="{FF2B5EF4-FFF2-40B4-BE49-F238E27FC236}">
                <a16:creationId xmlns:a16="http://schemas.microsoft.com/office/drawing/2014/main" id="{41F6FF7E-033D-3351-43C2-4DD9A3FCDC97}"/>
              </a:ext>
            </a:extLst>
          </p:cNvPr>
          <p:cNvGraphicFramePr>
            <a:graphicFrameLocks noGrp="1"/>
          </p:cNvGraphicFramePr>
          <p:nvPr>
            <p:ph idx="1"/>
            <p:extLst>
              <p:ext uri="{D42A27DB-BD31-4B8C-83A1-F6EECF244321}">
                <p14:modId xmlns:p14="http://schemas.microsoft.com/office/powerpoint/2010/main" val="303444317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188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1718349"/>
            <a:ext cx="5561938" cy="2513516"/>
          </a:xfrm>
        </p:spPr>
        <p:txBody>
          <a:bodyPr vert="horz" lIns="91440" tIns="45720" rIns="91440" bIns="45720" rtlCol="0" anchor="b">
            <a:normAutofit/>
          </a:bodyPr>
          <a:lstStyle/>
          <a:p>
            <a:pPr algn="ctr"/>
            <a:r>
              <a:rPr lang="en-US"/>
              <a:t>Student Referral</a:t>
            </a:r>
            <a:endParaRPr lang="en-US">
              <a:ea typeface="+mj-ea"/>
              <a:cs typeface="+mj-cs"/>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43</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99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 y="179077"/>
            <a:ext cx="6690346" cy="1851246"/>
          </a:xfrm>
        </p:spPr>
        <p:txBody>
          <a:bodyPr anchor="ctr">
            <a:noAutofit/>
          </a:bodyPr>
          <a:lstStyle/>
          <a:p>
            <a:pPr algn="ctr"/>
            <a:r>
              <a:rPr lang="en-US">
                <a:latin typeface="Amasis MT Pro Black" panose="02040A04050005020304" pitchFamily="18" charset="0"/>
              </a:rPr>
              <a:t>Initiating Contact with Your VR Office</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0909" y="2330505"/>
            <a:ext cx="6530109" cy="4161735"/>
          </a:xfrm>
        </p:spPr>
        <p:txBody>
          <a:bodyPr vert="horz" lIns="91440" tIns="45720" rIns="91440" bIns="45720" rtlCol="0" anchor="ctr">
            <a:normAutofit fontScale="92500"/>
          </a:bodyPr>
          <a:lstStyle/>
          <a:p>
            <a:pPr marL="0" indent="0">
              <a:buNone/>
            </a:pPr>
            <a:endParaRPr lang="en-US" sz="2400">
              <a:cs typeface="Calibri"/>
            </a:endParaRPr>
          </a:p>
          <a:p>
            <a:r>
              <a:rPr lang="en-US" sz="2600"/>
              <a:t>Contact your assigned TVRC or VRC High School Liaison </a:t>
            </a:r>
          </a:p>
          <a:p>
            <a:r>
              <a:rPr lang="en-US" sz="2600"/>
              <a:t>Call VR Inquiries at (512) 936-6400</a:t>
            </a:r>
          </a:p>
          <a:p>
            <a:r>
              <a:rPr lang="en-US" sz="2600">
                <a:cs typeface="Calibri"/>
              </a:rPr>
              <a:t>Use </a:t>
            </a:r>
            <a:r>
              <a:rPr lang="en-US" sz="2600">
                <a:solidFill>
                  <a:srgbClr val="3333FF"/>
                </a:solidFill>
                <a:hlinkClick r:id="rId3">
                  <a:extLst>
                    <a:ext uri="{A12FA001-AC4F-418D-AE19-62706E023703}">
                      <ahyp:hlinkClr xmlns:ahyp="http://schemas.microsoft.com/office/drawing/2018/hyperlinkcolor" val="tx"/>
                    </a:ext>
                  </a:extLst>
                </a:hlinkClick>
              </a:rPr>
              <a:t>VR Office Locator </a:t>
            </a:r>
            <a:r>
              <a:rPr lang="en-US" sz="2600"/>
              <a:t>website (find an office near you)</a:t>
            </a:r>
            <a:endParaRPr lang="en-US" sz="2600">
              <a:cs typeface="Calibri"/>
            </a:endParaRPr>
          </a:p>
          <a:p>
            <a:r>
              <a:rPr lang="en-US" sz="2600"/>
              <a:t>Email </a:t>
            </a:r>
            <a:r>
              <a:rPr lang="en-US" sz="2600">
                <a:solidFill>
                  <a:srgbClr val="3333FF"/>
                </a:solidFill>
                <a:hlinkClick r:id="rId4">
                  <a:extLst>
                    <a:ext uri="{A12FA001-AC4F-418D-AE19-62706E023703}">
                      <ahyp:hlinkClr xmlns:ahyp="http://schemas.microsoft.com/office/drawing/2018/hyperlinkcolor" val="tx"/>
                    </a:ext>
                  </a:extLst>
                </a:hlinkClick>
              </a:rPr>
              <a:t>vr.office.locator@twc.texas.gov</a:t>
            </a:r>
            <a:r>
              <a:rPr lang="en-US" sz="2600">
                <a:solidFill>
                  <a:srgbClr val="3333FF"/>
                </a:solidFill>
              </a:rPr>
              <a:t> </a:t>
            </a:r>
            <a:r>
              <a:rPr lang="en-US" sz="2600"/>
              <a:t>with your name, phone number, and address</a:t>
            </a:r>
          </a:p>
          <a:p>
            <a:r>
              <a:rPr lang="en-US" sz="2600">
                <a:cs typeface="Calibri"/>
              </a:rPr>
              <a:t>Engage with your local Regional Transition Program Specialist to find appropriate counselor</a:t>
            </a:r>
          </a:p>
          <a:p>
            <a:endParaRPr lang="en-US" sz="2000"/>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R Office Locator">
            <a:extLst>
              <a:ext uri="{FF2B5EF4-FFF2-40B4-BE49-F238E27FC236}">
                <a16:creationId xmlns:a16="http://schemas.microsoft.com/office/drawing/2014/main" id="{ACC0E611-C216-13A7-EF42-8A985ABD8D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083423" y="868218"/>
            <a:ext cx="4397433" cy="1847273"/>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VR Office Locator&#10;">
            <a:extLst>
              <a:ext uri="{FF2B5EF4-FFF2-40B4-BE49-F238E27FC236}">
                <a16:creationId xmlns:a16="http://schemas.microsoft.com/office/drawing/2014/main" id="{7DCB0115-2619-F853-99C5-8DB13D956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931" r="2341" b="-5"/>
          <a:stretch/>
        </p:blipFill>
        <p:spPr bwMode="auto">
          <a:xfrm>
            <a:off x="8185811" y="3707894"/>
            <a:ext cx="2423190"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fld id="{775B6C71-B8E2-4E4D-A4A3-1937B1299F9F}" type="slidenum">
              <a:rPr lang="en-US" smtClean="0"/>
              <a:pPr>
                <a:spcAft>
                  <a:spcPts val="600"/>
                </a:spcAft>
              </a:pPr>
              <a:t>44</a:t>
            </a:fld>
            <a:endParaRPr lang="en-US"/>
          </a:p>
        </p:txBody>
      </p:sp>
    </p:spTree>
    <p:extLst>
      <p:ext uri="{BB962C8B-B14F-4D97-AF65-F5344CB8AC3E}">
        <p14:creationId xmlns:p14="http://schemas.microsoft.com/office/powerpoint/2010/main" val="1914612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84" y="640823"/>
            <a:ext cx="3905876" cy="5583148"/>
          </a:xfrm>
        </p:spPr>
        <p:txBody>
          <a:bodyPr anchor="ctr">
            <a:normAutofit/>
          </a:bodyPr>
          <a:lstStyle/>
          <a:p>
            <a:pPr algn="ctr"/>
            <a:r>
              <a:rPr lang="en-US">
                <a:latin typeface="Amasis MT Pro Black" panose="02040A04050005020304" pitchFamily="18" charset="0"/>
              </a:rPr>
              <a:t>Submitting an Online Self-Referral</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45</a:t>
            </a:fld>
            <a:endParaRPr lang="en-US"/>
          </a:p>
        </p:txBody>
      </p:sp>
      <p:graphicFrame>
        <p:nvGraphicFramePr>
          <p:cNvPr id="25" name="Content Placeholder 5" descr="Info on how to submit an online referral.  ">
            <a:extLst>
              <a:ext uri="{FF2B5EF4-FFF2-40B4-BE49-F238E27FC236}">
                <a16:creationId xmlns:a16="http://schemas.microsoft.com/office/drawing/2014/main" id="{7A283820-4DC1-6887-8A50-D7916D9ECED8}"/>
              </a:ext>
            </a:extLst>
          </p:cNvPr>
          <p:cNvGraphicFramePr>
            <a:graphicFrameLocks noGrp="1"/>
          </p:cNvGraphicFramePr>
          <p:nvPr>
            <p:ph idx="1"/>
            <p:extLst>
              <p:ext uri="{D42A27DB-BD31-4B8C-83A1-F6EECF244321}">
                <p14:modId xmlns:p14="http://schemas.microsoft.com/office/powerpoint/2010/main" val="4131496654"/>
              </p:ext>
            </p:extLst>
          </p:nvPr>
        </p:nvGraphicFramePr>
        <p:xfrm>
          <a:off x="4611440" y="766763"/>
          <a:ext cx="743277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60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2BDA2C-FD18-16FE-E323-1E2FC5C1E64C}"/>
              </a:ext>
            </a:extLst>
          </p:cNvPr>
          <p:cNvSpPr txBox="1">
            <a:spLocks noGrp="1"/>
          </p:cNvSpPr>
          <p:nvPr>
            <p:ph type="title" idx="4294967295"/>
          </p:nvPr>
        </p:nvSpPr>
        <p:spPr>
          <a:xfrm>
            <a:off x="54865" y="630936"/>
            <a:ext cx="4017263" cy="5583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Submitting an Online Self-Referral (</a:t>
            </a:r>
            <a:r>
              <a:rPr kumimoji="0" lang="en-US" sz="28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Continued</a:t>
            </a:r>
            <a:r>
              <a:rPr kumimoji="0" lang="en-US" sz="44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a:t>
            </a:r>
          </a:p>
        </p:txBody>
      </p:sp>
      <p:pic>
        <p:nvPicPr>
          <p:cNvPr id="2050" name="Picture 2" descr="Picture of the Start My VR logo with QR code">
            <a:hlinkClick r:id="rId3"/>
            <a:extLst>
              <a:ext uri="{FF2B5EF4-FFF2-40B4-BE49-F238E27FC236}">
                <a16:creationId xmlns:a16="http://schemas.microsoft.com/office/drawing/2014/main" id="{628261EA-2EC7-4655-A32F-A21DDF32447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4296" y="1738439"/>
            <a:ext cx="6894576" cy="193763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92040" y="4179741"/>
            <a:ext cx="6894576" cy="1428487"/>
          </a:xfrm>
        </p:spPr>
        <p:txBody>
          <a:bodyPr vert="horz" lIns="91440" tIns="45720" rIns="91440" bIns="45720" rtlCol="0" anchor="t">
            <a:normAutofit/>
          </a:bodyPr>
          <a:lstStyle/>
          <a:p>
            <a:pPr marL="0" indent="0">
              <a:buNone/>
            </a:pPr>
            <a:endParaRPr lang="en-US" sz="3200">
              <a:cs typeface="Calibri"/>
            </a:endParaRPr>
          </a:p>
          <a:p>
            <a:pPr marL="0" indent="0">
              <a:buNone/>
            </a:pPr>
            <a:r>
              <a:rPr lang="en-US" sz="3200">
                <a:solidFill>
                  <a:srgbClr val="3333FF"/>
                </a:solidFill>
                <a:hlinkClick r:id="rId3">
                  <a:extLst>
                    <a:ext uri="{A12FA001-AC4F-418D-AE19-62706E023703}">
                      <ahyp:hlinkClr xmlns:ahyp="http://schemas.microsoft.com/office/drawing/2018/hyperlinkcolor" val="tx"/>
                    </a:ext>
                  </a:extLst>
                </a:hlinkClick>
              </a:rPr>
              <a:t>Start My VR</a:t>
            </a:r>
            <a:r>
              <a:rPr lang="en-US" sz="3200">
                <a:solidFill>
                  <a:srgbClr val="3333FF"/>
                </a:solidFill>
              </a:rPr>
              <a:t> </a:t>
            </a:r>
            <a:r>
              <a:rPr lang="en-US" sz="3200"/>
              <a:t>– O</a:t>
            </a:r>
            <a:r>
              <a:rPr lang="en-US" sz="3600" b="1">
                <a:latin typeface="+mj-lt"/>
              </a:rPr>
              <a:t>nline Self-Referral</a:t>
            </a:r>
            <a:endParaRPr lang="en-US" sz="3600" b="1">
              <a:latin typeface="+mj-lt"/>
              <a:cs typeface="Calibri" panose="020F0502020204030204"/>
            </a:endParaRPr>
          </a:p>
          <a:p>
            <a:pPr marL="457200" lvl="1" indent="0">
              <a:buNone/>
            </a:pPr>
            <a:endParaRPr lang="en-US" sz="2200">
              <a:highlight>
                <a:srgbClr val="FFFF00"/>
              </a:highlight>
            </a:endParaRPr>
          </a:p>
          <a:p>
            <a:endParaRPr lang="en-US" sz="2200"/>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46</a:t>
            </a:fld>
            <a:endParaRPr lang="en-US"/>
          </a:p>
        </p:txBody>
      </p:sp>
    </p:spTree>
    <p:extLst>
      <p:ext uri="{BB962C8B-B14F-4D97-AF65-F5344CB8AC3E}">
        <p14:creationId xmlns:p14="http://schemas.microsoft.com/office/powerpoint/2010/main" val="3024125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g yellow arrow opposite small white arrows">
            <a:extLst>
              <a:ext uri="{FF2B5EF4-FFF2-40B4-BE49-F238E27FC236}">
                <a16:creationId xmlns:a16="http://schemas.microsoft.com/office/drawing/2014/main" id="{5EE3EA97-EC9A-6D50-A771-62353B15F2CF}"/>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2555019" y="-136515"/>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 y="394211"/>
            <a:ext cx="7165911" cy="1314423"/>
          </a:xfrm>
        </p:spPr>
        <p:txBody>
          <a:bodyPr>
            <a:normAutofit/>
          </a:bodyPr>
          <a:lstStyle/>
          <a:p>
            <a:r>
              <a:rPr lang="en-US" sz="3200">
                <a:latin typeface="ADLaM Display" panose="02010000000000000000" pitchFamily="2" charset="0"/>
                <a:ea typeface="ADLaM Display" panose="02010000000000000000" pitchFamily="2" charset="0"/>
                <a:cs typeface="ADLaM Display" panose="02010000000000000000" pitchFamily="2" charset="0"/>
              </a:rPr>
              <a:t>Supplementing vs Supplanting</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76795" y="1845159"/>
            <a:ext cx="5854959" cy="3742762"/>
          </a:xfrm>
        </p:spPr>
        <p:txBody>
          <a:bodyPr vert="horz" lIns="91440" tIns="45720" rIns="91440" bIns="45720" rtlCol="0">
            <a:normAutofit fontScale="92500" lnSpcReduction="10000"/>
          </a:bodyPr>
          <a:lstStyle/>
          <a:p>
            <a:r>
              <a:rPr lang="en-US" sz="2000">
                <a:latin typeface="+mj-lt"/>
              </a:rPr>
              <a:t>VR should not cover items included on the student’s IEP because this is the school’s responsibility under IDEA.</a:t>
            </a:r>
          </a:p>
          <a:p>
            <a:endParaRPr lang="en-US" sz="2000">
              <a:latin typeface="+mj-lt"/>
            </a:endParaRPr>
          </a:p>
          <a:p>
            <a:r>
              <a:rPr lang="en-US" sz="2000">
                <a:latin typeface="+mj-lt"/>
              </a:rPr>
              <a:t>All services VR provides must be reasonable and necessary for the student to reach employment goal.</a:t>
            </a:r>
          </a:p>
          <a:p>
            <a:endParaRPr lang="en-US" sz="2000">
              <a:latin typeface="+mj-lt"/>
            </a:endParaRPr>
          </a:p>
          <a:p>
            <a:r>
              <a:rPr lang="en-US" sz="2000">
                <a:latin typeface="+mj-lt"/>
              </a:rPr>
              <a:t>When gray areas in services arise, it is best to meet and discuss the need so that the two agencies can partner and pool resources.</a:t>
            </a:r>
          </a:p>
          <a:p>
            <a:endParaRPr lang="en-US" sz="2000">
              <a:latin typeface="+mj-lt"/>
            </a:endParaRPr>
          </a:p>
          <a:p>
            <a:r>
              <a:rPr lang="en-US" sz="2000">
                <a:latin typeface="+mj-lt"/>
              </a:rPr>
              <a:t>Example of gray area: Work Experience supported by both the school and Vocational Rehabilitation.</a:t>
            </a:r>
          </a:p>
          <a:p>
            <a:pPr marL="0" indent="0">
              <a:buNone/>
            </a:pPr>
            <a:endParaRPr lang="en-US" sz="1400"/>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FFFFFF"/>
                </a:solidFill>
              </a:rPr>
              <a:pPr>
                <a:spcAft>
                  <a:spcPts val="600"/>
                </a:spcAft>
              </a:pPr>
              <a:t>47</a:t>
            </a:fld>
            <a:endParaRPr lang="en-US">
              <a:solidFill>
                <a:srgbClr val="FFFFFF"/>
              </a:solidFill>
            </a:endParaRPr>
          </a:p>
        </p:txBody>
      </p:sp>
    </p:spTree>
    <p:extLst>
      <p:ext uri="{BB962C8B-B14F-4D97-AF65-F5344CB8AC3E}">
        <p14:creationId xmlns:p14="http://schemas.microsoft.com/office/powerpoint/2010/main" val="1787317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30629" y="365125"/>
            <a:ext cx="6522098" cy="1325563"/>
          </a:xfrm>
        </p:spPr>
        <p:txBody>
          <a:bodyPr>
            <a:normAutofit/>
          </a:bodyPr>
          <a:lstStyle/>
          <a:p>
            <a:pPr algn="ctr"/>
            <a:r>
              <a:rPr lang="en-US"/>
              <a:t> </a:t>
            </a:r>
            <a:r>
              <a:rPr lang="en-US" sz="3600">
                <a:latin typeface="Amasis MT Pro Black" panose="02040A04050005020304" pitchFamily="18" charset="0"/>
              </a:rPr>
              <a:t>Student Referral Process</a:t>
            </a:r>
            <a:endParaRPr lang="en-US">
              <a:latin typeface="Amasis MT Pro Black" panose="02040A04050005020304" pitchFamily="18" charset="0"/>
            </a:endParaRPr>
          </a:p>
        </p:txBody>
      </p:sp>
      <p:sp>
        <p:nvSpPr>
          <p:cNvPr id="52" name="Freeform: Shape 5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344032" y="1825625"/>
            <a:ext cx="6194208" cy="4351338"/>
          </a:xfrm>
        </p:spPr>
        <p:txBody>
          <a:bodyPr vert="horz" lIns="91440" tIns="45720" rIns="91440" bIns="45720" rtlCol="0">
            <a:normAutofit fontScale="85000" lnSpcReduction="10000"/>
          </a:bodyPr>
          <a:lstStyle/>
          <a:p>
            <a:r>
              <a:rPr lang="en-US" sz="1900">
                <a:latin typeface="+mj-lt"/>
              </a:rPr>
              <a:t>School staff have the </a:t>
            </a:r>
            <a:r>
              <a:rPr lang="en-US" sz="1900" b="1">
                <a:latin typeface="+mj-lt"/>
              </a:rPr>
              <a:t>option </a:t>
            </a:r>
            <a:r>
              <a:rPr lang="en-US" sz="1900">
                <a:latin typeface="+mj-lt"/>
              </a:rPr>
              <a:t>to submit a </a:t>
            </a:r>
            <a:r>
              <a:rPr lang="en-US" sz="1900" b="1" u="sng">
                <a:latin typeface="+mj-lt"/>
              </a:rPr>
              <a:t>VR 2002 Referral Form</a:t>
            </a:r>
            <a:r>
              <a:rPr lang="en-US" sz="1900">
                <a:latin typeface="+mj-lt"/>
              </a:rPr>
              <a:t> for each student referral; signatures are not required for this form. </a:t>
            </a:r>
          </a:p>
          <a:p>
            <a:r>
              <a:rPr lang="en-US" sz="1900">
                <a:latin typeface="+mj-lt"/>
              </a:rPr>
              <a:t>In addition, school staff also have the </a:t>
            </a:r>
            <a:r>
              <a:rPr lang="en-US" sz="1900" b="1">
                <a:latin typeface="+mj-lt"/>
              </a:rPr>
              <a:t>option</a:t>
            </a:r>
            <a:r>
              <a:rPr lang="en-US" sz="1900">
                <a:latin typeface="+mj-lt"/>
              </a:rPr>
              <a:t> to submit school records and reports upon signed release from student/guardian.</a:t>
            </a:r>
            <a:endParaRPr lang="en-US" sz="1900">
              <a:latin typeface="+mj-lt"/>
              <a:cs typeface="Calibri"/>
            </a:endParaRPr>
          </a:p>
          <a:p>
            <a:pPr algn="just"/>
            <a:r>
              <a:rPr lang="en-US" sz="1900">
                <a:latin typeface="+mj-lt"/>
              </a:rPr>
              <a:t>School staff and VR Counselor set up a meeting to discuss student referrals, pertinent information is obtained to start the understanding of student's needs.</a:t>
            </a:r>
            <a:endParaRPr lang="en-US" sz="1900">
              <a:latin typeface="+mj-lt"/>
              <a:ea typeface="Verdana"/>
              <a:cs typeface="Calibri"/>
            </a:endParaRPr>
          </a:p>
          <a:p>
            <a:r>
              <a:rPr lang="en-US" sz="1900" b="1" u="sng">
                <a:latin typeface="+mj-lt"/>
                <a:ea typeface="Verdana"/>
                <a:cs typeface="Calibri"/>
              </a:rPr>
              <a:t>Appropriate Referrals</a:t>
            </a:r>
            <a:r>
              <a:rPr lang="en-US" sz="1900">
                <a:latin typeface="+mj-lt"/>
                <a:ea typeface="Verdana"/>
                <a:cs typeface="Calibri"/>
              </a:rPr>
              <a:t>:</a:t>
            </a:r>
          </a:p>
          <a:p>
            <a:pPr lvl="1"/>
            <a:r>
              <a:rPr lang="en-US" sz="1900">
                <a:latin typeface="+mj-lt"/>
                <a:ea typeface="Verdana"/>
                <a:cs typeface="Calibri"/>
              </a:rPr>
              <a:t>SPED Students</a:t>
            </a:r>
          </a:p>
          <a:p>
            <a:pPr lvl="1"/>
            <a:r>
              <a:rPr lang="en-US" sz="1900">
                <a:latin typeface="+mj-lt"/>
                <a:ea typeface="Verdana"/>
                <a:cs typeface="Calibri"/>
              </a:rPr>
              <a:t>504 Students</a:t>
            </a:r>
            <a:endParaRPr lang="en-US" sz="1900" i="1">
              <a:latin typeface="+mj-lt"/>
              <a:ea typeface="Verdana"/>
              <a:cs typeface="Calibri"/>
            </a:endParaRPr>
          </a:p>
          <a:p>
            <a:pPr lvl="1"/>
            <a:r>
              <a:rPr lang="en-US" sz="1900">
                <a:latin typeface="+mj-lt"/>
                <a:ea typeface="Verdana"/>
                <a:cs typeface="Calibri"/>
              </a:rPr>
              <a:t>18+ Students</a:t>
            </a:r>
          </a:p>
          <a:p>
            <a:pPr lvl="1"/>
            <a:r>
              <a:rPr lang="en-US" sz="1900">
                <a:latin typeface="+mj-lt"/>
                <a:ea typeface="Verdana"/>
                <a:cs typeface="Calibri"/>
              </a:rPr>
              <a:t>Career and Technical Education (CTE) Students</a:t>
            </a:r>
          </a:p>
          <a:p>
            <a:pPr lvl="1"/>
            <a:r>
              <a:rPr lang="en-US" sz="1900">
                <a:latin typeface="+mj-lt"/>
                <a:ea typeface="Verdana"/>
                <a:cs typeface="Calibri"/>
              </a:rPr>
              <a:t>Students who have not disclosed their disability, but Teachers/Nurses see needs on campus.</a:t>
            </a:r>
          </a:p>
          <a:p>
            <a:pPr marL="0" indent="0">
              <a:buNone/>
            </a:pPr>
            <a:endParaRPr lang="en-US" sz="1900">
              <a:latin typeface="+mj-lt"/>
              <a:ea typeface="Verdana"/>
              <a:cs typeface="Calibri"/>
            </a:endParaRPr>
          </a:p>
          <a:p>
            <a:pPr marL="0" indent="0">
              <a:buNone/>
            </a:pPr>
            <a:r>
              <a:rPr lang="en-US" sz="1900" b="1" i="1" u="sng">
                <a:solidFill>
                  <a:schemeClr val="accent2">
                    <a:lumMod val="75000"/>
                  </a:schemeClr>
                </a:solidFill>
                <a:latin typeface="+mj-lt"/>
                <a:cs typeface="Calibri"/>
              </a:rPr>
              <a:t>NOTE:</a:t>
            </a:r>
            <a:r>
              <a:rPr lang="en-US" sz="1900" b="1" i="1">
                <a:solidFill>
                  <a:schemeClr val="accent2">
                    <a:lumMod val="75000"/>
                  </a:schemeClr>
                </a:solidFill>
                <a:latin typeface="+mj-lt"/>
                <a:cs typeface="Calibri"/>
              </a:rPr>
              <a:t> The </a:t>
            </a:r>
            <a:r>
              <a:rPr lang="en-US" sz="1900" b="1" i="1" u="sng">
                <a:solidFill>
                  <a:schemeClr val="accent2">
                    <a:lumMod val="75000"/>
                  </a:schemeClr>
                </a:solidFill>
                <a:latin typeface="+mj-lt"/>
                <a:cs typeface="Calibri"/>
              </a:rPr>
              <a:t>VR 1820</a:t>
            </a:r>
            <a:r>
              <a:rPr lang="en-US" sz="1900" b="1" i="1">
                <a:solidFill>
                  <a:schemeClr val="accent2">
                    <a:lumMod val="75000"/>
                  </a:schemeClr>
                </a:solidFill>
                <a:latin typeface="+mj-lt"/>
                <a:cs typeface="Calibri"/>
              </a:rPr>
              <a:t> form is </a:t>
            </a:r>
            <a:r>
              <a:rPr lang="en-US" sz="1900" b="1" i="1" u="sng">
                <a:solidFill>
                  <a:schemeClr val="accent2">
                    <a:lumMod val="75000"/>
                  </a:schemeClr>
                </a:solidFill>
                <a:latin typeface="+mj-lt"/>
                <a:cs typeface="Calibri"/>
              </a:rPr>
              <a:t>not</a:t>
            </a:r>
            <a:r>
              <a:rPr lang="en-US" sz="1900" b="1" i="1">
                <a:solidFill>
                  <a:schemeClr val="accent2">
                    <a:lumMod val="75000"/>
                  </a:schemeClr>
                </a:solidFill>
                <a:latin typeface="+mj-lt"/>
                <a:cs typeface="Calibri"/>
              </a:rPr>
              <a:t> completed by school staff.</a:t>
            </a:r>
            <a:endParaRPr lang="en-US" sz="1900" b="1" i="1">
              <a:solidFill>
                <a:schemeClr val="accent2">
                  <a:lumMod val="75000"/>
                </a:schemeClr>
              </a:solidFill>
              <a:latin typeface="+mj-lt"/>
            </a:endParaRPr>
          </a:p>
          <a:p>
            <a:pPr marL="0" indent="0">
              <a:buNone/>
            </a:pPr>
            <a:endParaRPr lang="en-US" sz="900"/>
          </a:p>
        </p:txBody>
      </p:sp>
      <p:sp>
        <p:nvSpPr>
          <p:cNvPr id="53" name="Oval 5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outline">
            <a:extLst>
              <a:ext uri="{FF2B5EF4-FFF2-40B4-BE49-F238E27FC236}">
                <a16:creationId xmlns:a16="http://schemas.microsoft.com/office/drawing/2014/main" id="{77006F5B-706F-C8E6-F7AA-318750ACCD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9650" y="726730"/>
            <a:ext cx="2125123" cy="21251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55" name="Straight Connector 5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 name="Graphic 9" descr="Document outline">
            <a:extLst>
              <a:ext uri="{FF2B5EF4-FFF2-40B4-BE49-F238E27FC236}">
                <a16:creationId xmlns:a16="http://schemas.microsoft.com/office/drawing/2014/main" id="{22CC11AA-EA03-330F-1EB8-ABD994ECC9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4446" y="451037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6" name="Freeform: Shape 5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9657162" y="6356350"/>
            <a:ext cx="1696637" cy="365125"/>
          </a:xfrm>
        </p:spPr>
        <p:txBody>
          <a:bodyPr>
            <a:normAutofit/>
          </a:bodyPr>
          <a:lstStyle/>
          <a:p>
            <a:pPr>
              <a:spcAft>
                <a:spcPts val="600"/>
              </a:spcAft>
            </a:pPr>
            <a:fld id="{775B6C71-B8E2-4E4D-A4A3-1937B1299F9F}" type="slidenum">
              <a:rPr lang="en-US" smtClean="0"/>
              <a:pPr>
                <a:spcAft>
                  <a:spcPts val="600"/>
                </a:spcAft>
              </a:pPr>
              <a:t>48</a:t>
            </a:fld>
            <a:endParaRPr lang="en-US"/>
          </a:p>
        </p:txBody>
      </p:sp>
      <p:sp>
        <p:nvSpPr>
          <p:cNvPr id="57" name="Arc 5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650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82980" y="332652"/>
            <a:ext cx="10515600" cy="1273233"/>
          </a:xfrm>
        </p:spPr>
        <p:txBody>
          <a:bodyPr>
            <a:normAutofit/>
          </a:bodyPr>
          <a:lstStyle/>
          <a:p>
            <a:pPr algn="ctr"/>
            <a:r>
              <a:rPr lang="en-US" b="1">
                <a:latin typeface="Amasis MT Pro Black" panose="02040A04050005020304" pitchFamily="18" charset="0"/>
              </a:rPr>
              <a:t>Student Referral Process </a:t>
            </a:r>
            <a:r>
              <a:rPr lang="en-US" sz="2400" b="1">
                <a:latin typeface="Amasis MT Pro Black" panose="02040A04050005020304" pitchFamily="18" charset="0"/>
              </a:rPr>
              <a:t>(continued)</a:t>
            </a:r>
            <a:endParaRPr lang="en-US" b="1">
              <a:latin typeface="Amasis MT Pro Black" panose="02040A04050005020304" pitchFamily="18" charset="0"/>
            </a:endParaRP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31520" y="2152998"/>
            <a:ext cx="11155680" cy="4019202"/>
          </a:xfrm>
        </p:spPr>
        <p:txBody>
          <a:bodyPr vert="horz" lIns="91440" tIns="45720" rIns="91440" bIns="45720" rtlCol="0">
            <a:normAutofit lnSpcReduction="10000"/>
          </a:bodyPr>
          <a:lstStyle/>
          <a:p>
            <a:r>
              <a:rPr lang="en-US" sz="2400">
                <a:latin typeface="+mj-lt"/>
                <a:cs typeface="Calibri"/>
              </a:rPr>
              <a:t>Counselor should contact student and parent to determine appropriate services where information is obtained to further understand the student’s needs and for the </a:t>
            </a:r>
            <a:r>
              <a:rPr lang="en-US" sz="2400" err="1">
                <a:latin typeface="+mj-lt"/>
                <a:cs typeface="Calibri"/>
              </a:rPr>
              <a:t>cousnelor</a:t>
            </a:r>
            <a:r>
              <a:rPr lang="en-US" sz="2400">
                <a:latin typeface="+mj-lt"/>
                <a:cs typeface="Calibri"/>
              </a:rPr>
              <a:t> to explain the purpose of the VR program.  </a:t>
            </a:r>
          </a:p>
          <a:p>
            <a:endParaRPr lang="en-US" sz="2400">
              <a:latin typeface="+mj-lt"/>
            </a:endParaRPr>
          </a:p>
          <a:p>
            <a:r>
              <a:rPr lang="en-US" sz="2400">
                <a:latin typeface="+mj-lt"/>
              </a:rPr>
              <a:t>Depending on the type of appropriate services, VR Counselors will follow the Potentially Eligible Process or the VR Application Process, by placing the student in Initial Contact with Case Assignment on the corresponding caseload.  </a:t>
            </a:r>
          </a:p>
          <a:p>
            <a:pPr lvl="1"/>
            <a:r>
              <a:rPr lang="en-US">
                <a:latin typeface="+mj-lt"/>
              </a:rPr>
              <a:t>If the student will go through the </a:t>
            </a:r>
            <a:r>
              <a:rPr lang="en-US" b="1">
                <a:latin typeface="+mj-lt"/>
              </a:rPr>
              <a:t>Potentially Eligible Process</a:t>
            </a:r>
            <a:r>
              <a:rPr lang="en-US">
                <a:latin typeface="+mj-lt"/>
              </a:rPr>
              <a:t>, a VR 1820 can be submitted</a:t>
            </a:r>
            <a:r>
              <a:rPr lang="en-US">
                <a:latin typeface="+mj-lt"/>
                <a:cs typeface="Calibri"/>
              </a:rPr>
              <a:t>. Only one VR 1820 form is necessary for the life of the case.</a:t>
            </a:r>
            <a:endParaRPr lang="en-US">
              <a:latin typeface="+mj-lt"/>
              <a:ea typeface="Verdana"/>
              <a:cs typeface="Calibri"/>
            </a:endParaRPr>
          </a:p>
          <a:p>
            <a:pPr lvl="1"/>
            <a:r>
              <a:rPr lang="en-US">
                <a:latin typeface="+mj-lt"/>
              </a:rPr>
              <a:t>If the student will go through the </a:t>
            </a:r>
            <a:r>
              <a:rPr lang="en-US" b="1">
                <a:latin typeface="+mj-lt"/>
              </a:rPr>
              <a:t>VR Application Process</a:t>
            </a:r>
            <a:r>
              <a:rPr lang="en-US">
                <a:latin typeface="+mj-lt"/>
              </a:rPr>
              <a:t>, </a:t>
            </a:r>
            <a:r>
              <a:rPr kumimoji="0" lang="en-US" b="0" i="0" u="none" strike="noStrike" kern="1200" cap="none" spc="0" normalizeH="0" baseline="0" noProof="0">
                <a:ln>
                  <a:noFill/>
                </a:ln>
                <a:effectLst/>
                <a:uLnTx/>
                <a:uFillTx/>
                <a:latin typeface="+mj-lt"/>
                <a:ea typeface="Verdana"/>
                <a:cs typeface="+mn-cs"/>
              </a:rPr>
              <a:t>an application appointment is scheduled within 30 days.</a:t>
            </a:r>
            <a:endParaRPr lang="en-US">
              <a:latin typeface="+mj-lt"/>
              <a:ea typeface="Verdana"/>
              <a:cs typeface="Calibri"/>
            </a:endParaRPr>
          </a:p>
          <a:p>
            <a:endParaRPr lang="en-US" sz="2200"/>
          </a:p>
          <a:p>
            <a:pPr marL="0" indent="0">
              <a:buNone/>
            </a:pPr>
            <a:endParaRPr lang="en-US" sz="2200"/>
          </a:p>
        </p:txBody>
      </p:sp>
      <p:sp>
        <p:nvSpPr>
          <p:cNvPr id="5" name="Slide Number Placeholder 4">
            <a:extLst>
              <a:ext uri="{FF2B5EF4-FFF2-40B4-BE49-F238E27FC236}">
                <a16:creationId xmlns:a16="http://schemas.microsoft.com/office/drawing/2014/main" id="{2F57319B-9A1F-5446-AC38-0C6213B3F81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49</a:t>
            </a:fld>
            <a:endParaRPr lang="en-US">
              <a:solidFill>
                <a:schemeClr val="tx1">
                  <a:lumMod val="50000"/>
                  <a:lumOff val="50000"/>
                </a:schemeClr>
              </a:solidFill>
            </a:endParaRPr>
          </a:p>
        </p:txBody>
      </p:sp>
    </p:spTree>
    <p:extLst>
      <p:ext uri="{BB962C8B-B14F-4D97-AF65-F5344CB8AC3E}">
        <p14:creationId xmlns:p14="http://schemas.microsoft.com/office/powerpoint/2010/main" val="328873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8E6F-9AA2-7A8B-9496-7B50CABA353E}"/>
              </a:ext>
            </a:extLst>
          </p:cNvPr>
          <p:cNvSpPr>
            <a:spLocks noGrp="1"/>
          </p:cNvSpPr>
          <p:nvPr>
            <p:ph type="title"/>
          </p:nvPr>
        </p:nvSpPr>
        <p:spPr/>
        <p:txBody>
          <a:bodyPr/>
          <a:lstStyle/>
          <a:p>
            <a:r>
              <a:rPr lang="en-US">
                <a:solidFill>
                  <a:schemeClr val="bg1"/>
                </a:solidFill>
                <a:ea typeface="Calibri Light"/>
                <a:cs typeface="Calibri Light"/>
              </a:rPr>
              <a:t>What is Collaboration?</a:t>
            </a:r>
          </a:p>
        </p:txBody>
      </p:sp>
      <p:sp>
        <p:nvSpPr>
          <p:cNvPr id="4" name="Slide Number Placeholder 3">
            <a:extLst>
              <a:ext uri="{FF2B5EF4-FFF2-40B4-BE49-F238E27FC236}">
                <a16:creationId xmlns:a16="http://schemas.microsoft.com/office/drawing/2014/main" id="{D89C9584-9E8F-E7A7-1DBD-CB19AB3D2FC1}"/>
              </a:ext>
            </a:extLst>
          </p:cNvPr>
          <p:cNvSpPr>
            <a:spLocks noGrp="1"/>
          </p:cNvSpPr>
          <p:nvPr>
            <p:ph type="sldNum" sz="quarter" idx="12"/>
          </p:nvPr>
        </p:nvSpPr>
        <p:spPr/>
        <p:txBody>
          <a:bodyPr/>
          <a:lstStyle/>
          <a:p>
            <a:pPr algn="ctr"/>
            <a:fld id="{775B6C71-B8E2-4E4D-A4A3-1937B1299F9F}" type="slidenum">
              <a:rPr lang="en-US" smtClean="0"/>
              <a:pPr algn="ctr"/>
              <a:t>5</a:t>
            </a:fld>
            <a:endParaRPr lang="en-US"/>
          </a:p>
        </p:txBody>
      </p:sp>
      <p:pic>
        <p:nvPicPr>
          <p:cNvPr id="7" name="Picture 6" descr="A qr code on a white background. Join by the web PollEv.com/amyreeves344">
            <a:extLst>
              <a:ext uri="{FF2B5EF4-FFF2-40B4-BE49-F238E27FC236}">
                <a16:creationId xmlns:a16="http://schemas.microsoft.com/office/drawing/2014/main" id="{C60B7045-63B8-57B1-4F1D-300A22FC00A9}"/>
              </a:ext>
            </a:extLst>
          </p:cNvPr>
          <p:cNvPicPr>
            <a:picLocks noChangeAspect="1"/>
          </p:cNvPicPr>
          <p:nvPr/>
        </p:nvPicPr>
        <p:blipFill>
          <a:blip r:embed="rId3"/>
          <a:stretch>
            <a:fillRect/>
          </a:stretch>
        </p:blipFill>
        <p:spPr>
          <a:xfrm>
            <a:off x="287186" y="432998"/>
            <a:ext cx="11620565" cy="5981569"/>
          </a:xfrm>
          <a:prstGeom prst="rect">
            <a:avLst/>
          </a:prstGeom>
        </p:spPr>
      </p:pic>
    </p:spTree>
    <p:extLst>
      <p:ext uri="{BB962C8B-B14F-4D97-AF65-F5344CB8AC3E}">
        <p14:creationId xmlns:p14="http://schemas.microsoft.com/office/powerpoint/2010/main" val="3849015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E44B6B-8FFC-5762-670F-E6AE37CDFEDE}"/>
              </a:ext>
            </a:extLst>
          </p:cNvPr>
          <p:cNvSpPr txBox="1">
            <a:spLocks noGrp="1"/>
          </p:cNvSpPr>
          <p:nvPr>
            <p:ph type="title" idx="4294967295"/>
          </p:nvPr>
        </p:nvSpPr>
        <p:spPr>
          <a:xfrm>
            <a:off x="517700" y="705477"/>
            <a:ext cx="109277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Two Pathways to Vocational Rehabilitation Services</a:t>
            </a:r>
          </a:p>
        </p:txBody>
      </p:sp>
      <p:pic>
        <p:nvPicPr>
          <p:cNvPr id="5" name="Picture 4" descr="Fork in road - rural forest image">
            <a:extLst>
              <a:ext uri="{FF2B5EF4-FFF2-40B4-BE49-F238E27FC236}">
                <a16:creationId xmlns:a16="http://schemas.microsoft.com/office/drawing/2014/main" id="{44EF20B3-61B3-2321-510E-270CF02D81EC}"/>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439" y="1685039"/>
            <a:ext cx="5324161" cy="3023437"/>
          </a:xfrm>
          <a:prstGeom prst="rect">
            <a:avLst/>
          </a:prstGeom>
        </p:spPr>
      </p:pic>
      <p:sp>
        <p:nvSpPr>
          <p:cNvPr id="7" name="TextBox 6" descr="Arrow to Potentially Eligible Pathway">
            <a:extLst>
              <a:ext uri="{FF2B5EF4-FFF2-40B4-BE49-F238E27FC236}">
                <a16:creationId xmlns:a16="http://schemas.microsoft.com/office/drawing/2014/main" id="{7494322D-3E4A-5D1C-60EE-D4268ADFB91B}"/>
              </a:ext>
            </a:extLst>
          </p:cNvPr>
          <p:cNvSpPr txBox="1"/>
          <p:nvPr/>
        </p:nvSpPr>
        <p:spPr>
          <a:xfrm>
            <a:off x="143838" y="2453845"/>
            <a:ext cx="2938864" cy="369332"/>
          </a:xfrm>
          <a:prstGeom prst="rect">
            <a:avLst/>
          </a:prstGeom>
          <a:noFill/>
          <a:ln w="19050">
            <a:solidFill>
              <a:schemeClr val="tx1"/>
            </a:solidFill>
          </a:ln>
        </p:spPr>
        <p:txBody>
          <a:bodyPr wrap="square" rtlCol="0">
            <a:spAutoFit/>
          </a:bodyPr>
          <a:lstStyle/>
          <a:p>
            <a:pPr algn="ctr"/>
            <a:r>
              <a:rPr lang="en-US" b="1" i="1"/>
              <a:t>Potentially Eligible Pathway </a:t>
            </a:r>
            <a:endParaRPr lang="en-US" sz="2800" b="1" i="1"/>
          </a:p>
        </p:txBody>
      </p:sp>
      <p:sp>
        <p:nvSpPr>
          <p:cNvPr id="10" name="Arrow: Bent-Up 9">
            <a:extLst>
              <a:ext uri="{FF2B5EF4-FFF2-40B4-BE49-F238E27FC236}">
                <a16:creationId xmlns:a16="http://schemas.microsoft.com/office/drawing/2014/main" id="{2FBAAD12-9F85-790F-5F5D-1675968DB7DE}"/>
              </a:ext>
              <a:ext uri="{C183D7F6-B498-43B3-948B-1728B52AA6E4}">
                <adec:decorative xmlns:adec="http://schemas.microsoft.com/office/drawing/2017/decorative" val="1"/>
              </a:ext>
            </a:extLst>
          </p:cNvPr>
          <p:cNvSpPr/>
          <p:nvPr/>
        </p:nvSpPr>
        <p:spPr>
          <a:xfrm flipH="1">
            <a:off x="1013989" y="2898629"/>
            <a:ext cx="3378817"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Up 10">
            <a:extLst>
              <a:ext uri="{FF2B5EF4-FFF2-40B4-BE49-F238E27FC236}">
                <a16:creationId xmlns:a16="http://schemas.microsoft.com/office/drawing/2014/main" id="{2A38910B-9A8D-33F0-2016-627FB06FDC25}"/>
              </a:ext>
              <a:ext uri="{C183D7F6-B498-43B3-948B-1728B52AA6E4}">
                <adec:decorative xmlns:adec="http://schemas.microsoft.com/office/drawing/2017/decorative" val="1"/>
              </a:ext>
            </a:extLst>
          </p:cNvPr>
          <p:cNvSpPr/>
          <p:nvPr/>
        </p:nvSpPr>
        <p:spPr>
          <a:xfrm>
            <a:off x="7460055" y="2828835"/>
            <a:ext cx="3358836"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C03EB1-54D6-8F41-8AB0-37B9E5BA027A}"/>
              </a:ext>
            </a:extLst>
          </p:cNvPr>
          <p:cNvSpPr txBox="1"/>
          <p:nvPr/>
        </p:nvSpPr>
        <p:spPr>
          <a:xfrm>
            <a:off x="8814337" y="2269179"/>
            <a:ext cx="2938864" cy="369332"/>
          </a:xfrm>
          <a:prstGeom prst="rect">
            <a:avLst/>
          </a:prstGeom>
          <a:noFill/>
          <a:ln w="19050">
            <a:solidFill>
              <a:schemeClr val="tx1"/>
            </a:solidFill>
          </a:ln>
        </p:spPr>
        <p:txBody>
          <a:bodyPr wrap="square" rtlCol="0">
            <a:spAutoFit/>
          </a:bodyPr>
          <a:lstStyle/>
          <a:p>
            <a:pPr algn="ctr"/>
            <a:r>
              <a:rPr lang="en-US" b="1" i="1"/>
              <a:t>VR Eligible Pathway </a:t>
            </a:r>
            <a:endParaRPr lang="en-US" sz="2800" b="1" i="1"/>
          </a:p>
        </p:txBody>
      </p:sp>
      <p:sp>
        <p:nvSpPr>
          <p:cNvPr id="2" name="TextBox 1">
            <a:extLst>
              <a:ext uri="{FF2B5EF4-FFF2-40B4-BE49-F238E27FC236}">
                <a16:creationId xmlns:a16="http://schemas.microsoft.com/office/drawing/2014/main" id="{631FC6C5-36AF-130F-357A-E46A9E7690C5}"/>
              </a:ext>
            </a:extLst>
          </p:cNvPr>
          <p:cNvSpPr txBox="1"/>
          <p:nvPr/>
        </p:nvSpPr>
        <p:spPr>
          <a:xfrm>
            <a:off x="1874051" y="5241576"/>
            <a:ext cx="8215071" cy="1508105"/>
          </a:xfrm>
          <a:prstGeom prst="rect">
            <a:avLst/>
          </a:prstGeom>
          <a:noFill/>
        </p:spPr>
        <p:txBody>
          <a:bodyPr wrap="square" lIns="91440" tIns="45720" rIns="91440" bIns="45720" rtlCol="0" anchor="t">
            <a:spAutoFit/>
          </a:bodyPr>
          <a:lstStyle/>
          <a:p>
            <a:r>
              <a:rPr lang="en-US" sz="2000" u="sng">
                <a:latin typeface="+mj-lt"/>
              </a:rPr>
              <a:t>Note:</a:t>
            </a:r>
            <a:r>
              <a:rPr lang="en-US" sz="2000">
                <a:latin typeface="+mj-lt"/>
              </a:rPr>
              <a:t> Pre-ETS are provided to individuals who meet the definition of a student with a disability and are eligible or potentially eligible for VR services.</a:t>
            </a:r>
            <a:endParaRPr lang="en-US" sz="2000">
              <a:latin typeface="+mj-lt"/>
              <a:ea typeface="Calibri Light"/>
              <a:cs typeface="Calibri Light"/>
            </a:endParaRPr>
          </a:p>
          <a:p>
            <a:endParaRPr lang="en-US" sz="2000">
              <a:latin typeface="+mj-lt"/>
            </a:endParaRPr>
          </a:p>
          <a:p>
            <a:pPr algn="ctr"/>
            <a:r>
              <a:rPr lang="en-US" sz="1600" b="1" i="1" u="sng">
                <a:solidFill>
                  <a:srgbClr val="3333FF"/>
                </a:solidFill>
                <a:latin typeface="+mj-lt"/>
              </a:rPr>
              <a:t>VRSM Policy Reference</a:t>
            </a:r>
            <a:endParaRPr lang="en-US" sz="1600" b="1" i="1" u="sng">
              <a:solidFill>
                <a:srgbClr val="3333FF"/>
              </a:solidFill>
              <a:latin typeface="+mj-lt"/>
              <a:ea typeface="Calibri Light"/>
              <a:cs typeface="Calibri Light"/>
            </a:endParaRPr>
          </a:p>
          <a:p>
            <a:pPr algn="ctr"/>
            <a:r>
              <a:rPr lang="en-US" sz="1600" i="1">
                <a:solidFill>
                  <a:srgbClr val="3333FF"/>
                </a:solidFill>
                <a:latin typeface="+mj-lt"/>
              </a:rPr>
              <a:t> C-1305-10: Working with Potentially Eligible Students </a:t>
            </a:r>
            <a:endParaRPr lang="en-US" sz="1600" i="1">
              <a:solidFill>
                <a:srgbClr val="3333FF"/>
              </a:solidFill>
              <a:latin typeface="+mj-lt"/>
              <a:ea typeface="Calibri Light"/>
              <a:cs typeface="Calibri Light"/>
            </a:endParaRPr>
          </a:p>
        </p:txBody>
      </p:sp>
      <p:sp>
        <p:nvSpPr>
          <p:cNvPr id="4" name="Slide Number Placeholder 3">
            <a:extLst>
              <a:ext uri="{FF2B5EF4-FFF2-40B4-BE49-F238E27FC236}">
                <a16:creationId xmlns:a16="http://schemas.microsoft.com/office/drawing/2014/main" id="{EB916740-AE32-B014-1B65-3B0DF2EE444E}"/>
              </a:ext>
            </a:extLst>
          </p:cNvPr>
          <p:cNvSpPr>
            <a:spLocks noGrp="1"/>
          </p:cNvSpPr>
          <p:nvPr>
            <p:ph type="sldNum" sz="quarter" idx="12"/>
          </p:nvPr>
        </p:nvSpPr>
        <p:spPr/>
        <p:txBody>
          <a:bodyPr>
            <a:normAutofit/>
          </a:bodyPr>
          <a:lstStyle/>
          <a:p>
            <a:pPr algn="ctr"/>
            <a:fld id="{775B6C71-B8E2-4E4D-A4A3-1937B1299F9F}" type="slidenum">
              <a:rPr lang="en-US" smtClean="0"/>
              <a:pPr algn="ctr"/>
              <a:t>50</a:t>
            </a:fld>
            <a:endParaRPr lang="en-US"/>
          </a:p>
        </p:txBody>
      </p:sp>
    </p:spTree>
    <p:extLst>
      <p:ext uri="{BB962C8B-B14F-4D97-AF65-F5344CB8AC3E}">
        <p14:creationId xmlns:p14="http://schemas.microsoft.com/office/powerpoint/2010/main" val="913006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F2ACC91-20A5-25C4-B046-796EABAB7F93}"/>
              </a:ext>
            </a:extLst>
          </p:cNvPr>
          <p:cNvSpPr>
            <a:spLocks noGrp="1"/>
          </p:cNvSpPr>
          <p:nvPr>
            <p:ph type="title"/>
          </p:nvPr>
        </p:nvSpPr>
        <p:spPr>
          <a:xfrm>
            <a:off x="3315031" y="2152400"/>
            <a:ext cx="5561938" cy="2513516"/>
          </a:xfrm>
        </p:spPr>
        <p:txBody>
          <a:bodyPr vert="horz" lIns="91440" tIns="45720" rIns="91440" bIns="45720" rtlCol="0" anchor="b">
            <a:normAutofit/>
          </a:bodyPr>
          <a:lstStyle/>
          <a:p>
            <a:pPr algn="ctr"/>
            <a:r>
              <a:rPr lang="en-US"/>
              <a:t>Potentially Eligible</a:t>
            </a:r>
            <a:endParaRPr lang="en-US" err="1">
              <a:ea typeface="Calibri Light"/>
              <a:cs typeface="Calibri Light"/>
            </a:endParaRPr>
          </a:p>
        </p:txBody>
      </p:sp>
      <p:sp>
        <p:nvSpPr>
          <p:cNvPr id="4" name="Slide Number Placeholder 3">
            <a:extLst>
              <a:ext uri="{FF2B5EF4-FFF2-40B4-BE49-F238E27FC236}">
                <a16:creationId xmlns:a16="http://schemas.microsoft.com/office/drawing/2014/main" id="{72EA8CF9-CCAB-7271-F18D-340C04B7A660}"/>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51</a:t>
            </a:fld>
            <a:endParaRPr lang="en-US">
              <a:solidFill>
                <a:srgbClr val="FFFFFF"/>
              </a:solidFill>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990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Who is considered Potentially Eligible? </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378691" y="2071316"/>
            <a:ext cx="7629236" cy="4119172"/>
          </a:xfrm>
        </p:spPr>
        <p:txBody>
          <a:bodyPr vert="horz" lIns="91440" tIns="45720" rIns="91440" bIns="45720" rtlCol="0" anchor="t">
            <a:normAutofit/>
          </a:bodyPr>
          <a:lstStyle/>
          <a:p>
            <a:pPr marL="0" indent="0">
              <a:buNone/>
            </a:pPr>
            <a:r>
              <a:rPr lang="en-US" sz="2600" b="1" i="1" u="sng">
                <a:effectLst/>
                <a:latin typeface="+mj-lt"/>
                <a:cs typeface="Calibri"/>
              </a:rPr>
              <a:t>Working with Potentially Eligible Students</a:t>
            </a:r>
          </a:p>
          <a:p>
            <a:pPr marL="0" indent="0">
              <a:buNone/>
            </a:pPr>
            <a:endParaRPr lang="en-US" sz="2600" b="1" i="1" u="sng">
              <a:effectLst/>
              <a:latin typeface="+mj-lt"/>
              <a:cs typeface="Calibri"/>
            </a:endParaRPr>
          </a:p>
          <a:p>
            <a:r>
              <a:rPr lang="en-US" sz="2400" b="0" i="0">
                <a:effectLst/>
                <a:latin typeface="+mj-lt"/>
                <a:cs typeface="Calibri"/>
              </a:rPr>
              <a:t>To receive Pre-ETS and be considered potentially eligible for VR services, an individual must meet only the definition of a </a:t>
            </a:r>
            <a:r>
              <a:rPr lang="en-US" sz="2400" b="1" i="0">
                <a:solidFill>
                  <a:schemeClr val="accent2">
                    <a:lumMod val="75000"/>
                  </a:schemeClr>
                </a:solidFill>
                <a:effectLst/>
                <a:latin typeface="+mj-lt"/>
                <a:cs typeface="Calibri"/>
              </a:rPr>
              <a:t>student with a disability</a:t>
            </a:r>
            <a:r>
              <a:rPr lang="en-US" sz="2400" b="1" i="0">
                <a:effectLst/>
                <a:latin typeface="+mj-lt"/>
                <a:cs typeface="Calibri"/>
              </a:rPr>
              <a:t>.</a:t>
            </a:r>
            <a:r>
              <a:rPr lang="en-US" sz="2400">
                <a:latin typeface="+mj-lt"/>
                <a:cs typeface="Calibri"/>
              </a:rPr>
              <a:t> </a:t>
            </a:r>
            <a:endParaRPr lang="en-US" sz="2400" b="0" i="0">
              <a:effectLst/>
              <a:latin typeface="+mj-lt"/>
              <a:cs typeface="Calibri"/>
            </a:endParaRPr>
          </a:p>
          <a:p>
            <a:r>
              <a:rPr lang="en-US" sz="2400" b="0" i="0">
                <a:effectLst/>
                <a:latin typeface="+mj-lt"/>
                <a:cs typeface="Calibri"/>
              </a:rPr>
              <a:t>The</a:t>
            </a:r>
            <a:r>
              <a:rPr lang="en-US" sz="2400">
                <a:latin typeface="+mj-lt"/>
                <a:cs typeface="Calibri"/>
              </a:rPr>
              <a:t> scope</a:t>
            </a:r>
            <a:r>
              <a:rPr lang="en-US" sz="2400" b="0" i="0">
                <a:effectLst/>
                <a:latin typeface="+mj-lt"/>
                <a:cs typeface="Calibri"/>
              </a:rPr>
              <a:t> </a:t>
            </a:r>
            <a:r>
              <a:rPr lang="en-US" sz="2400">
                <a:latin typeface="+mj-lt"/>
                <a:cs typeface="Calibri"/>
              </a:rPr>
              <a:t>of services are limited to Pre-ETS.</a:t>
            </a:r>
            <a:r>
              <a:rPr lang="en-US" sz="1600">
                <a:latin typeface="+mj-lt"/>
                <a:cs typeface="Calibri"/>
              </a:rPr>
              <a:t> </a:t>
            </a:r>
            <a:endParaRPr lang="en-US" sz="2400">
              <a:latin typeface="+mj-lt"/>
              <a:cs typeface="Calibri"/>
            </a:endParaRPr>
          </a:p>
          <a:p>
            <a:r>
              <a:rPr lang="en-US" sz="2400" b="0" i="0">
                <a:effectLst/>
                <a:latin typeface="+mj-lt"/>
                <a:cs typeface="Calibri"/>
              </a:rPr>
              <a:t>Potentially eligible students are not subject to Basic Living Requirements or other cost sharing requirements.</a:t>
            </a:r>
            <a:endParaRPr lang="en-US" sz="2400">
              <a:latin typeface="+mj-lt"/>
            </a:endParaRPr>
          </a:p>
          <a:p>
            <a:endParaRPr lang="en-US" sz="2200"/>
          </a:p>
        </p:txBody>
      </p:sp>
      <p:pic>
        <p:nvPicPr>
          <p:cNvPr id="9" name="Picture 8" descr="Mixed raced student studying">
            <a:extLst>
              <a:ext uri="{FF2B5EF4-FFF2-40B4-BE49-F238E27FC236}">
                <a16:creationId xmlns:a16="http://schemas.microsoft.com/office/drawing/2014/main" id="{B2165150-1992-4F38-3FA0-219B94A08C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44451" y="2071316"/>
            <a:ext cx="3400842" cy="353498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18D4C1C-AC7A-D099-6725-B56F0B9F6FA7}"/>
              </a:ext>
            </a:extLst>
          </p:cNvPr>
          <p:cNvSpPr txBox="1"/>
          <p:nvPr/>
        </p:nvSpPr>
        <p:spPr>
          <a:xfrm>
            <a:off x="3628223" y="5785873"/>
            <a:ext cx="4861340" cy="892552"/>
          </a:xfrm>
          <a:prstGeom prst="rect">
            <a:avLst/>
          </a:prstGeom>
          <a:noFill/>
        </p:spPr>
        <p:txBody>
          <a:bodyPr wrap="square" rtlCol="0">
            <a:spAutoFit/>
          </a:bodyPr>
          <a:lstStyle/>
          <a:p>
            <a:endParaRPr lang="en-US" sz="2000">
              <a:latin typeface="+mj-lt"/>
            </a:endParaRPr>
          </a:p>
          <a:p>
            <a:pPr algn="ctr"/>
            <a:r>
              <a:rPr lang="en-US" sz="1600" b="1" i="1" u="sng">
                <a:solidFill>
                  <a:srgbClr val="3333FF"/>
                </a:solidFill>
                <a:latin typeface="+mj-lt"/>
              </a:rPr>
              <a:t>VRSM Policy Reference</a:t>
            </a:r>
          </a:p>
          <a:p>
            <a:pPr algn="ctr"/>
            <a:r>
              <a:rPr lang="en-US" sz="1600" i="1">
                <a:solidFill>
                  <a:srgbClr val="3333FF"/>
                </a:solidFill>
                <a:latin typeface="+mj-lt"/>
              </a:rPr>
              <a:t> C-1305-10: Working with Potentially Eligible Students </a:t>
            </a:r>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52</a:t>
            </a:fld>
            <a:endParaRPr lang="en-US"/>
          </a:p>
        </p:txBody>
      </p:sp>
    </p:spTree>
    <p:extLst>
      <p:ext uri="{BB962C8B-B14F-4D97-AF65-F5344CB8AC3E}">
        <p14:creationId xmlns:p14="http://schemas.microsoft.com/office/powerpoint/2010/main" val="388173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1115568" y="548640"/>
            <a:ext cx="10168128" cy="1179576"/>
          </a:xfrm>
        </p:spPr>
        <p:txBody>
          <a:bodyPr>
            <a:normAutofit fontScale="90000"/>
          </a:bodyPr>
          <a:lstStyle/>
          <a:p>
            <a:pPr algn="ctr"/>
            <a:r>
              <a:rPr lang="en-US" sz="4400">
                <a:latin typeface="Amasis MT Pro Black" panose="02040A04050005020304" pitchFamily="18" charset="0"/>
              </a:rPr>
              <a:t>VRSM Part C – Chapter 8.1 Pre-ETS </a:t>
            </a:r>
            <a:r>
              <a:rPr lang="en-US">
                <a:latin typeface="Amasis MT Pro Black" panose="02040A04050005020304" pitchFamily="18" charset="0"/>
              </a:rPr>
              <a:t>: Student with a Disability</a:t>
            </a: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476A5203-5326-E2C0-E3AA-28168986168D}"/>
              </a:ext>
            </a:extLst>
          </p:cNvPr>
          <p:cNvSpPr>
            <a:spLocks noGrp="1"/>
          </p:cNvSpPr>
          <p:nvPr>
            <p:ph idx="1"/>
          </p:nvPr>
        </p:nvSpPr>
        <p:spPr>
          <a:xfrm>
            <a:off x="498834" y="2198255"/>
            <a:ext cx="11332948" cy="4021570"/>
          </a:xfrm>
        </p:spPr>
        <p:txBody>
          <a:bodyPr vert="horz" lIns="91440" tIns="45720" rIns="91440" bIns="45720" rtlCol="0" anchor="t">
            <a:normAutofit/>
          </a:bodyPr>
          <a:lstStyle/>
          <a:p>
            <a:pPr marL="0" indent="0">
              <a:buNone/>
            </a:pPr>
            <a:r>
              <a:rPr lang="en-US" sz="2400">
                <a:latin typeface="+mj-lt"/>
                <a:cs typeface="Times New Roman"/>
              </a:rPr>
              <a:t>Based on federal regulations (34 CFR §361.5(c) (51)), in Texas</a:t>
            </a:r>
            <a:r>
              <a:rPr lang="en-US" sz="2400" b="0" i="0">
                <a:effectLst/>
                <a:latin typeface="+mj-lt"/>
                <a:cs typeface="Times New Roman"/>
              </a:rPr>
              <a:t>, a student with a disability</a:t>
            </a:r>
            <a:r>
              <a:rPr lang="en-US" sz="2400">
                <a:latin typeface="+mj-lt"/>
                <a:cs typeface="Times New Roman"/>
              </a:rPr>
              <a:t> is defined as an </a:t>
            </a:r>
            <a:r>
              <a:rPr lang="en-US" sz="2400" b="0" i="0">
                <a:effectLst/>
                <a:latin typeface="+mj-lt"/>
                <a:cs typeface="Times New Roman"/>
              </a:rPr>
              <a:t>individual </a:t>
            </a:r>
            <a:r>
              <a:rPr lang="en-US" sz="2400">
                <a:latin typeface="+mj-lt"/>
                <a:cs typeface="Times New Roman"/>
              </a:rPr>
              <a:t>between </a:t>
            </a:r>
            <a:r>
              <a:rPr lang="en-US" sz="2400" b="0" i="0">
                <a:effectLst/>
                <a:latin typeface="+mj-lt"/>
                <a:cs typeface="Times New Roman"/>
              </a:rPr>
              <a:t>the </a:t>
            </a:r>
            <a:r>
              <a:rPr lang="en-US" sz="2400">
                <a:latin typeface="+mj-lt"/>
                <a:cs typeface="Times New Roman"/>
              </a:rPr>
              <a:t>ages of 14 and 22 who is:</a:t>
            </a:r>
            <a:endParaRPr lang="en-US" sz="2400">
              <a:latin typeface="+mj-lt"/>
              <a:cs typeface="Calibri" panose="020F0502020204030204"/>
            </a:endParaRPr>
          </a:p>
          <a:p>
            <a:r>
              <a:rPr lang="en-US" sz="2400">
                <a:latin typeface="+mj-lt"/>
                <a:cs typeface="Times New Roman"/>
              </a:rPr>
              <a:t>enrolled in a recognized educational program, which may include public schools (including charter schools), private schools, home schools</a:t>
            </a:r>
            <a:r>
              <a:rPr lang="en-US" sz="2400" b="0" i="0">
                <a:effectLst/>
                <a:latin typeface="+mj-lt"/>
                <a:cs typeface="Times New Roman"/>
              </a:rPr>
              <a:t>, </a:t>
            </a:r>
            <a:r>
              <a:rPr lang="en-US" sz="2400">
                <a:latin typeface="+mj-lt"/>
                <a:cs typeface="Times New Roman"/>
              </a:rPr>
              <a:t>recognized post-secondary programs</a:t>
            </a:r>
            <a:r>
              <a:rPr lang="en-US" sz="2400" b="0" i="0">
                <a:effectLst/>
                <a:latin typeface="+mj-lt"/>
                <a:cs typeface="Times New Roman"/>
              </a:rPr>
              <a:t>, or other </a:t>
            </a:r>
            <a:r>
              <a:rPr lang="en-US" sz="2400">
                <a:latin typeface="+mj-lt"/>
                <a:cs typeface="Times New Roman"/>
              </a:rPr>
              <a:t>recognized settings, such as the schooling provided by juvenile justice facilities;</a:t>
            </a:r>
            <a:endParaRPr lang="en-US" sz="2400">
              <a:latin typeface="+mj-lt"/>
              <a:cs typeface="Calibri"/>
            </a:endParaRPr>
          </a:p>
          <a:p>
            <a:r>
              <a:rPr lang="en-US" sz="2400">
                <a:latin typeface="+mj-lt"/>
                <a:cs typeface="Times New Roman"/>
              </a:rPr>
              <a:t>receiving services through the Individuals with Disabilities Education Act (IDEA) (Special Education); or</a:t>
            </a:r>
            <a:endParaRPr lang="en-US" sz="2400">
              <a:latin typeface="+mj-lt"/>
              <a:cs typeface="Calibri"/>
            </a:endParaRPr>
          </a:p>
          <a:p>
            <a:r>
              <a:rPr lang="en-US" sz="2400">
                <a:latin typeface="+mj-lt"/>
                <a:cs typeface="Times New Roman"/>
              </a:rPr>
              <a:t>considered eligible for Section 504 services.</a:t>
            </a:r>
            <a:endParaRPr lang="en-US" sz="2400">
              <a:latin typeface="+mj-lt"/>
            </a:endParaRPr>
          </a:p>
          <a:p>
            <a:endParaRPr lang="en-US" sz="2200" b="0" i="0">
              <a:effectLst/>
              <a:latin typeface="Arial" panose="020B0604020202020204" pitchFamily="34" charset="0"/>
              <a:cs typeface="Arial"/>
            </a:endParaRPr>
          </a:p>
          <a:p>
            <a:endParaRPr lang="en-US" sz="2200"/>
          </a:p>
        </p:txBody>
      </p:sp>
      <p:sp>
        <p:nvSpPr>
          <p:cNvPr id="5" name="Slide Number Placeholder 4">
            <a:extLst>
              <a:ext uri="{FF2B5EF4-FFF2-40B4-BE49-F238E27FC236}">
                <a16:creationId xmlns:a16="http://schemas.microsoft.com/office/drawing/2014/main" id="{EF03F8B5-64D6-F86B-FF55-1200E4305DEF}"/>
              </a:ext>
            </a:extLst>
          </p:cNvPr>
          <p:cNvSpPr>
            <a:spLocks noGrp="1"/>
          </p:cNvSpPr>
          <p:nvPr>
            <p:ph type="sldNum" sz="quarter" idx="12"/>
          </p:nvPr>
        </p:nvSpPr>
        <p:spPr>
          <a:xfrm>
            <a:off x="8540496"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53</a:t>
            </a:fld>
            <a:endParaRPr lang="en-US">
              <a:solidFill>
                <a:schemeClr val="tx1">
                  <a:lumMod val="50000"/>
                  <a:lumOff val="50000"/>
                </a:schemeClr>
              </a:solidFill>
            </a:endParaRPr>
          </a:p>
        </p:txBody>
      </p:sp>
    </p:spTree>
    <p:extLst>
      <p:ext uri="{BB962C8B-B14F-4D97-AF65-F5344CB8AC3E}">
        <p14:creationId xmlns:p14="http://schemas.microsoft.com/office/powerpoint/2010/main" val="3964057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C35B649-44B4-954A-A485-E54FD208B151}"/>
              </a:ext>
            </a:extLst>
          </p:cNvPr>
          <p:cNvSpPr txBox="1">
            <a:spLocks noGrp="1"/>
          </p:cNvSpPr>
          <p:nvPr>
            <p:ph type="title" idx="4294967295"/>
          </p:nvPr>
        </p:nvSpPr>
        <p:spPr>
          <a:xfrm>
            <a:off x="1043631" y="809898"/>
            <a:ext cx="9942716" cy="155448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fontAlgn="auto">
              <a:spcAft>
                <a:spcPts val="0"/>
              </a:spcAft>
              <a:buClrTx/>
              <a:buSzTx/>
              <a:tabLst/>
              <a:defRPr/>
            </a:pPr>
            <a:r>
              <a:rPr kumimoji="0" lang="en-US" sz="4800" i="0" u="none" strike="noStrike" kern="1200" cap="none" spc="0" normalizeH="0" baseline="0" noProof="0">
                <a:ln>
                  <a:noFill/>
                </a:ln>
                <a:solidFill>
                  <a:schemeClr val="tx1"/>
                </a:solidFill>
                <a:effectLst/>
                <a:uLnTx/>
                <a:uFillTx/>
                <a:latin typeface="+mj-lt"/>
                <a:ea typeface="+mj-ea"/>
                <a:cs typeface="+mj-cs"/>
              </a:rPr>
              <a:t>Pathway to Potentially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90170" marR="0" indent="-228600" defTabSz="914400">
              <a:lnSpc>
                <a:spcPct val="90000"/>
              </a:lnSpc>
              <a:spcBef>
                <a:spcPts val="0"/>
              </a:spcBef>
              <a:spcAft>
                <a:spcPts val="0"/>
              </a:spcAft>
              <a:buFont typeface="Arial" panose="020B0604020202020204" pitchFamily="34" charset="0"/>
              <a:buChar char="•"/>
            </a:pPr>
            <a:r>
              <a:rPr lang="en-US" sz="2000" b="1" u="sng">
                <a:effectLst/>
              </a:rPr>
              <a:t>Use Potentially </a:t>
            </a:r>
            <a:r>
              <a:rPr lang="en-US" sz="2000" b="1" u="sng"/>
              <a:t>E</a:t>
            </a:r>
            <a:r>
              <a:rPr lang="en-US" sz="2000" b="1" u="sng">
                <a:effectLst/>
              </a:rPr>
              <a:t>ligible for a Younger Student When</a:t>
            </a:r>
            <a:r>
              <a:rPr lang="en-US" sz="2000">
                <a:effectLst/>
              </a:rPr>
              <a:t>:</a:t>
            </a:r>
            <a:endParaRPr lang="en-US"/>
          </a:p>
          <a:p>
            <a:pPr marR="0" defTabSz="914400">
              <a:lnSpc>
                <a:spcPct val="90000"/>
              </a:lnSpc>
              <a:spcBef>
                <a:spcPts val="0"/>
              </a:spcBef>
              <a:spcAft>
                <a:spcPts val="0"/>
              </a:spcAft>
            </a:pPr>
            <a:endParaRPr lang="en-US" sz="2000">
              <a:effectLst/>
              <a:ea typeface="Calibri"/>
              <a:cs typeface="Calibri"/>
            </a:endParaRPr>
          </a:p>
          <a:p>
            <a:pPr marL="806450" marR="0" lvl="0" indent="-228600" defTabSz="914400">
              <a:lnSpc>
                <a:spcPct val="90000"/>
              </a:lnSpc>
              <a:spcBef>
                <a:spcPts val="0"/>
              </a:spcBef>
              <a:spcAft>
                <a:spcPts val="1800"/>
              </a:spcAft>
              <a:buFont typeface="Arial" panose="020B0604020202020204" pitchFamily="34" charset="0"/>
              <a:buChar char="•"/>
            </a:pPr>
            <a:r>
              <a:rPr lang="en-US" sz="2000"/>
              <a:t>T</a:t>
            </a:r>
            <a:r>
              <a:rPr lang="en-US" sz="2000">
                <a:effectLst/>
              </a:rPr>
              <a:t>he Student will only need Pre-ETS at this time; </a:t>
            </a:r>
            <a:endParaRPr lang="en-US" sz="2000">
              <a:effectLst/>
              <a:ea typeface="Calibri"/>
              <a:cs typeface="Calibri"/>
            </a:endParaRPr>
          </a:p>
          <a:p>
            <a:pPr marL="806450" marR="0" lvl="0" indent="-228600" defTabSz="914400">
              <a:lnSpc>
                <a:spcPct val="90000"/>
              </a:lnSpc>
              <a:spcBef>
                <a:spcPts val="0"/>
              </a:spcBef>
              <a:spcAft>
                <a:spcPts val="1800"/>
              </a:spcAft>
              <a:buFont typeface="Arial" panose="020B0604020202020204" pitchFamily="34" charset="0"/>
              <a:buChar char="•"/>
            </a:pPr>
            <a:r>
              <a:rPr lang="en-US" sz="2000">
                <a:effectLst/>
              </a:rPr>
              <a:t>The Student has not expressed interest in applying for VR services;</a:t>
            </a:r>
            <a:endParaRPr lang="en-US" sz="2000">
              <a:effectLst/>
              <a:ea typeface="Calibri"/>
              <a:cs typeface="Calibri"/>
            </a:endParaRPr>
          </a:p>
          <a:p>
            <a:pPr marL="806450" marR="0" lvl="0" indent="-228600" defTabSz="914400">
              <a:lnSpc>
                <a:spcPct val="90000"/>
              </a:lnSpc>
              <a:spcBef>
                <a:spcPts val="0"/>
              </a:spcBef>
              <a:spcAft>
                <a:spcPts val="1800"/>
              </a:spcAft>
              <a:buFont typeface="Arial" panose="020B0604020202020204" pitchFamily="34" charset="0"/>
              <a:buChar char="•"/>
            </a:pPr>
            <a:r>
              <a:rPr lang="en-US" sz="2000">
                <a:effectLst/>
              </a:rPr>
              <a:t>The Student would like to participate in a Pre-ETS activity in the immediate future; or</a:t>
            </a:r>
            <a:endParaRPr lang="en-US" sz="2000">
              <a:effectLst/>
              <a:ea typeface="Calibri"/>
              <a:cs typeface="Calibri"/>
            </a:endParaRPr>
          </a:p>
          <a:p>
            <a:pPr marL="806450" marR="0" lvl="0" indent="-228600" defTabSz="914400">
              <a:lnSpc>
                <a:spcPct val="90000"/>
              </a:lnSpc>
              <a:spcBef>
                <a:spcPts val="0"/>
              </a:spcBef>
              <a:spcAft>
                <a:spcPts val="1800"/>
              </a:spcAft>
              <a:buFont typeface="Arial" panose="020B0604020202020204" pitchFamily="34" charset="0"/>
              <a:buChar char="•"/>
            </a:pPr>
            <a:r>
              <a:rPr lang="en-US" sz="2000">
                <a:effectLst/>
              </a:rPr>
              <a:t>The Student is at the beginning of their career exploration with limited experience or knowledge of career interests and would benefit from Pre-ETS at this time.</a:t>
            </a:r>
            <a:endParaRPr lang="en-US" sz="2000">
              <a:effectLst/>
              <a:ea typeface="Calibri"/>
              <a:cs typeface="Calibri"/>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69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5B163F6-F29E-5C38-53B7-A4794EDE148E}"/>
              </a:ext>
            </a:extLst>
          </p:cNvPr>
          <p:cNvSpPr txBox="1">
            <a:spLocks noGrp="1"/>
          </p:cNvSpPr>
          <p:nvPr>
            <p:ph type="title" idx="4294967295"/>
          </p:nvPr>
        </p:nvSpPr>
        <p:spPr>
          <a:xfrm>
            <a:off x="645065" y="1463040"/>
            <a:ext cx="3796306" cy="26909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fontAlgn="auto">
              <a:spcAft>
                <a:spcPts val="0"/>
              </a:spcAft>
              <a:buClrTx/>
              <a:buSzTx/>
              <a:tabLst/>
              <a:defRPr/>
            </a:pPr>
            <a:r>
              <a:rPr kumimoji="0" lang="en-US" sz="4800" b="1" i="0" u="none" strike="noStrike" kern="1200" cap="none" spc="0" normalizeH="0" baseline="0" noProof="0">
                <a:ln>
                  <a:noFill/>
                </a:ln>
                <a:solidFill>
                  <a:schemeClr val="tx1"/>
                </a:solidFill>
                <a:effectLst/>
                <a:uLnTx/>
                <a:uFillTx/>
                <a:latin typeface="+mj-lt"/>
                <a:ea typeface="+mj-ea"/>
                <a:cs typeface="+mj-cs"/>
              </a:rPr>
              <a:t>Pathway to VR Eligible</a:t>
            </a:r>
          </a:p>
        </p:txBody>
      </p:sp>
      <p:grpSp>
        <p:nvGrpSpPr>
          <p:cNvPr id="14" name="Group 1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8373F2-FB3B-432E-B707-4433C4D4FA9E}"/>
              </a:ext>
            </a:extLst>
          </p:cNvPr>
          <p:cNvSpPr txBox="1"/>
          <p:nvPr/>
        </p:nvSpPr>
        <p:spPr>
          <a:xfrm>
            <a:off x="5656218" y="1463039"/>
            <a:ext cx="5542387" cy="4300447"/>
          </a:xfrm>
          <a:prstGeom prst="rect">
            <a:avLst/>
          </a:prstGeom>
        </p:spPr>
        <p:txBody>
          <a:bodyPr vert="horz" lIns="91440" tIns="45720" rIns="91440" bIns="45720" rtlCol="0" anchor="t">
            <a:normAutofit/>
          </a:bodyPr>
          <a:lstStyle/>
          <a:p>
            <a:pPr marL="90170" indent="-228600" defTabSz="914400">
              <a:lnSpc>
                <a:spcPct val="90000"/>
              </a:lnSpc>
              <a:buFont typeface="Arial" panose="020B0604020202020204" pitchFamily="34" charset="0"/>
              <a:buChar char="•"/>
            </a:pPr>
            <a:r>
              <a:rPr lang="en-US" sz="1900"/>
              <a:t>Take an Application </a:t>
            </a:r>
            <a:r>
              <a:rPr lang="en-US" sz="1900">
                <a:effectLst/>
              </a:rPr>
              <a:t>for a Younger Student</a:t>
            </a:r>
            <a:r>
              <a:rPr lang="en-US" sz="1900"/>
              <a:t> </a:t>
            </a:r>
            <a:r>
              <a:rPr lang="en-US" sz="1900">
                <a:effectLst/>
              </a:rPr>
              <a:t>When:</a:t>
            </a:r>
          </a:p>
          <a:p>
            <a:pPr marL="91440" marR="0" indent="-228600" defTabSz="914400">
              <a:lnSpc>
                <a:spcPct val="90000"/>
              </a:lnSpc>
              <a:spcBef>
                <a:spcPts val="0"/>
              </a:spcBef>
              <a:spcAft>
                <a:spcPts val="0"/>
              </a:spcAft>
              <a:buFont typeface="Arial" panose="020B0604020202020204" pitchFamily="34" charset="0"/>
              <a:buChar char="•"/>
            </a:pPr>
            <a:endParaRPr lang="en-US" sz="1900">
              <a:effectLst/>
            </a:endParaRPr>
          </a:p>
          <a:p>
            <a:pPr marL="801370" indent="-228600" defTabSz="914400">
              <a:lnSpc>
                <a:spcPct val="90000"/>
              </a:lnSpc>
              <a:spcAft>
                <a:spcPts val="1800"/>
              </a:spcAft>
              <a:buFont typeface="Arial" panose="020B0604020202020204" pitchFamily="34" charset="0"/>
              <a:buChar char="•"/>
            </a:pPr>
            <a:r>
              <a:rPr lang="en-US" sz="1900"/>
              <a:t>T</a:t>
            </a:r>
            <a:r>
              <a:rPr lang="en-US" sz="1900">
                <a:effectLst/>
              </a:rPr>
              <a:t>he Student has a need for additional support services which cannot be provided under potentially eligible, such as, work experience training, transportation, and will need Pre-ETS</a:t>
            </a:r>
            <a:r>
              <a:rPr lang="en-US" sz="1900"/>
              <a:t> support services</a:t>
            </a:r>
            <a:r>
              <a:rPr lang="en-US" sz="1900">
                <a:effectLst/>
              </a:rPr>
              <a:t> (see next slide);</a:t>
            </a:r>
          </a:p>
          <a:p>
            <a:pPr marL="801370" marR="0" lvl="0" indent="-228600" defTabSz="914400">
              <a:lnSpc>
                <a:spcPct val="90000"/>
              </a:lnSpc>
              <a:spcBef>
                <a:spcPts val="0"/>
              </a:spcBef>
              <a:spcAft>
                <a:spcPts val="1800"/>
              </a:spcAft>
              <a:buFont typeface="Arial" panose="020B0604020202020204" pitchFamily="34" charset="0"/>
              <a:buChar char="•"/>
            </a:pPr>
            <a:r>
              <a:rPr lang="en-US" sz="1900">
                <a:effectLst/>
              </a:rPr>
              <a:t>The Student has expressed interest in applying for VR services and does not plan to participate in Pre-ETS immediately; or</a:t>
            </a:r>
          </a:p>
          <a:p>
            <a:pPr marL="801370" marR="0" lvl="0" indent="-228600" defTabSz="914400">
              <a:lnSpc>
                <a:spcPct val="90000"/>
              </a:lnSpc>
              <a:spcBef>
                <a:spcPts val="0"/>
              </a:spcBef>
              <a:spcAft>
                <a:spcPts val="1800"/>
              </a:spcAft>
              <a:buFont typeface="Arial" panose="020B0604020202020204" pitchFamily="34" charset="0"/>
              <a:buChar char="•"/>
            </a:pPr>
            <a:r>
              <a:rPr lang="en-US" sz="1900">
                <a:effectLst/>
              </a:rPr>
              <a:t>The Student has identified their </a:t>
            </a:r>
            <a:r>
              <a:rPr lang="en-US" sz="1900"/>
              <a:t>C</a:t>
            </a:r>
            <a:r>
              <a:rPr lang="en-US" sz="1900">
                <a:effectLst/>
              </a:rPr>
              <a:t>areer Pathway of Interest and will benefit from VR services on an IPE.</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defTabSz="914400">
              <a:spcAft>
                <a:spcPts val="600"/>
              </a:spcAft>
            </a:pPr>
            <a:fld id="{394E8B37-5C52-4C7C-A376-6B2821058305}" type="slidenum">
              <a:rPr lang="en-US" smtClean="0"/>
              <a:pPr defTabSz="914400">
                <a:spcAft>
                  <a:spcPts val="600"/>
                </a:spcAft>
              </a:pPr>
              <a:t>55</a:t>
            </a:fld>
            <a:endParaRPr lang="en-US"/>
          </a:p>
        </p:txBody>
      </p:sp>
    </p:spTree>
    <p:extLst>
      <p:ext uri="{BB962C8B-B14F-4D97-AF65-F5344CB8AC3E}">
        <p14:creationId xmlns:p14="http://schemas.microsoft.com/office/powerpoint/2010/main" val="2793431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a:t>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516467" y="1283110"/>
            <a:ext cx="11488720" cy="2967157"/>
          </a:xfrm>
        </p:spPr>
        <p:txBody>
          <a:bodyPr vert="horz" lIns="91440" tIns="45720" rIns="91440" bIns="45720" rtlCol="0" anchor="t">
            <a:normAutofit/>
          </a:bodyPr>
          <a:lstStyle/>
          <a:p>
            <a:r>
              <a:rPr lang="en-US" sz="2400"/>
              <a:t>Counselor drives the process and completes VR1820 Request for Pre-ETS form for each student requiring </a:t>
            </a:r>
            <a:r>
              <a:rPr lang="en-US" sz="2400" b="1"/>
              <a:t>only</a:t>
            </a:r>
            <a:r>
              <a:rPr lang="en-US" sz="2400"/>
              <a:t> Pre-Employment Transition Services.  Social security number is preferred but other unique identifiers such as State ID or School ID number can be used.  Parent or Guardian must sign 1820 form if student is underage.</a:t>
            </a:r>
          </a:p>
          <a:p>
            <a:r>
              <a:rPr lang="en-US" sz="2400"/>
              <a:t>Counselors and school staff can work together to get the 1820 forms signed by the student/parent and returned to VR Counselor.</a:t>
            </a:r>
          </a:p>
          <a:p>
            <a:endParaRPr lang="en-US"/>
          </a:p>
          <a:p>
            <a:pPr marL="0" indent="0">
              <a:buNone/>
            </a:pPr>
            <a:endParaRPr lang="en-US"/>
          </a:p>
        </p:txBody>
      </p:sp>
      <p:sp>
        <p:nvSpPr>
          <p:cNvPr id="7" name="Slide Number Placeholder 6">
            <a:extLst>
              <a:ext uri="{FF2B5EF4-FFF2-40B4-BE49-F238E27FC236}">
                <a16:creationId xmlns:a16="http://schemas.microsoft.com/office/drawing/2014/main" id="{73D73074-8E78-4479-1BC5-4A9118341050}"/>
              </a:ext>
            </a:extLst>
          </p:cNvPr>
          <p:cNvSpPr>
            <a:spLocks noGrp="1"/>
          </p:cNvSpPr>
          <p:nvPr>
            <p:ph type="sldNum" sz="quarter" idx="12"/>
          </p:nvPr>
        </p:nvSpPr>
        <p:spPr/>
        <p:txBody>
          <a:bodyPr>
            <a:normAutofit/>
          </a:bodyPr>
          <a:lstStyle/>
          <a:p>
            <a:pPr algn="ctr"/>
            <a:fld id="{775B6C71-B8E2-4E4D-A4A3-1937B1299F9F}" type="slidenum">
              <a:rPr lang="en-US" smtClean="0"/>
              <a:pPr algn="ctr"/>
              <a:t>56</a:t>
            </a:fld>
            <a:endParaRPr lang="en-US"/>
          </a:p>
        </p:txBody>
      </p:sp>
      <p:pic>
        <p:nvPicPr>
          <p:cNvPr id="5" name="Picture 4" descr="Screenshot of top of VR1820 form">
            <a:extLst>
              <a:ext uri="{FF2B5EF4-FFF2-40B4-BE49-F238E27FC236}">
                <a16:creationId xmlns:a16="http://schemas.microsoft.com/office/drawing/2014/main" id="{EF153FF9-7723-2E5F-F9A6-000C1027F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7406" y="3835292"/>
            <a:ext cx="7170760" cy="2521058"/>
          </a:xfrm>
          <a:prstGeom prst="rect">
            <a:avLst/>
          </a:prstGeom>
        </p:spPr>
      </p:pic>
    </p:spTree>
    <p:extLst>
      <p:ext uri="{BB962C8B-B14F-4D97-AF65-F5344CB8AC3E}">
        <p14:creationId xmlns:p14="http://schemas.microsoft.com/office/powerpoint/2010/main" val="504199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247677" y="-111408"/>
            <a:ext cx="9863916" cy="2039595"/>
          </a:xfrm>
        </p:spPr>
        <p:txBody>
          <a:bodyPr anchor="b">
            <a:normAutofit/>
          </a:bodyPr>
          <a:lstStyle/>
          <a:p>
            <a:pPr algn="ctr"/>
            <a:r>
              <a:rPr lang="en-US"/>
              <a:t>Potentially Eligible Cases:  Required Documentation To Verify Disability </a:t>
            </a:r>
            <a:endParaRPr lang="en-US">
              <a:cs typeface="Calibri Light"/>
            </a:endParaRP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6919" y="1837954"/>
            <a:ext cx="10759624" cy="4654286"/>
          </a:xfrm>
        </p:spPr>
        <p:txBody>
          <a:bodyPr anchor="ctr">
            <a:normAutofit/>
          </a:bodyPr>
          <a:lstStyle/>
          <a:p>
            <a:pPr marL="0" marR="0" indent="0">
              <a:buNone/>
            </a:pPr>
            <a:r>
              <a:rPr lang="en-US" sz="2400">
                <a:effectLst/>
                <a:ea typeface="Times New Roman" panose="02020603050405020304" pitchFamily="18" charset="0"/>
              </a:rPr>
              <a:t>Supporting documentation that is required to verify the student's disability </a:t>
            </a:r>
            <a:r>
              <a:rPr lang="en-US" sz="2400" b="1">
                <a:effectLst/>
                <a:ea typeface="Times New Roman" panose="02020603050405020304" pitchFamily="18" charset="0"/>
              </a:rPr>
              <a:t>may</a:t>
            </a:r>
            <a:r>
              <a:rPr lang="en-US" sz="2400">
                <a:effectLst/>
                <a:ea typeface="Times New Roman" panose="02020603050405020304" pitchFamily="18" charset="0"/>
              </a:rPr>
              <a:t> include the following:</a:t>
            </a:r>
          </a:p>
          <a:p>
            <a:pPr marL="0"/>
            <a:r>
              <a:rPr lang="en-US" sz="2400">
                <a:effectLst/>
                <a:ea typeface="Times New Roman" panose="02020603050405020304" pitchFamily="18" charset="0"/>
              </a:rPr>
              <a:t>Case notes documenting VR counselor observations, review of school records</a:t>
            </a:r>
            <a:r>
              <a:rPr lang="en-US" sz="2400">
                <a:ea typeface="Times New Roman" panose="02020603050405020304" pitchFamily="18" charset="0"/>
              </a:rPr>
              <a:t> (e.g. IEP or 504 plan),</a:t>
            </a:r>
            <a:r>
              <a:rPr lang="en-US" sz="2400">
                <a:effectLst/>
                <a:ea typeface="Times New Roman" panose="02020603050405020304" pitchFamily="18" charset="0"/>
              </a:rPr>
              <a:t> and</a:t>
            </a:r>
            <a:r>
              <a:rPr lang="en-US" sz="2400">
                <a:ea typeface="Times New Roman" panose="02020603050405020304" pitchFamily="18" charset="0"/>
              </a:rPr>
              <a:t> medical records;</a:t>
            </a:r>
            <a:endParaRPr lang="en-US" sz="2400">
              <a:effectLst/>
              <a:ea typeface="Times New Roman" panose="02020603050405020304" pitchFamily="18" charset="0"/>
              <a:cs typeface="Calibri"/>
            </a:endParaRPr>
          </a:p>
          <a:p>
            <a:pPr marL="0"/>
            <a:r>
              <a:rPr lang="en-US" sz="2400">
                <a:effectLst/>
                <a:ea typeface="Times New Roman" panose="02020603050405020304" pitchFamily="18" charset="0"/>
              </a:rPr>
              <a:t>A signed statement from a school professional with the identification of a student's disability and school enrollment status</a:t>
            </a:r>
            <a:r>
              <a:rPr lang="en-US" sz="2400">
                <a:ea typeface="Times New Roman" panose="02020603050405020304" pitchFamily="18" charset="0"/>
              </a:rPr>
              <a:t>;</a:t>
            </a:r>
            <a:r>
              <a:rPr lang="en-US" sz="2400">
                <a:effectLst/>
                <a:ea typeface="Times New Roman" panose="02020603050405020304" pitchFamily="18" charset="0"/>
              </a:rPr>
              <a:t> </a:t>
            </a:r>
            <a:endParaRPr lang="en-US" sz="2400">
              <a:cs typeface="Calibri"/>
            </a:endParaRPr>
          </a:p>
          <a:p>
            <a:pPr marL="0"/>
            <a:r>
              <a:rPr lang="en-US" sz="2400">
                <a:cs typeface="Calibri"/>
              </a:rPr>
              <a:t>Social Security statement / letter verifying disability.</a:t>
            </a:r>
            <a:endParaRPr lang="en-US" sz="2400">
              <a:ea typeface="Calibri"/>
              <a:cs typeface="Calibri"/>
            </a:endParaRPr>
          </a:p>
          <a:p>
            <a:pPr>
              <a:buNone/>
            </a:pPr>
            <a:endParaRPr lang="en-US" sz="2400" b="1">
              <a:ea typeface="Calibri" panose="020F0502020204030204"/>
              <a:cs typeface="Calibri" panose="020F0502020204030204"/>
            </a:endParaRPr>
          </a:p>
          <a:p>
            <a:pPr>
              <a:buNone/>
            </a:pPr>
            <a:r>
              <a:rPr lang="en-US" sz="2400" b="1">
                <a:ea typeface="Calibri" panose="020F0502020204030204"/>
                <a:cs typeface="Calibri" panose="020F0502020204030204"/>
              </a:rPr>
              <a:t>Note for VR Staff:  </a:t>
            </a:r>
            <a:r>
              <a:rPr lang="en-US" sz="2400">
                <a:ea typeface="Calibri" panose="020F0502020204030204"/>
                <a:cs typeface="Calibri" panose="020F0502020204030204"/>
              </a:rPr>
              <a:t> Refer to the new </a:t>
            </a:r>
            <a:r>
              <a:rPr lang="en-US" sz="2400" i="1">
                <a:ea typeface="Calibri" panose="020F0502020204030204"/>
                <a:cs typeface="Calibri" panose="020F0502020204030204"/>
              </a:rPr>
              <a:t>Desk Aide: How to Document a Potentially Eligible Case </a:t>
            </a:r>
            <a:r>
              <a:rPr lang="en-US" sz="2400">
                <a:ea typeface="Calibri" panose="020F0502020204030204"/>
                <a:cs typeface="Calibri" panose="020F0502020204030204"/>
              </a:rPr>
              <a:t>for guidance regarding how to document a Potentially Eligible case in Rehab Works.</a:t>
            </a:r>
            <a:endParaRPr lang="en-US"/>
          </a:p>
          <a:p>
            <a:pPr marL="0" indent="0">
              <a:buNone/>
            </a:pPr>
            <a:endParaRPr lang="en-US" sz="170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1642427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08638" y="386930"/>
            <a:ext cx="9236700" cy="1188950"/>
          </a:xfrm>
        </p:spPr>
        <p:txBody>
          <a:bodyPr anchor="b">
            <a:normAutofit/>
          </a:bodyPr>
          <a:lstStyle/>
          <a:p>
            <a:r>
              <a:rPr lang="en-US" sz="4200"/>
              <a:t>Continuing the Potentially Eligible Process</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93660" y="2599509"/>
            <a:ext cx="10143668" cy="3435531"/>
          </a:xfrm>
        </p:spPr>
        <p:txBody>
          <a:bodyPr vert="horz" lIns="91440" tIns="45720" rIns="91440" bIns="45720" rtlCol="0" anchor="ctr">
            <a:noAutofit/>
          </a:bodyPr>
          <a:lstStyle/>
          <a:p>
            <a:r>
              <a:rPr lang="en-US" sz="1600"/>
              <a:t>Applicable releases are required to share information with school, and parental/guardian consent is required if student is a minor.</a:t>
            </a:r>
            <a:endParaRPr lang="en-US" sz="1600">
              <a:ea typeface="Calibri"/>
              <a:cs typeface="Calibri"/>
            </a:endParaRPr>
          </a:p>
          <a:p>
            <a:pPr lvl="1"/>
            <a:r>
              <a:rPr lang="en-US" sz="1600" i="1"/>
              <a:t>VR5061 Notice and Consent for Disclosure of Personal Information</a:t>
            </a:r>
            <a:r>
              <a:rPr lang="en-US" sz="1600"/>
              <a:t> (required)</a:t>
            </a:r>
            <a:r>
              <a:rPr lang="en-US" sz="1600" b="1"/>
              <a:t> </a:t>
            </a:r>
            <a:endParaRPr lang="en-US" sz="1600">
              <a:highlight>
                <a:srgbClr val="FFFF00"/>
              </a:highlight>
              <a:ea typeface="Calibri"/>
              <a:cs typeface="Calibri"/>
            </a:endParaRPr>
          </a:p>
          <a:p>
            <a:pPr lvl="1"/>
            <a:r>
              <a:rPr lang="en-US" sz="1600" b="0" i="1">
                <a:effectLst/>
              </a:rPr>
              <a:t>VR1517-2 Authorization for Release of Confidential Customer Records and Information</a:t>
            </a:r>
            <a:r>
              <a:rPr lang="en-US" sz="1600"/>
              <a:t> for Parents</a:t>
            </a:r>
            <a:r>
              <a:rPr lang="en-US" sz="1600" b="0" i="0">
                <a:effectLst/>
              </a:rPr>
              <a:t> (if the student is </a:t>
            </a:r>
            <a:r>
              <a:rPr lang="en-US" sz="1600"/>
              <a:t>not a minor)</a:t>
            </a:r>
            <a:endParaRPr lang="en-US" sz="1600" b="0" i="0">
              <a:effectLst/>
              <a:ea typeface="Calibri"/>
              <a:cs typeface="Calibri"/>
            </a:endParaRPr>
          </a:p>
          <a:p>
            <a:pPr lvl="1"/>
            <a:r>
              <a:rPr lang="en-US" sz="1600" i="1">
                <a:cs typeface="Calibri"/>
              </a:rPr>
              <a:t>VR1517-2 Authorization for Release of Confidential Customer Records and Information</a:t>
            </a:r>
            <a:r>
              <a:rPr lang="en-US" sz="1600">
                <a:cs typeface="Calibri"/>
              </a:rPr>
              <a:t> for School (recommended by VR Policy to share information with school)</a:t>
            </a:r>
            <a:endParaRPr lang="en-US" sz="1600">
              <a:ea typeface="Calibri"/>
              <a:cs typeface="Calibri"/>
            </a:endParaRPr>
          </a:p>
          <a:p>
            <a:pPr lvl="1"/>
            <a:r>
              <a:rPr lang="en-US" sz="1600" i="1"/>
              <a:t>VR5060 Permission to Collect Information</a:t>
            </a:r>
            <a:r>
              <a:rPr lang="en-US" sz="1600"/>
              <a:t> (required if school records are requested)</a:t>
            </a:r>
            <a:endParaRPr lang="en-US" sz="1600">
              <a:ea typeface="Calibri"/>
              <a:cs typeface="Calibri"/>
            </a:endParaRPr>
          </a:p>
          <a:p>
            <a:r>
              <a:rPr lang="en-US" sz="1600"/>
              <a:t>For Work-Based Learning, </a:t>
            </a:r>
            <a:r>
              <a:rPr lang="en-US" sz="1600" b="0" i="0">
                <a:effectLst/>
              </a:rPr>
              <a:t>VR staff asks the customer to provide original unexpired documents that prove his or her identity and show that the customer can work legally in the United States. Examples of work-based learning placement include:</a:t>
            </a:r>
            <a:endParaRPr lang="en-US" sz="1600" b="0" i="0">
              <a:effectLst/>
              <a:ea typeface="Calibri"/>
              <a:cs typeface="Calibri"/>
            </a:endParaRPr>
          </a:p>
          <a:p>
            <a:pPr lvl="1"/>
            <a:r>
              <a:rPr lang="en-US" sz="1600">
                <a:cs typeface="Calibri"/>
              </a:rPr>
              <a:t>SEAL</a:t>
            </a:r>
            <a:endParaRPr lang="en-US" sz="1600">
              <a:ea typeface="Calibri"/>
              <a:cs typeface="Calibri"/>
            </a:endParaRPr>
          </a:p>
          <a:p>
            <a:pPr lvl="1"/>
            <a:r>
              <a:rPr lang="en-US" sz="1600"/>
              <a:t>P</a:t>
            </a:r>
            <a:r>
              <a:rPr lang="en-US" sz="1600" b="0" i="0">
                <a:effectLst/>
              </a:rPr>
              <a:t>lacements through Paid or Unpaid Work Experience</a:t>
            </a:r>
            <a:endParaRPr lang="en-US" sz="1600">
              <a:ea typeface="Calibri"/>
              <a:cs typeface="Calibri"/>
            </a:endParaRPr>
          </a:p>
          <a:p>
            <a:pPr marL="0" indent="0">
              <a:buNone/>
            </a:pPr>
            <a:endParaRPr lang="en-US" sz="1500"/>
          </a:p>
        </p:txBody>
      </p:sp>
      <p:sp>
        <p:nvSpPr>
          <p:cNvPr id="6" name="Slide Number Placeholder 5">
            <a:extLst>
              <a:ext uri="{FF2B5EF4-FFF2-40B4-BE49-F238E27FC236}">
                <a16:creationId xmlns:a16="http://schemas.microsoft.com/office/drawing/2014/main" id="{464B0308-8DC8-4779-768F-9334D5E27C47}"/>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58</a:t>
            </a:fld>
            <a:endParaRPr lang="en-US"/>
          </a:p>
        </p:txBody>
      </p:sp>
    </p:spTree>
    <p:extLst>
      <p:ext uri="{BB962C8B-B14F-4D97-AF65-F5344CB8AC3E}">
        <p14:creationId xmlns:p14="http://schemas.microsoft.com/office/powerpoint/2010/main" val="1631831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c 37">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itle 11"/>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kern="1200">
                <a:solidFill>
                  <a:srgbClr val="FFFFFF"/>
                </a:solidFill>
                <a:latin typeface="+mj-lt"/>
                <a:ea typeface="+mj-ea"/>
                <a:cs typeface="+mj-cs"/>
              </a:rPr>
              <a:t>VR Process Timeline</a:t>
            </a:r>
          </a:p>
        </p:txBody>
      </p:sp>
      <p:sp>
        <p:nvSpPr>
          <p:cNvPr id="40" name="Oval 39">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ead with Gears">
            <a:extLst>
              <a:ext uri="{FF2B5EF4-FFF2-40B4-BE49-F238E27FC236}">
                <a16:creationId xmlns:a16="http://schemas.microsoft.com/office/drawing/2014/main" id="{DBFFB95C-63C1-525E-4804-C02BE20B0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3" name="Slide Number Placeholder 2">
            <a:extLst>
              <a:ext uri="{FF2B5EF4-FFF2-40B4-BE49-F238E27FC236}">
                <a16:creationId xmlns:a16="http://schemas.microsoft.com/office/drawing/2014/main" id="{FE7B512E-567D-98EF-F5AB-B0097BD2F5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59</a:t>
            </a:fld>
            <a:endParaRPr lang="en-US">
              <a:solidFill>
                <a:srgbClr val="FFFFFF"/>
              </a:solidFill>
            </a:endParaRPr>
          </a:p>
        </p:txBody>
      </p:sp>
    </p:spTree>
    <p:extLst>
      <p:ext uri="{BB962C8B-B14F-4D97-AF65-F5344CB8AC3E}">
        <p14:creationId xmlns:p14="http://schemas.microsoft.com/office/powerpoint/2010/main" val="13563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Collaboration picture&#10;">
            <a:extLst>
              <a:ext uri="{FF2B5EF4-FFF2-40B4-BE49-F238E27FC236}">
                <a16:creationId xmlns:a16="http://schemas.microsoft.com/office/drawing/2014/main" id="{6D1BE5A4-29F2-9E60-5AE6-69F4D349CBFF}"/>
              </a:ext>
            </a:extLst>
          </p:cNvPr>
          <p:cNvPicPr>
            <a:picLocks noGrp="1" noChangeAspect="1"/>
          </p:cNvPicPr>
          <p:nvPr>
            <p:ph idx="1"/>
          </p:nvPr>
        </p:nvPicPr>
        <p:blipFill>
          <a:blip r:embed="rId3"/>
          <a:stretch>
            <a:fillRect/>
          </a:stretch>
        </p:blipFill>
        <p:spPr>
          <a:xfrm>
            <a:off x="1198702" y="918266"/>
            <a:ext cx="4644528" cy="2171317"/>
          </a:xfrm>
          <a:prstGeom prst="rect">
            <a:avLst/>
          </a:prstGeom>
          <a:solidFill>
            <a:srgbClr val="FFFFFF">
              <a:shade val="85000"/>
            </a:srgbClr>
          </a:solidFill>
        </p:spPr>
      </p:pic>
      <p:pic>
        <p:nvPicPr>
          <p:cNvPr id="8" name="Graphic 7" descr="Cheers outline">
            <a:extLst>
              <a:ext uri="{FF2B5EF4-FFF2-40B4-BE49-F238E27FC236}">
                <a16:creationId xmlns:a16="http://schemas.microsoft.com/office/drawing/2014/main" id="{166C76B4-4004-9854-7FBE-16C53D68AD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334" y="3132082"/>
            <a:ext cx="2716683" cy="2716683"/>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3B0D070-F3B0-2397-18D9-F569134E4AF4}"/>
              </a:ext>
            </a:extLst>
          </p:cNvPr>
          <p:cNvSpPr txBox="1">
            <a:spLocks noGrp="1"/>
          </p:cNvSpPr>
          <p:nvPr>
            <p:ph type="title" idx="4294967295"/>
          </p:nvPr>
        </p:nvSpPr>
        <p:spPr>
          <a:xfrm>
            <a:off x="6131719" y="1176570"/>
            <a:ext cx="5442186"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j-lt"/>
                <a:ea typeface="+mn-ea"/>
                <a:cs typeface="+mn-cs"/>
              </a:rPr>
              <a:t>Capacity Building for a Stronger Collaboration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Collaboration and Communication for student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Calibri Light"/>
              </a:rPr>
              <a:t>How systems benefit from seamless transition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Ligh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What are Pre-Employment Transition Services (Pre-ETS)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How ISD Staff can initiate contact with VR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Starting the student referral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Two Pathways to Vocational Rehabilitation Services: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(1) Potentially VR Eligible and (2) VR Eligible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When to enter into each VR Phase?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Review of the Potentially Eligible Process</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6</a:t>
            </a:fld>
            <a:endParaRPr lang="en-US"/>
          </a:p>
        </p:txBody>
      </p:sp>
    </p:spTree>
    <p:extLst>
      <p:ext uri="{BB962C8B-B14F-4D97-AF65-F5344CB8AC3E}">
        <p14:creationId xmlns:p14="http://schemas.microsoft.com/office/powerpoint/2010/main" val="4069795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5EB8-EBBF-4646-887D-81D2A5AA9735}"/>
              </a:ext>
            </a:extLst>
          </p:cNvPr>
          <p:cNvSpPr>
            <a:spLocks noGrp="1"/>
          </p:cNvSpPr>
          <p:nvPr>
            <p:ph type="title"/>
          </p:nvPr>
        </p:nvSpPr>
        <p:spPr>
          <a:xfrm>
            <a:off x="1554204" y="5074920"/>
            <a:ext cx="8288032" cy="1096316"/>
          </a:xfrm>
        </p:spPr>
        <p:txBody>
          <a:bodyPr vert="horz" lIns="91440" tIns="45720" rIns="91440" bIns="45720" rtlCol="0" anchor="b">
            <a:normAutofit/>
          </a:bodyPr>
          <a:lstStyle/>
          <a:p>
            <a:pPr algn="ctr"/>
            <a:r>
              <a:rPr lang="en-US" kern="1200">
                <a:latin typeface="+mj-lt"/>
                <a:ea typeface="+mj-ea"/>
                <a:cs typeface="+mj-cs"/>
              </a:rPr>
              <a:t>The VR Process and Timelines</a:t>
            </a:r>
          </a:p>
        </p:txBody>
      </p:sp>
      <p:pic>
        <p:nvPicPr>
          <p:cNvPr id="7" name="Picture 6" descr="Picture of the VR process and timelines. Texans with disabilities enter into initial contact phase with VR, progress to application, eligibility determination, comprehensive assessment and planning, service delivery, and employment.">
            <a:extLst>
              <a:ext uri="{FF2B5EF4-FFF2-40B4-BE49-F238E27FC236}">
                <a16:creationId xmlns:a16="http://schemas.microsoft.com/office/drawing/2014/main" id="{97DAD09A-8CD6-4625-B23B-C437C4E8293B}"/>
              </a:ext>
            </a:extLst>
          </p:cNvPr>
          <p:cNvPicPr>
            <a:picLocks noChangeAspect="1"/>
          </p:cNvPicPr>
          <p:nvPr/>
        </p:nvPicPr>
        <p:blipFill>
          <a:blip r:embed="rId3"/>
          <a:stretch>
            <a:fillRect/>
          </a:stretch>
        </p:blipFill>
        <p:spPr>
          <a:xfrm>
            <a:off x="1" y="136525"/>
            <a:ext cx="12192000" cy="4978399"/>
          </a:xfrm>
          <a:prstGeom prst="rect">
            <a:avLst/>
          </a:prstGeom>
        </p:spPr>
      </p:pic>
      <p:sp>
        <p:nvSpPr>
          <p:cNvPr id="8" name="TextBox 7">
            <a:extLst>
              <a:ext uri="{FF2B5EF4-FFF2-40B4-BE49-F238E27FC236}">
                <a16:creationId xmlns:a16="http://schemas.microsoft.com/office/drawing/2014/main" id="{63A1BC3F-1E90-4838-953C-505C58D36B60}"/>
              </a:ext>
            </a:extLst>
          </p:cNvPr>
          <p:cNvSpPr txBox="1"/>
          <p:nvPr/>
        </p:nvSpPr>
        <p:spPr>
          <a:xfrm>
            <a:off x="1136192" y="6172543"/>
            <a:ext cx="8288032" cy="744240"/>
          </a:xfrm>
          <a:prstGeom prst="rect">
            <a:avLst/>
          </a:prstGeom>
        </p:spPr>
        <p:txBody>
          <a:bodyPr vert="horz" lIns="91440" tIns="45720" rIns="91440" bIns="45720" rtlCol="0" anchor="t">
            <a:normAutofit/>
          </a:bodyPr>
          <a:lstStyle/>
          <a:p>
            <a:pPr marR="0" lvl="0" algn="ctr" fontAlgn="auto">
              <a:spcBef>
                <a:spcPts val="1000"/>
              </a:spcBef>
              <a:buClr>
                <a:schemeClr val="accent1"/>
              </a:buClr>
              <a:buSzPct val="80000"/>
              <a:tabLst/>
              <a:defRPr/>
            </a:pPr>
            <a:r>
              <a:rPr kumimoji="0" lang="en-US" sz="3200" b="0" i="0" u="none" strike="noStrike" cap="none" spc="0" normalizeH="0" baseline="0" noProof="0">
                <a:ln>
                  <a:noFill/>
                </a:ln>
                <a:effectLst/>
                <a:uLnTx/>
                <a:uFillTx/>
              </a:rPr>
              <a:t>30 </a:t>
            </a:r>
            <a:r>
              <a:rPr kumimoji="0" lang="en-US" sz="3200" b="0" i="0" u="none" strike="noStrike" cap="none" spc="0" normalizeH="0" baseline="0" noProof="0">
                <a:ln>
                  <a:noFill/>
                </a:ln>
                <a:effectLst/>
                <a:uLnTx/>
                <a:uFillTx/>
                <a:sym typeface="Wingdings" panose="05000000000000000000" pitchFamily="2" charset="2"/>
              </a:rPr>
              <a:t> 60  90-day timelines</a:t>
            </a:r>
            <a:endParaRPr kumimoji="0" lang="en-US" sz="3200" b="0" i="0" u="none" strike="noStrike" cap="none" spc="0" normalizeH="0" baseline="0" noProof="0">
              <a:ln>
                <a:noFill/>
              </a:ln>
              <a:effectLst/>
              <a:uLnTx/>
              <a:uFillTx/>
            </a:endParaRPr>
          </a:p>
        </p:txBody>
      </p:sp>
      <p:sp>
        <p:nvSpPr>
          <p:cNvPr id="4" name="Slide Number Placeholder 3">
            <a:extLst>
              <a:ext uri="{FF2B5EF4-FFF2-40B4-BE49-F238E27FC236}">
                <a16:creationId xmlns:a16="http://schemas.microsoft.com/office/drawing/2014/main" id="{6029D97D-B341-AB2E-A650-ACA4039E23FB}"/>
              </a:ext>
            </a:extLst>
          </p:cNvPr>
          <p:cNvSpPr>
            <a:spLocks noGrp="1"/>
          </p:cNvSpPr>
          <p:nvPr>
            <p:ph type="sldNum" sz="quarter" idx="12"/>
          </p:nvPr>
        </p:nvSpPr>
        <p:spPr/>
        <p:txBody>
          <a:bodyPr>
            <a:normAutofit/>
          </a:bodyPr>
          <a:lstStyle/>
          <a:p>
            <a:pPr algn="ctr"/>
            <a:fld id="{775B6C71-B8E2-4E4D-A4A3-1937B1299F9F}" type="slidenum">
              <a:rPr lang="en-US" smtClean="0"/>
              <a:pPr algn="ctr"/>
              <a:t>60</a:t>
            </a:fld>
            <a:endParaRPr lang="en-US"/>
          </a:p>
        </p:txBody>
      </p:sp>
    </p:spTree>
    <p:extLst>
      <p:ext uri="{BB962C8B-B14F-4D97-AF65-F5344CB8AC3E}">
        <p14:creationId xmlns:p14="http://schemas.microsoft.com/office/powerpoint/2010/main" val="1182974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D140-9953-0460-3854-59C70DF7CCA1}"/>
              </a:ext>
            </a:extLst>
          </p:cNvPr>
          <p:cNvSpPr>
            <a:spLocks noGrp="1"/>
          </p:cNvSpPr>
          <p:nvPr>
            <p:ph type="title"/>
          </p:nvPr>
        </p:nvSpPr>
        <p:spPr>
          <a:xfrm>
            <a:off x="2750820" y="741391"/>
            <a:ext cx="6705206" cy="1616203"/>
          </a:xfrm>
        </p:spPr>
        <p:txBody>
          <a:bodyPr anchor="b">
            <a:normAutofit/>
          </a:bodyPr>
          <a:lstStyle/>
          <a:p>
            <a:pPr algn="ctr"/>
            <a:r>
              <a:rPr lang="en-US" sz="3200" b="1">
                <a:solidFill>
                  <a:schemeClr val="accent4"/>
                </a:solidFill>
                <a:ea typeface="Calibri Light"/>
                <a:cs typeface="Calibri Light"/>
              </a:rPr>
              <a:t>Collaborating for Student Success: Texas Workforce and Schools</a:t>
            </a:r>
          </a:p>
        </p:txBody>
      </p:sp>
      <p:sp>
        <p:nvSpPr>
          <p:cNvPr id="3" name="Text Placeholder 2">
            <a:extLst>
              <a:ext uri="{FF2B5EF4-FFF2-40B4-BE49-F238E27FC236}">
                <a16:creationId xmlns:a16="http://schemas.microsoft.com/office/drawing/2014/main" id="{43E923D2-FA55-3791-B069-3A731054CB4B}"/>
              </a:ext>
            </a:extLst>
          </p:cNvPr>
          <p:cNvSpPr>
            <a:spLocks noGrp="1"/>
          </p:cNvSpPr>
          <p:nvPr>
            <p:ph idx="1"/>
          </p:nvPr>
        </p:nvSpPr>
        <p:spPr>
          <a:xfrm>
            <a:off x="2750820" y="2533476"/>
            <a:ext cx="6705206" cy="3447832"/>
          </a:xfrm>
        </p:spPr>
        <p:txBody>
          <a:bodyPr vert="horz" lIns="91440" tIns="45720" rIns="91440" bIns="45720" rtlCol="0" anchor="t">
            <a:normAutofit/>
          </a:bodyPr>
          <a:lstStyle/>
          <a:p>
            <a:pPr marL="0" indent="0" algn="ctr">
              <a:buNone/>
            </a:pPr>
            <a:r>
              <a:rPr lang="en-US" sz="2000" b="1">
                <a:ea typeface="Calibri"/>
                <a:cs typeface="Calibri"/>
              </a:rPr>
              <a:t>Next Meeting</a:t>
            </a:r>
            <a:endParaRPr lang="en-US" b="1">
              <a:ea typeface="Calibri"/>
              <a:cs typeface="Calibri"/>
            </a:endParaRPr>
          </a:p>
          <a:p>
            <a:pPr marL="0" indent="0" algn="ctr">
              <a:buNone/>
            </a:pPr>
            <a:r>
              <a:rPr lang="en-US" sz="2000">
                <a:ea typeface="Calibri"/>
                <a:cs typeface="Calibri"/>
              </a:rPr>
              <a:t>October 15, 2024</a:t>
            </a:r>
            <a:endParaRPr lang="en-US" b="1">
              <a:ea typeface="Calibri"/>
              <a:cs typeface="Calibri"/>
            </a:endParaRPr>
          </a:p>
          <a:p>
            <a:pPr marL="0" indent="0" algn="ctr">
              <a:buNone/>
            </a:pPr>
            <a:r>
              <a:rPr lang="en-US" sz="2000">
                <a:ea typeface="Calibri"/>
                <a:cs typeface="Calibri"/>
              </a:rPr>
              <a:t>1:00-2:00 via Zoom</a:t>
            </a:r>
            <a:endParaRPr lang="en-US" b="1">
              <a:ea typeface="Calibri"/>
              <a:cs typeface="Calibri"/>
            </a:endParaRPr>
          </a:p>
          <a:p>
            <a:pPr marL="457200" lvl="1" indent="0" algn="ctr">
              <a:buNone/>
            </a:pPr>
            <a:endParaRPr lang="en-US" sz="2000">
              <a:ea typeface="Calibri"/>
              <a:cs typeface="Calibri"/>
            </a:endParaRPr>
          </a:p>
          <a:p>
            <a:pPr marL="457200" lvl="1" indent="0" algn="ctr">
              <a:lnSpc>
                <a:spcPct val="100000"/>
              </a:lnSpc>
              <a:buNone/>
            </a:pPr>
            <a:r>
              <a:rPr lang="en-US" sz="2000">
                <a:ea typeface="Calibri"/>
                <a:cs typeface="Calibri"/>
                <a:hlinkClick r:id="rId4"/>
              </a:rPr>
              <a:t>Region 10 Registration</a:t>
            </a:r>
          </a:p>
          <a:p>
            <a:pPr marL="457200" lvl="1" indent="0" algn="ctr">
              <a:lnSpc>
                <a:spcPct val="100000"/>
              </a:lnSpc>
              <a:buNone/>
            </a:pPr>
            <a:r>
              <a:rPr lang="en-US" sz="2000">
                <a:ea typeface="Calibri"/>
                <a:cs typeface="Calibri"/>
              </a:rPr>
              <a:t>Region 11 Registration</a:t>
            </a:r>
          </a:p>
          <a:p>
            <a:pPr marL="457200" lvl="1" indent="0" algn="ctr">
              <a:buNone/>
            </a:pPr>
            <a:r>
              <a:rPr lang="en-US" sz="2000">
                <a:ea typeface="Calibri"/>
                <a:cs typeface="Calibri"/>
              </a:rPr>
              <a:t>Texas Workforce can register through either entity or watch for a Zoom link from </a:t>
            </a:r>
            <a:r>
              <a:rPr lang="en-US" sz="2000" err="1">
                <a:ea typeface="Calibri"/>
                <a:cs typeface="Calibri"/>
              </a:rPr>
              <a:t>Rosla</a:t>
            </a:r>
            <a:endParaRPr lang="en-US" sz="2000">
              <a:ea typeface="Calibri"/>
              <a:cs typeface="Calibri"/>
            </a:endParaRPr>
          </a:p>
        </p:txBody>
      </p:sp>
      <p:sp>
        <p:nvSpPr>
          <p:cNvPr id="4" name="Slide Number Placeholder 3">
            <a:extLst>
              <a:ext uri="{FF2B5EF4-FFF2-40B4-BE49-F238E27FC236}">
                <a16:creationId xmlns:a16="http://schemas.microsoft.com/office/drawing/2014/main" id="{6C5602AD-F3F3-CD3D-A3EC-7D41BEF0011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61</a:t>
            </a:fld>
            <a:endParaRPr lang="en-US"/>
          </a:p>
        </p:txBody>
      </p:sp>
      <p:sp>
        <p:nvSpPr>
          <p:cNvPr id="9" name="Rectangle 8">
            <a:extLst>
              <a:ext uri="{FF2B5EF4-FFF2-40B4-BE49-F238E27FC236}">
                <a16:creationId xmlns:a16="http://schemas.microsoft.com/office/drawing/2014/main" id="{6CF042CA-1AB3-5530-1155-8018D6D6A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D5A982-4141-9143-22DC-C0713B397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7382"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432828"/>
      </p:ext>
    </p:extLst>
  </p:cSld>
  <p:clrMapOvr>
    <a:masterClrMapping/>
  </p:clrMapOvr>
  <p:extLst>
    <p:ext uri="{6950BFC3-D8DA-4A85-94F7-54DA5524770B}">
      <p188:commentRel xmlns:p188="http://schemas.microsoft.com/office/powerpoint/2018/8/main" r:id="rId3"/>
    </p:ext>
  </p:extLs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A5F3C-B0AD-175F-0EB8-2C3E28484D76}"/>
              </a:ext>
            </a:extLst>
          </p:cNvPr>
          <p:cNvSpPr>
            <a:spLocks noGrp="1"/>
          </p:cNvSpPr>
          <p:nvPr>
            <p:ph type="title"/>
          </p:nvPr>
        </p:nvSpPr>
        <p:spPr>
          <a:xfrm>
            <a:off x="3994709" y="2594847"/>
            <a:ext cx="7644627" cy="2751086"/>
          </a:xfrm>
        </p:spPr>
        <p:txBody>
          <a:bodyPr vert="horz" lIns="91440" tIns="45720" rIns="91440" bIns="45720" rtlCol="0" anchor="b">
            <a:normAutofit/>
          </a:bodyPr>
          <a:lstStyle/>
          <a:p>
            <a:pPr algn="r"/>
            <a:r>
              <a:rPr lang="en-US" sz="6000"/>
              <a:t>Use </a:t>
            </a:r>
            <a:r>
              <a:rPr lang="en-US" sz="6000">
                <a:latin typeface="+mn-lt"/>
                <a:ea typeface="+mn-ea"/>
                <a:cs typeface="+mn-cs"/>
                <a:hlinkClick r:id="rId2"/>
              </a:rPr>
              <a:t>Texas SPED Support</a:t>
            </a:r>
            <a:br>
              <a:rPr lang="en-US" sz="6000" kern="1200">
                <a:latin typeface="+mn-lt"/>
                <a:ea typeface="+mn-ea"/>
                <a:cs typeface="+mn-cs"/>
              </a:rPr>
            </a:br>
            <a:r>
              <a:rPr lang="en-US" sz="6000" kern="1200">
                <a:ea typeface="+mn-ea"/>
                <a:cs typeface="+mn-cs"/>
              </a:rPr>
              <a:t>to find your </a:t>
            </a:r>
            <a:r>
              <a:rPr lang="en-US" sz="6000" kern="1200">
                <a:latin typeface="+mj-lt"/>
                <a:ea typeface="+mj-ea"/>
                <a:cs typeface="+mj-cs"/>
              </a:rPr>
              <a:t>Educational Service Center Contacts</a:t>
            </a:r>
          </a:p>
        </p:txBody>
      </p:sp>
      <p:sp>
        <p:nvSpPr>
          <p:cNvPr id="4" name="Slide Number Placeholder 3">
            <a:extLst>
              <a:ext uri="{FF2B5EF4-FFF2-40B4-BE49-F238E27FC236}">
                <a16:creationId xmlns:a16="http://schemas.microsoft.com/office/drawing/2014/main" id="{F7B91E0F-6DB3-417A-CAAE-159E67CA47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62</a:t>
            </a:fld>
            <a:endParaRPr lang="en-US"/>
          </a:p>
        </p:txBody>
      </p:sp>
    </p:spTree>
    <p:extLst>
      <p:ext uri="{BB962C8B-B14F-4D97-AF65-F5344CB8AC3E}">
        <p14:creationId xmlns:p14="http://schemas.microsoft.com/office/powerpoint/2010/main" val="3804892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04CA7-B6DD-4FCF-93A1-C029EE998FE2}"/>
              </a:ext>
            </a:extLst>
          </p:cNvPr>
          <p:cNvSpPr>
            <a:spLocks noGrp="1"/>
          </p:cNvSpPr>
          <p:nvPr>
            <p:ph type="title" idx="4294967295"/>
          </p:nvPr>
        </p:nvSpPr>
        <p:spPr>
          <a:xfrm>
            <a:off x="2016621" y="124248"/>
            <a:ext cx="8155709" cy="1505883"/>
          </a:xfrm>
        </p:spPr>
        <p:txBody>
          <a:bodyPr vert="horz" lIns="91440" tIns="45720" rIns="91440" bIns="45720" rtlCol="0" anchor="ctr">
            <a:normAutofit/>
          </a:bodyPr>
          <a:lstStyle/>
          <a:p>
            <a:pPr algn="ctr"/>
            <a:r>
              <a:rPr lang="en-US" sz="5200" kern="1200">
                <a:solidFill>
                  <a:schemeClr val="tx1"/>
                </a:solidFill>
                <a:latin typeface="+mj-lt"/>
                <a:ea typeface="+mj-ea"/>
                <a:cs typeface="+mj-cs"/>
              </a:rPr>
              <a:t>  </a:t>
            </a:r>
            <a:r>
              <a:rPr lang="en-US" sz="3600" kern="1200">
                <a:solidFill>
                  <a:schemeClr val="tx1"/>
                </a:solidFill>
                <a:latin typeface="Amasis MT Pro Black" panose="02040A04050005020304" pitchFamily="18" charset="0"/>
              </a:rPr>
              <a:t>State Office Transition Team </a:t>
            </a:r>
            <a:endParaRPr lang="en-US" sz="5200" kern="1200">
              <a:solidFill>
                <a:schemeClr val="tx1"/>
              </a:solidFill>
              <a:latin typeface="Amasis MT Pro Black" panose="02040A04050005020304" pitchFamily="18" charset="0"/>
            </a:endParaRPr>
          </a:p>
        </p:txBody>
      </p:sp>
      <p:sp>
        <p:nvSpPr>
          <p:cNvPr id="3" name="Slide Number Placeholder 2">
            <a:extLst>
              <a:ext uri="{FF2B5EF4-FFF2-40B4-BE49-F238E27FC236}">
                <a16:creationId xmlns:a16="http://schemas.microsoft.com/office/drawing/2014/main" id="{C94758B7-4E07-4500-B226-DF3644BE58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8F98FD8-894E-42B0-B5CC-A23BC30C01DD}"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63</a:t>
            </a:fld>
            <a:endParaRPr kumimoji="0" lang="en-US" b="0" i="0" u="none" strike="noStrike" cap="none" spc="0" normalizeH="0" baseline="0" noProof="0">
              <a:ln>
                <a:noFill/>
              </a:ln>
              <a:effectLst/>
              <a:uLnTx/>
              <a:uFillTx/>
            </a:endParaRPr>
          </a:p>
        </p:txBody>
      </p:sp>
      <p:graphicFrame>
        <p:nvGraphicFramePr>
          <p:cNvPr id="5" name="Table 5">
            <a:extLst>
              <a:ext uri="{FF2B5EF4-FFF2-40B4-BE49-F238E27FC236}">
                <a16:creationId xmlns:a16="http://schemas.microsoft.com/office/drawing/2014/main" id="{6E8522F5-64F0-4482-B7E2-373E5519AA00}"/>
              </a:ext>
            </a:extLst>
          </p:cNvPr>
          <p:cNvGraphicFramePr>
            <a:graphicFrameLocks noGrp="1"/>
          </p:cNvGraphicFramePr>
          <p:nvPr>
            <p:extLst>
              <p:ext uri="{D42A27DB-BD31-4B8C-83A1-F6EECF244321}">
                <p14:modId xmlns:p14="http://schemas.microsoft.com/office/powerpoint/2010/main" val="4095618934"/>
              </p:ext>
            </p:extLst>
          </p:nvPr>
        </p:nvGraphicFramePr>
        <p:xfrm>
          <a:off x="92364" y="1348510"/>
          <a:ext cx="11896437" cy="5190836"/>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4203940985"/>
                    </a:ext>
                  </a:extLst>
                </a:gridCol>
                <a:gridCol w="3153566">
                  <a:extLst>
                    <a:ext uri="{9D8B030D-6E8A-4147-A177-3AD203B41FA5}">
                      <a16:colId xmlns:a16="http://schemas.microsoft.com/office/drawing/2014/main" val="2357220218"/>
                    </a:ext>
                  </a:extLst>
                </a:gridCol>
                <a:gridCol w="2988616">
                  <a:extLst>
                    <a:ext uri="{9D8B030D-6E8A-4147-A177-3AD203B41FA5}">
                      <a16:colId xmlns:a16="http://schemas.microsoft.com/office/drawing/2014/main" val="848857964"/>
                    </a:ext>
                  </a:extLst>
                </a:gridCol>
                <a:gridCol w="2780146">
                  <a:extLst>
                    <a:ext uri="{9D8B030D-6E8A-4147-A177-3AD203B41FA5}">
                      <a16:colId xmlns:a16="http://schemas.microsoft.com/office/drawing/2014/main" val="2900084242"/>
                    </a:ext>
                  </a:extLst>
                </a:gridCol>
              </a:tblGrid>
              <a:tr h="2289635">
                <a:tc>
                  <a:txBody>
                    <a:bodyPr/>
                    <a:lstStyle/>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Erin Wilder</a:t>
                      </a:r>
                    </a:p>
                    <a:p>
                      <a:pPr marL="0" indent="0" algn="ctr">
                        <a:buNone/>
                      </a:pPr>
                      <a:r>
                        <a:rPr lang="en-US" sz="2000" b="1">
                          <a:solidFill>
                            <a:schemeClr val="tx2"/>
                          </a:solidFill>
                          <a:latin typeface="+mj-lt"/>
                        </a:rPr>
                        <a:t>Program Manager</a:t>
                      </a:r>
                    </a:p>
                    <a:p>
                      <a:pPr marL="0" indent="0" algn="ctr">
                        <a:buNone/>
                      </a:pPr>
                      <a:r>
                        <a:rPr lang="en-US" sz="2000" b="0">
                          <a:solidFill>
                            <a:schemeClr val="tx2"/>
                          </a:solidFill>
                          <a:latin typeface="+mj-lt"/>
                        </a:rPr>
                        <a:t>512-936-3707</a:t>
                      </a:r>
                    </a:p>
                    <a:p>
                      <a:pPr marL="0" indent="0" algn="ctr">
                        <a:buNone/>
                      </a:pPr>
                      <a:r>
                        <a:rPr lang="en-US" sz="1600" b="0">
                          <a:solidFill>
                            <a:srgbClr val="3333FF"/>
                          </a:solidFill>
                          <a:latin typeface="+mj-lt"/>
                          <a:hlinkClick r:id="rId3">
                            <a:extLst>
                              <a:ext uri="{A12FA001-AC4F-418D-AE19-62706E023703}">
                                <ahyp:hlinkClr xmlns:ahyp="http://schemas.microsoft.com/office/drawing/2018/hyperlinkcolor" val="tx"/>
                              </a:ext>
                            </a:extLst>
                          </a:hlinkClick>
                        </a:rPr>
                        <a:t>Erin.Wilder@twc.texas.gov</a:t>
                      </a:r>
                      <a:endParaRPr lang="en-US" sz="1600" b="0">
                        <a:solidFill>
                          <a:srgbClr val="3333FF"/>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Kevin Markel</a:t>
                      </a:r>
                    </a:p>
                    <a:p>
                      <a:pPr marL="0" indent="0" algn="ctr">
                        <a:buNone/>
                      </a:pPr>
                      <a:r>
                        <a:rPr lang="en-US" sz="2000" b="1">
                          <a:solidFill>
                            <a:schemeClr val="tx1"/>
                          </a:solidFill>
                          <a:latin typeface="+mj-lt"/>
                        </a:rPr>
                        <a:t>Program Specialist</a:t>
                      </a:r>
                      <a:endParaRPr lang="en-US" sz="2000" b="0">
                        <a:solidFill>
                          <a:schemeClr val="tx1"/>
                        </a:solidFill>
                        <a:latin typeface="+mj-lt"/>
                      </a:endParaRPr>
                    </a:p>
                    <a:p>
                      <a:pPr marL="0" indent="0" algn="ctr">
                        <a:buNone/>
                      </a:pPr>
                      <a:r>
                        <a:rPr lang="en-US" sz="1800" b="0" kern="1200">
                          <a:solidFill>
                            <a:schemeClr val="tx1"/>
                          </a:solidFill>
                          <a:effectLst/>
                          <a:latin typeface="+mj-lt"/>
                          <a:ea typeface="+mn-ea"/>
                          <a:cs typeface="+mn-cs"/>
                        </a:rPr>
                        <a:t>817-727-9045</a:t>
                      </a:r>
                      <a:r>
                        <a:rPr lang="en-US" sz="1800" b="1" kern="1200">
                          <a:solidFill>
                            <a:schemeClr val="tx1"/>
                          </a:solidFill>
                          <a:effectLst/>
                          <a:latin typeface="+mj-lt"/>
                          <a:ea typeface="+mn-ea"/>
                          <a:cs typeface="+mn-cs"/>
                        </a:rPr>
                        <a:t> </a:t>
                      </a:r>
                    </a:p>
                    <a:p>
                      <a:pPr marL="0" indent="0" algn="ctr">
                        <a:buNone/>
                      </a:pPr>
                      <a:r>
                        <a:rPr lang="en-US" sz="1800" b="0" kern="1200">
                          <a:solidFill>
                            <a:srgbClr val="3333FF"/>
                          </a:solidFill>
                          <a:latin typeface="+mj-lt"/>
                          <a:ea typeface="+mn-ea"/>
                          <a:cs typeface="+mn-cs"/>
                          <a:hlinkClick r:id="rId4">
                            <a:extLst>
                              <a:ext uri="{A12FA001-AC4F-418D-AE19-62706E023703}">
                                <ahyp:hlinkClr xmlns:ahyp="http://schemas.microsoft.com/office/drawing/2018/hyperlinkcolor" val="tx"/>
                              </a:ext>
                            </a:extLst>
                          </a:hlinkClick>
                        </a:rPr>
                        <a:t>Kevin.Markel@twc.texas.gov</a:t>
                      </a:r>
                      <a:endParaRPr lang="en-US" sz="18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Alyssa Kee</a:t>
                      </a:r>
                    </a:p>
                    <a:p>
                      <a:pPr marL="0" indent="0" algn="ctr">
                        <a:buNone/>
                      </a:pPr>
                      <a:r>
                        <a:rPr lang="en-US" sz="2000" b="1">
                          <a:solidFill>
                            <a:schemeClr val="tx2"/>
                          </a:solidFill>
                          <a:latin typeface="+mj-lt"/>
                        </a:rPr>
                        <a:t>Program Specialist</a:t>
                      </a:r>
                    </a:p>
                    <a:p>
                      <a:pPr marL="0" indent="0" algn="ctr">
                        <a:buNone/>
                      </a:pPr>
                      <a:r>
                        <a:rPr lang="en-US" sz="2000" b="0">
                          <a:solidFill>
                            <a:schemeClr val="tx2"/>
                          </a:solidFill>
                          <a:latin typeface="+mj-lt"/>
                        </a:rPr>
                        <a:t>915-217-8188</a:t>
                      </a:r>
                      <a:endParaRPr lang="en-US" sz="2000" b="0">
                        <a:solidFill>
                          <a:schemeClr val="tx2"/>
                        </a:solidFill>
                        <a:latin typeface="+mj-lt"/>
                        <a:hlinkClick r:id="rId5">
                          <a:extLst>
                            <a:ext uri="{A12FA001-AC4F-418D-AE19-62706E023703}">
                              <ahyp:hlinkClr xmlns:ahyp="http://schemas.microsoft.com/office/drawing/2018/hyperlinkcolor" val="tx"/>
                            </a:ext>
                          </a:extLst>
                        </a:hlinkClick>
                      </a:endParaRPr>
                    </a:p>
                    <a:p>
                      <a:pPr marL="0" indent="0" algn="ctr">
                        <a:buNone/>
                      </a:pPr>
                      <a:r>
                        <a:rPr lang="en-US" sz="18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Alyssa.Kee@twc.texas.gov</a:t>
                      </a:r>
                      <a:endParaRPr lang="en-US" sz="18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a:solidFill>
                          <a:schemeClr val="tx2"/>
                        </a:solidFill>
                        <a:latin typeface="+mj-lt"/>
                      </a:endParaRPr>
                    </a:p>
                    <a:p>
                      <a:pPr algn="ctr"/>
                      <a:r>
                        <a:rPr lang="en-US" sz="2000" b="1">
                          <a:solidFill>
                            <a:schemeClr val="tx2"/>
                          </a:solidFill>
                          <a:latin typeface="+mj-lt"/>
                        </a:rPr>
                        <a:t>Kristen Davis</a:t>
                      </a:r>
                    </a:p>
                    <a:p>
                      <a:pPr algn="ctr"/>
                      <a:r>
                        <a:rPr lang="en-US" sz="2000" b="1">
                          <a:solidFill>
                            <a:schemeClr val="tx2"/>
                          </a:solidFill>
                          <a:latin typeface="+mj-lt"/>
                        </a:rPr>
                        <a:t>Program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solidFill>
                            <a:schemeClr val="tx2"/>
                          </a:solidFill>
                          <a:latin typeface="+mj-lt"/>
                        </a:rPr>
                        <a:t>512-221-9071</a:t>
                      </a:r>
                    </a:p>
                    <a:p>
                      <a:pPr marL="0" indent="0" algn="ctr">
                        <a:buNone/>
                      </a:pPr>
                      <a:r>
                        <a:rPr lang="en-US" sz="18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Kristen.Davis@twc.texas.gov</a:t>
                      </a:r>
                      <a:endParaRPr lang="en-US" sz="1800" b="0" kern="1200">
                        <a:solidFill>
                          <a:srgbClr val="3333FF"/>
                        </a:solidFill>
                        <a:latin typeface="+mj-lt"/>
                        <a:ea typeface="+mn-ea"/>
                        <a:cs typeface="+mn-cs"/>
                      </a:endParaRPr>
                    </a:p>
                    <a:p>
                      <a:endParaRPr lang="en-US" sz="2000" b="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901201">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Laura Villarreal </a:t>
                      </a:r>
                      <a:r>
                        <a:rPr lang="en-US" sz="1800" b="1">
                          <a:solidFill>
                            <a:schemeClr val="tx2"/>
                          </a:solidFill>
                          <a:latin typeface="+mj-lt"/>
                        </a:rPr>
                        <a:t>Neurodevelopmental Specialist  </a:t>
                      </a:r>
                      <a:endParaRPr lang="en-US" sz="1800" b="0">
                        <a:solidFill>
                          <a:schemeClr val="tx2"/>
                        </a:solidFill>
                        <a:latin typeface="+mj-lt"/>
                      </a:endParaRPr>
                    </a:p>
                    <a:p>
                      <a:pPr marL="0" indent="0" algn="ctr">
                        <a:buNone/>
                      </a:pPr>
                      <a:r>
                        <a:rPr lang="en-US" sz="2000" b="0">
                          <a:solidFill>
                            <a:schemeClr val="tx2"/>
                          </a:solidFill>
                          <a:latin typeface="+mj-lt"/>
                        </a:rPr>
                        <a:t>   512-541-6439	</a:t>
                      </a:r>
                    </a:p>
                    <a:p>
                      <a:pPr marL="0" indent="0" algn="ctr">
                        <a:buNone/>
                      </a:pPr>
                      <a:r>
                        <a:rPr lang="en-US" sz="18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Laura.Villarreal@twc.texas.gov</a:t>
                      </a:r>
                      <a:endParaRPr lang="en-US" sz="1800" b="0" kern="1200">
                        <a:solidFill>
                          <a:srgbClr val="3333FF"/>
                        </a:solidFill>
                        <a:latin typeface="+mj-lt"/>
                        <a:ea typeface="+mn-ea"/>
                        <a:cs typeface="+mn-cs"/>
                      </a:endParaRPr>
                    </a:p>
                    <a:p>
                      <a:pPr marL="0" indent="0" algn="ctr">
                        <a:buNone/>
                      </a:pPr>
                      <a:endParaRPr lang="en-US" sz="2000" b="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Leigh Ann Godinez</a:t>
                      </a:r>
                    </a:p>
                    <a:p>
                      <a:pPr marL="0" indent="0" algn="ctr">
                        <a:buNone/>
                      </a:pPr>
                      <a:r>
                        <a:rPr lang="en-US" sz="2000" b="1">
                          <a:solidFill>
                            <a:schemeClr val="tx2"/>
                          </a:solidFill>
                          <a:latin typeface="+mj-lt"/>
                        </a:rPr>
                        <a:t> Program Specialist</a:t>
                      </a:r>
                    </a:p>
                    <a:p>
                      <a:pPr marL="0" indent="0" algn="ctr">
                        <a:buNone/>
                      </a:pPr>
                      <a:r>
                        <a:rPr lang="en-US" sz="2000" b="0">
                          <a:solidFill>
                            <a:schemeClr val="tx2"/>
                          </a:solidFill>
                          <a:latin typeface="+mj-lt"/>
                        </a:rPr>
                        <a:t>512-720-8347</a:t>
                      </a:r>
                    </a:p>
                    <a:p>
                      <a:pPr marL="0" indent="0" algn="ctr">
                        <a:buNone/>
                      </a:pPr>
                      <a:r>
                        <a:rPr lang="en-US" sz="16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Leighann.Godinez@twc.texas.gov</a:t>
                      </a:r>
                      <a:endParaRPr lang="en-US" sz="16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Gabriela Martinez</a:t>
                      </a:r>
                      <a:endParaRPr lang="en-US" sz="2000" b="0">
                        <a:solidFill>
                          <a:schemeClr val="tx2"/>
                        </a:solidFill>
                        <a:latin typeface="+mj-lt"/>
                      </a:endParaRPr>
                    </a:p>
                    <a:p>
                      <a:pPr marL="0" indent="0" algn="ctr">
                        <a:buNone/>
                      </a:pPr>
                      <a:r>
                        <a:rPr lang="en-US" sz="2000" b="1">
                          <a:solidFill>
                            <a:schemeClr val="tx2"/>
                          </a:solidFill>
                          <a:latin typeface="+mj-lt"/>
                        </a:rPr>
                        <a:t>Program Specialist </a:t>
                      </a:r>
                    </a:p>
                    <a:p>
                      <a:pPr marL="0" indent="0" algn="ctr">
                        <a:buNone/>
                      </a:pPr>
                      <a:r>
                        <a:rPr lang="en-US" sz="2000" b="1">
                          <a:solidFill>
                            <a:schemeClr val="tx2"/>
                          </a:solidFill>
                          <a:latin typeface="+mj-lt"/>
                        </a:rPr>
                        <a:t>   </a:t>
                      </a:r>
                      <a:r>
                        <a:rPr lang="en-US" sz="2000" b="0">
                          <a:solidFill>
                            <a:schemeClr val="tx2"/>
                          </a:solidFill>
                          <a:latin typeface="+mj-lt"/>
                        </a:rPr>
                        <a:t>956-566-1228	</a:t>
                      </a:r>
                      <a:endParaRPr lang="en-US" sz="2000" b="0">
                        <a:solidFill>
                          <a:schemeClr val="tx1"/>
                        </a:solidFill>
                        <a:latin typeface="+mj-lt"/>
                      </a:endParaRPr>
                    </a:p>
                    <a:p>
                      <a:pPr marL="0" indent="0" algn="ctr">
                        <a:buNone/>
                      </a:pPr>
                      <a:r>
                        <a:rPr lang="en-US" sz="16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Gabriela.Martinez@twc.texas.gov</a:t>
                      </a:r>
                      <a:endParaRPr lang="en-US" sz="16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Team Mailbox</a:t>
                      </a:r>
                      <a:endParaRPr lang="en-US" sz="2000" b="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3333FF"/>
                          </a:solidFill>
                          <a:latin typeface="+mj-lt"/>
                          <a:ea typeface="+mn-ea"/>
                          <a:cs typeface="+mn-cs"/>
                          <a:hlinkClick r:id="rId6">
                            <a:extLst>
                              <a:ext uri="{A12FA001-AC4F-418D-AE19-62706E023703}">
                                <ahyp:hlinkClr xmlns:ahyp="http://schemas.microsoft.com/office/drawing/2018/hyperlinkcolor" val="tx"/>
                              </a:ext>
                            </a:extLst>
                          </a:hlinkClick>
                        </a:rPr>
                        <a:t>VR.Pre-ETS@twc.texas.gov</a:t>
                      </a:r>
                      <a:endParaRPr lang="en-US" sz="1800" b="0" kern="1200">
                        <a:solidFill>
                          <a:srgbClr val="3333FF"/>
                        </a:solidFill>
                        <a:latin typeface="+mj-lt"/>
                        <a:ea typeface="+mn-ea"/>
                        <a:cs typeface="+mn-cs"/>
                      </a:endParaRPr>
                    </a:p>
                    <a:p>
                      <a:pPr marL="0" indent="0" algn="ctr">
                        <a:buNone/>
                      </a:pPr>
                      <a:endParaRPr lang="en-US" sz="2000" b="0">
                        <a:solidFill>
                          <a:schemeClr val="tx2"/>
                        </a:solidFill>
                        <a:latin typeface="+mj-lt"/>
                      </a:endParaRPr>
                    </a:p>
                    <a:p>
                      <a:pPr marL="0" indent="0" algn="ctr">
                        <a:buNone/>
                      </a:pPr>
                      <a:endParaRPr lang="en-US" sz="2000" b="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610390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D07C86-014C-F489-FC57-7A589B50C48E}"/>
              </a:ext>
            </a:extLst>
          </p:cNvPr>
          <p:cNvSpPr>
            <a:spLocks noGrp="1"/>
          </p:cNvSpPr>
          <p:nvPr>
            <p:ph type="title"/>
          </p:nvPr>
        </p:nvSpPr>
        <p:spPr>
          <a:xfrm>
            <a:off x="2682162" y="817481"/>
            <a:ext cx="4175838" cy="1675995"/>
          </a:xfrm>
        </p:spPr>
        <p:txBody>
          <a:bodyPr vert="horz" lIns="91440" tIns="45720" rIns="91440" bIns="45720" rtlCol="0" anchor="b">
            <a:normAutofit/>
          </a:bodyPr>
          <a:lstStyle/>
          <a:p>
            <a:pPr algn="ctr"/>
            <a:r>
              <a:rPr lang="en-US" sz="5400" kern="1200">
                <a:latin typeface="Amasis MT Pro Black" panose="02040A04050005020304" pitchFamily="18" charset="0"/>
              </a:rPr>
              <a:t>Questions</a:t>
            </a:r>
          </a:p>
        </p:txBody>
      </p:sp>
      <p:pic>
        <p:nvPicPr>
          <p:cNvPr id="5" name="Picture 4" descr="Magnifying glass and question mark">
            <a:extLst>
              <a:ext uri="{FF2B5EF4-FFF2-40B4-BE49-F238E27FC236}">
                <a16:creationId xmlns:a16="http://schemas.microsoft.com/office/drawing/2014/main" id="{45CE559B-9693-2EF6-30DD-E323806D6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 y="0"/>
            <a:ext cx="12192576" cy="6858000"/>
          </a:xfrm>
          <a:prstGeom prst="rect">
            <a:avLst/>
          </a:prstGeom>
        </p:spPr>
      </p:pic>
      <p:sp>
        <p:nvSpPr>
          <p:cNvPr id="4" name="Slide Number Placeholder 3">
            <a:extLst>
              <a:ext uri="{FF2B5EF4-FFF2-40B4-BE49-F238E27FC236}">
                <a16:creationId xmlns:a16="http://schemas.microsoft.com/office/drawing/2014/main" id="{D02E9619-2921-B455-7625-88604EDEF18F}"/>
              </a:ext>
            </a:extLst>
          </p:cNvPr>
          <p:cNvSpPr>
            <a:spLocks noGrp="1"/>
          </p:cNvSpPr>
          <p:nvPr>
            <p:ph type="sldNum" sz="quarter" idx="12"/>
          </p:nvPr>
        </p:nvSpPr>
        <p:spPr/>
        <p:txBody>
          <a:bodyPr>
            <a:normAutofit/>
          </a:bodyPr>
          <a:lstStyle/>
          <a:p>
            <a:pPr algn="ctr"/>
            <a:fld id="{775B6C71-B8E2-4E4D-A4A3-1937B1299F9F}" type="slidenum">
              <a:rPr lang="en-US" smtClean="0"/>
              <a:pPr algn="ctr"/>
              <a:t>64</a:t>
            </a:fld>
            <a:endParaRPr lang="en-US"/>
          </a:p>
        </p:txBody>
      </p:sp>
    </p:spTree>
    <p:extLst>
      <p:ext uri="{BB962C8B-B14F-4D97-AF65-F5344CB8AC3E}">
        <p14:creationId xmlns:p14="http://schemas.microsoft.com/office/powerpoint/2010/main" val="2985384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588402-5F3C-4E9C-88FD-95D31A7298F2}"/>
              </a:ext>
            </a:extLst>
          </p:cNvPr>
          <p:cNvSpPr>
            <a:spLocks noGrp="1"/>
          </p:cNvSpPr>
          <p:nvPr>
            <p:ph type="title" idx="4294967295"/>
          </p:nvPr>
        </p:nvSpPr>
        <p:spPr>
          <a:xfrm>
            <a:off x="677863" y="588963"/>
            <a:ext cx="11020425" cy="6129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1"/>
                </a:solidFill>
                <a:effectLst/>
                <a:uLnTx/>
                <a:uFillTx/>
                <a:latin typeface="+mj-lt"/>
                <a:ea typeface="Verdana" panose="020B0604030504040204" pitchFamily="34" charset="0"/>
                <a:cs typeface="+mn-cs"/>
              </a:rPr>
              <a:t>Texas Workforce Solutions-Vocational Rehabilitation 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rPr>
              <a:t>101 East 15th Street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rPr>
              <a:t>Austin, Texas 78778-0001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rPr>
              <a:t>512-936-6400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mn-cs"/>
                <a:hlinkClick r:id="rId2">
                  <a:extLst>
                    <a:ext uri="{A12FA001-AC4F-418D-AE19-62706E023703}">
                      <ahyp:hlinkClr xmlns:ahyp="http://schemas.microsoft.com/office/drawing/2018/hyperlinkcolor" val="tx"/>
                    </a:ext>
                  </a:extLst>
                </a:hlinkClick>
              </a:rPr>
              <a:t>VR.office.locator@twc.state.tx.us </a:t>
            </a:r>
            <a:endPar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Equal Opportunity Employer/Program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Auxiliary aids and services are available upon request to individuals with disabilities.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The Texas Workforce Commission accepts calls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 through any relay service provider.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www.twc.texas.gov</a:t>
            </a:r>
            <a:endPar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mn-cs"/>
            </a:endParaRPr>
          </a:p>
        </p:txBody>
      </p:sp>
      <p:sp>
        <p:nvSpPr>
          <p:cNvPr id="5" name="Slide Number Placeholder 4">
            <a:extLst>
              <a:ext uri="{FF2B5EF4-FFF2-40B4-BE49-F238E27FC236}">
                <a16:creationId xmlns:a16="http://schemas.microsoft.com/office/drawing/2014/main" id="{32A48C84-A9D7-D0B6-A6A7-5159CFCA42E1}"/>
              </a:ext>
            </a:extLst>
          </p:cNvPr>
          <p:cNvSpPr>
            <a:spLocks noGrp="1"/>
          </p:cNvSpPr>
          <p:nvPr>
            <p:ph type="sldNum" sz="quarter" idx="12"/>
          </p:nvPr>
        </p:nvSpPr>
        <p:spPr/>
        <p:txBody>
          <a:bodyPr>
            <a:normAutofit/>
          </a:bodyPr>
          <a:lstStyle/>
          <a:p>
            <a:pPr algn="ctr"/>
            <a:fld id="{775B6C71-B8E2-4E4D-A4A3-1937B1299F9F}" type="slidenum">
              <a:rPr lang="en-US" smtClean="0"/>
              <a:pPr algn="ctr"/>
              <a:t>65</a:t>
            </a:fld>
            <a:endParaRPr lang="en-US"/>
          </a:p>
        </p:txBody>
      </p:sp>
    </p:spTree>
    <p:extLst>
      <p:ext uri="{BB962C8B-B14F-4D97-AF65-F5344CB8AC3E}">
        <p14:creationId xmlns:p14="http://schemas.microsoft.com/office/powerpoint/2010/main" val="551444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pPr algn="ctr"/>
            <a:r>
              <a:rPr lang="en-US" sz="5400">
                <a:latin typeface="Amasis MT Pro Black" panose="02040A04050005020304" pitchFamily="18" charset="0"/>
                <a:ea typeface="Verdana" panose="020B0604030504040204" pitchFamily="34" charset="0"/>
              </a:rPr>
              <a:t>Federal Funding</a:t>
            </a:r>
          </a:p>
        </p:txBody>
      </p:sp>
      <p:sp>
        <p:nvSpPr>
          <p:cNvPr id="3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1929383"/>
            <a:ext cx="11156419" cy="4421993"/>
          </a:xfrm>
        </p:spPr>
        <p:txBody>
          <a:bodyPr>
            <a:normAutofit lnSpcReduction="10000"/>
          </a:bodyPr>
          <a:lstStyle/>
          <a:p>
            <a:pPr marL="0" marR="0">
              <a:lnSpc>
                <a:spcPct val="107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These activities are financed under the </a:t>
            </a:r>
            <a:r>
              <a:rPr lang="en-US" sz="1800" b="1">
                <a:effectLst/>
                <a:latin typeface="+mj-lt"/>
                <a:ea typeface="Calibri" panose="020F0502020204030204" pitchFamily="34" charset="0"/>
                <a:cs typeface="Times New Roman" panose="02020603050405020304" pitchFamily="18" charset="0"/>
              </a:rPr>
              <a:t>TWC Federal Vocational Rehabilitation grant</a:t>
            </a:r>
            <a:r>
              <a:rPr lang="en-US" sz="1800">
                <a:effectLst/>
                <a:latin typeface="+mj-lt"/>
                <a:ea typeface="Calibri" panose="020F0502020204030204" pitchFamily="34" charset="0"/>
                <a:cs typeface="Times New Roman" panose="02020603050405020304" pitchFamily="18" charset="0"/>
              </a:rPr>
              <a:t>. For the Federal fiscal year 2024 (October 1, 2023, through September 30, 2024), TWC anticipates expending $320,291,817 in Federal Vocational Rehabilitation funds. Funds appropriated by the State pay a minimum of 21.3% of the total costs ($86,686,349) under the Vocational Rehabilitation program.  Revised June 2024.</a:t>
            </a:r>
          </a:p>
          <a:p>
            <a:pPr marL="0" marR="0">
              <a:lnSpc>
                <a:spcPct val="107000"/>
              </a:lnSpc>
              <a:spcBef>
                <a:spcPts val="0"/>
              </a:spcBef>
              <a:spcAft>
                <a:spcPts val="800"/>
              </a:spcAft>
            </a:pPr>
            <a:endParaRPr lang="en-US" sz="180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For purposes of the </a:t>
            </a:r>
            <a:r>
              <a:rPr lang="en-US" sz="1800" b="1">
                <a:effectLst/>
                <a:latin typeface="+mj-lt"/>
                <a:ea typeface="Calibri" panose="020F0502020204030204" pitchFamily="34" charset="0"/>
                <a:cs typeface="Times New Roman" panose="02020603050405020304" pitchFamily="18" charset="0"/>
              </a:rPr>
              <a:t>Supported Employment program</a:t>
            </a:r>
            <a:r>
              <a:rPr lang="en-US" sz="1800">
                <a:effectLst/>
                <a:latin typeface="+mj-lt"/>
                <a:ea typeface="Calibri" panose="020F0502020204030204" pitchFamily="34" charset="0"/>
                <a:cs typeface="Times New Roman" panose="02020603050405020304" pitchFamily="18" charset="0"/>
              </a:rPr>
              <a:t>, the Vocational Rehabilitation agency receives 94.7 percent of its funding through a grant from the U.S. Department of Education. For the 2024 Federal fiscal year, the total amount of grant funds awarded are $1,501,230. The remaining 5.3 percent ($83,402) are funded by Texas State Appropriations. Revised June 2024.</a:t>
            </a:r>
          </a:p>
          <a:p>
            <a:pPr marL="0" marR="0" indent="0">
              <a:lnSpc>
                <a:spcPct val="107000"/>
              </a:lnSpc>
              <a:spcBef>
                <a:spcPts val="0"/>
              </a:spcBef>
              <a:spcAft>
                <a:spcPts val="800"/>
              </a:spcAft>
              <a:buNone/>
            </a:pPr>
            <a:endParaRPr lang="en-US" sz="180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For purposes of the </a:t>
            </a:r>
            <a:r>
              <a:rPr lang="en-US" sz="1800" b="1">
                <a:effectLst/>
                <a:latin typeface="+mj-lt"/>
                <a:ea typeface="Calibri" panose="020F0502020204030204" pitchFamily="34" charset="0"/>
                <a:cs typeface="Times New Roman" panose="02020603050405020304" pitchFamily="18" charset="0"/>
              </a:rPr>
              <a:t>Independent Living Services for Older Individuals who are Blind program</a:t>
            </a:r>
            <a:r>
              <a:rPr lang="en-US" sz="1800">
                <a:effectLst/>
                <a:latin typeface="+mj-lt"/>
                <a:ea typeface="Calibri" panose="020F0502020204030204" pitchFamily="34" charset="0"/>
                <a:cs typeface="Times New Roman" panose="02020603050405020304" pitchFamily="18" charset="0"/>
              </a:rPr>
              <a:t>, the Vocational Rehabilitation agency receives 90 percent of its funding through a grant from the U.S. Department of Education. For the 2024 Federal fiscal year, the total amount of grant funds awarded are $2,213,488. The remaining 10 percent ($245,943) are funded by Texas State Appropriations. Revised June 2024.</a:t>
            </a: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66</a:t>
            </a:fld>
            <a:endParaRPr lang="en-US"/>
          </a:p>
        </p:txBody>
      </p:sp>
    </p:spTree>
    <p:extLst>
      <p:ext uri="{BB962C8B-B14F-4D97-AF65-F5344CB8AC3E}">
        <p14:creationId xmlns:p14="http://schemas.microsoft.com/office/powerpoint/2010/main" val="387802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1420150" y="303454"/>
            <a:ext cx="9236700" cy="1188950"/>
          </a:xfrm>
        </p:spPr>
        <p:txBody>
          <a:bodyPr anchor="b">
            <a:normAutofit/>
          </a:bodyPr>
          <a:lstStyle/>
          <a:p>
            <a:pPr algn="ctr"/>
            <a:r>
              <a:rPr lang="en-US" b="1">
                <a:latin typeface="Amasis MT Pro Black" panose="02040A04050005020304" pitchFamily="18" charset="0"/>
              </a:rPr>
              <a:t>Importance of Collaboration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808638" y="2385776"/>
            <a:ext cx="10459725" cy="3531986"/>
          </a:xfrm>
        </p:spPr>
        <p:txBody>
          <a:bodyPr anchor="ctr">
            <a:normAutofit fontScale="92500" lnSpcReduction="10000"/>
          </a:bodyPr>
          <a:lstStyle/>
          <a:p>
            <a:pPr marL="0" indent="0" algn="just">
              <a:buNone/>
            </a:pPr>
            <a:r>
              <a:rPr lang="en-US">
                <a:effectLst/>
                <a:latin typeface="+mj-lt"/>
              </a:rPr>
              <a:t>Collaboration is a predictor of positive postschool outcomes for students with disabilities when it occurs across education, vocational rehabilitation, families, and numerous other partners who provide instruction, pre-employment transition services, and other transition services stakeholders. </a:t>
            </a:r>
          </a:p>
          <a:p>
            <a:pPr marL="0" indent="0" algn="just">
              <a:buNone/>
            </a:pPr>
            <a:endParaRPr lang="en-US" i="1">
              <a:effectLst/>
              <a:latin typeface="+mj-lt"/>
            </a:endParaRPr>
          </a:p>
          <a:p>
            <a:pPr marL="0" indent="0" algn="just">
              <a:buNone/>
            </a:pPr>
            <a:r>
              <a:rPr lang="en-US">
                <a:effectLst/>
                <a:latin typeface="+mj-lt"/>
              </a:rPr>
              <a:t>Well-developed partnerships for planning and service delivery give the greatest benefit to youth and their families.  </a:t>
            </a:r>
          </a:p>
          <a:p>
            <a:pPr marL="0" indent="0" algn="just">
              <a:buNone/>
            </a:pPr>
            <a:endParaRPr lang="en-US">
              <a:latin typeface="+mj-lt"/>
            </a:endParaRPr>
          </a:p>
          <a:p>
            <a:pPr marL="0" indent="0" algn="just">
              <a:buNone/>
            </a:pPr>
            <a:r>
              <a:rPr lang="en-US">
                <a:effectLst/>
                <a:latin typeface="+mj-lt"/>
              </a:rPr>
              <a:t>Source:  </a:t>
            </a:r>
            <a:r>
              <a:rPr lang="en-US">
                <a:latin typeface="+mj-lt"/>
                <a:hlinkClick r:id="rId3" tooltip="https://transitionta.org/interagency-collaboration/"/>
              </a:rPr>
              <a:t>Interagency Collaboration - NTACT:C (transitionta.org)</a:t>
            </a:r>
            <a:endParaRPr lang="en-US">
              <a:latin typeface="+mj-lt"/>
            </a:endParaRPr>
          </a:p>
        </p:txBody>
      </p:sp>
      <p:pic>
        <p:nvPicPr>
          <p:cNvPr id="4" name="Graphic 3" descr="Cheers outline">
            <a:extLst>
              <a:ext uri="{FF2B5EF4-FFF2-40B4-BE49-F238E27FC236}">
                <a16:creationId xmlns:a16="http://schemas.microsoft.com/office/drawing/2014/main" id="{7D416429-965A-3593-50FF-2FE635F5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3691" y="4805736"/>
            <a:ext cx="1316260" cy="131626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7</a:t>
            </a:fld>
            <a:endParaRPr lang="en-US"/>
          </a:p>
        </p:txBody>
      </p:sp>
    </p:spTree>
    <p:extLst>
      <p:ext uri="{BB962C8B-B14F-4D97-AF65-F5344CB8AC3E}">
        <p14:creationId xmlns:p14="http://schemas.microsoft.com/office/powerpoint/2010/main" val="357328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482711" y="35682"/>
            <a:ext cx="10971882" cy="1415969"/>
          </a:xfrm>
        </p:spPr>
        <p:txBody>
          <a:bodyPr anchor="b">
            <a:noAutofit/>
          </a:bodyPr>
          <a:lstStyle/>
          <a:p>
            <a:pPr algn="ctr"/>
            <a:r>
              <a:rPr lang="en-US">
                <a:latin typeface="Amasis MT Pro Black" panose="02040A04050005020304" pitchFamily="18" charset="0"/>
                <a:cs typeface="Calibri Light"/>
              </a:rPr>
              <a:t>Seamless Transition Collaboration How Systems Benefit</a:t>
            </a:r>
            <a:endParaRPr lang="en-US">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43211" y="1998368"/>
            <a:ext cx="11255435" cy="4459160"/>
          </a:xfrm>
        </p:spPr>
        <p:txBody>
          <a:bodyPr anchor="ctr">
            <a:normAutofit/>
          </a:bodyPr>
          <a:lstStyle/>
          <a:p>
            <a:pPr marL="0" indent="0">
              <a:buNone/>
            </a:pPr>
            <a:r>
              <a:rPr lang="en-US" sz="2000" b="1" u="sng">
                <a:latin typeface="+mj-lt"/>
                <a:cs typeface="Calibri"/>
              </a:rPr>
              <a:t>Education</a:t>
            </a:r>
            <a:endParaRPr lang="en-US" sz="2000" b="1" u="sng">
              <a:latin typeface="+mj-lt"/>
            </a:endParaRPr>
          </a:p>
          <a:p>
            <a:pPr lvl="1"/>
            <a:r>
              <a:rPr lang="en-US" sz="2000">
                <a:latin typeface="+mj-lt"/>
                <a:cs typeface="Calibri"/>
              </a:rPr>
              <a:t>More meaningful Individual Education Plans (IEP) and transition plans required under the Individuals with Disabilities Education Act (IDEA);</a:t>
            </a:r>
          </a:p>
          <a:p>
            <a:pPr lvl="1"/>
            <a:r>
              <a:rPr lang="en-US" sz="2000">
                <a:latin typeface="+mj-lt"/>
                <a:cs typeface="Calibri"/>
              </a:rPr>
              <a:t>Additional positive outcomes required by IDEA Indicator 14 reports, and post-school follow up shows more former students working.</a:t>
            </a:r>
          </a:p>
          <a:p>
            <a:pPr lvl="1"/>
            <a:r>
              <a:rPr lang="en-US" sz="2000">
                <a:latin typeface="+mj-lt"/>
                <a:cs typeface="Calibri"/>
              </a:rPr>
              <a:t>More meaningful 504 Plans required under the 504 Rehabilitation Act.</a:t>
            </a:r>
          </a:p>
          <a:p>
            <a:pPr marL="0" indent="0">
              <a:buNone/>
            </a:pPr>
            <a:r>
              <a:rPr lang="en-US" sz="2000" b="1" u="sng">
                <a:latin typeface="+mj-lt"/>
                <a:cs typeface="Calibri"/>
              </a:rPr>
              <a:t>Vocational Rehabilitation </a:t>
            </a:r>
          </a:p>
          <a:p>
            <a:pPr lvl="1"/>
            <a:r>
              <a:rPr lang="en-US" sz="2000">
                <a:latin typeface="+mj-lt"/>
                <a:cs typeface="Calibri"/>
              </a:rPr>
              <a:t>Clear opportunities to meet WIOA requirements to collaborate with education agencies;</a:t>
            </a:r>
          </a:p>
          <a:p>
            <a:pPr lvl="1"/>
            <a:r>
              <a:rPr lang="en-US" sz="2000">
                <a:latin typeface="+mj-lt"/>
                <a:cs typeface="Calibri"/>
              </a:rPr>
              <a:t>More successful case closures, that is, services to youth with I/DD and other significant disabilities result in successful employment.</a:t>
            </a:r>
          </a:p>
          <a:p>
            <a:pPr marL="0" indent="0">
              <a:buNone/>
            </a:pPr>
            <a:r>
              <a:rPr lang="en-US" sz="2000" b="1" u="sng">
                <a:latin typeface="+mj-lt"/>
                <a:cs typeface="Calibri"/>
              </a:rPr>
              <a:t>State I/DD and Other Service Agencies</a:t>
            </a:r>
          </a:p>
          <a:p>
            <a:pPr lvl="1"/>
            <a:r>
              <a:rPr lang="en-US" sz="1800">
                <a:latin typeface="+mj-lt"/>
                <a:cs typeface="Calibri"/>
              </a:rPr>
              <a:t>More efficient application of resources when providing services to youth who exit school already working.</a:t>
            </a:r>
          </a:p>
        </p:txBody>
      </p:sp>
      <p:pic>
        <p:nvPicPr>
          <p:cNvPr id="4" name="Graphic 3" descr="Cheers outline">
            <a:extLst>
              <a:ext uri="{FF2B5EF4-FFF2-40B4-BE49-F238E27FC236}">
                <a16:creationId xmlns:a16="http://schemas.microsoft.com/office/drawing/2014/main" id="{25D45DB8-20A6-741B-CA42-1D8D2246F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583" y="1310657"/>
            <a:ext cx="886690" cy="687949"/>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8</a:t>
            </a:fld>
            <a:endParaRPr lang="en-US"/>
          </a:p>
        </p:txBody>
      </p:sp>
    </p:spTree>
    <p:extLst>
      <p:ext uri="{BB962C8B-B14F-4D97-AF65-F5344CB8AC3E}">
        <p14:creationId xmlns:p14="http://schemas.microsoft.com/office/powerpoint/2010/main" val="258533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33DE2-0452-205F-1455-C0BE2E2C440C}"/>
              </a:ext>
            </a:extLst>
          </p:cNvPr>
          <p:cNvSpPr>
            <a:spLocks noGrp="1"/>
          </p:cNvSpPr>
          <p:nvPr>
            <p:ph type="title"/>
          </p:nvPr>
        </p:nvSpPr>
        <p:spPr>
          <a:xfrm>
            <a:off x="1113810" y="2627341"/>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What Could Collaboration Look Like?</a:t>
            </a:r>
          </a:p>
        </p:txBody>
      </p:sp>
      <p:sp>
        <p:nvSpPr>
          <p:cNvPr id="6" name="TextBox 5">
            <a:extLst>
              <a:ext uri="{FF2B5EF4-FFF2-40B4-BE49-F238E27FC236}">
                <a16:creationId xmlns:a16="http://schemas.microsoft.com/office/drawing/2014/main" id="{C8A66474-B6B4-03E0-BEA3-E799C12F22A5}"/>
              </a:ext>
            </a:extLst>
          </p:cNvPr>
          <p:cNvSpPr txBox="1"/>
          <p:nvPr/>
        </p:nvSpPr>
        <p:spPr>
          <a:xfrm>
            <a:off x="1113809" y="4155818"/>
            <a:ext cx="4036333" cy="170984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ts val="1000"/>
              </a:spcBef>
            </a:pPr>
            <a:r>
              <a:rPr lang="en-US" sz="2000" kern="1200">
                <a:solidFill>
                  <a:schemeClr val="tx1"/>
                </a:solidFill>
                <a:latin typeface="+mn-lt"/>
                <a:ea typeface="+mn-ea"/>
                <a:cs typeface="+mn-cs"/>
                <a:hlinkClick r:id="rId3"/>
              </a:rPr>
              <a:t>https://padlet.com/amyreeves2/Collaboration</a:t>
            </a:r>
            <a:endParaRPr lang="en-US" sz="2000" kern="1200">
              <a:solidFill>
                <a:schemeClr val="tx1"/>
              </a:solidFill>
              <a:latin typeface="+mn-lt"/>
              <a:ea typeface="+mn-ea"/>
              <a:cs typeface="+mn-cs"/>
            </a:endParaRP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with a few squares">
            <a:extLst>
              <a:ext uri="{FF2B5EF4-FFF2-40B4-BE49-F238E27FC236}">
                <a16:creationId xmlns:a16="http://schemas.microsoft.com/office/drawing/2014/main" id="{806406DA-F4FB-EDF0-3964-73DF6447B2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7597" y="666728"/>
            <a:ext cx="5465791" cy="5465791"/>
          </a:xfrm>
          <a:prstGeom prst="rect">
            <a:avLst/>
          </a:prstGeom>
        </p:spPr>
      </p:pic>
      <p:sp>
        <p:nvSpPr>
          <p:cNvPr id="4" name="Slide Number Placeholder 3">
            <a:extLst>
              <a:ext uri="{FF2B5EF4-FFF2-40B4-BE49-F238E27FC236}">
                <a16:creationId xmlns:a16="http://schemas.microsoft.com/office/drawing/2014/main" id="{94CD29A3-7639-870E-7713-957CD8922C56}"/>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9</a:t>
            </a:fld>
            <a:endParaRPr lang="en-US"/>
          </a:p>
        </p:txBody>
      </p:sp>
    </p:spTree>
    <p:extLst>
      <p:ext uri="{BB962C8B-B14F-4D97-AF65-F5344CB8AC3E}">
        <p14:creationId xmlns:p14="http://schemas.microsoft.com/office/powerpoint/2010/main" val="2567685319"/>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56</TotalTime>
  <Words>4223</Words>
  <Application>Microsoft Macintosh PowerPoint</Application>
  <PresentationFormat>Widescreen</PresentationFormat>
  <Paragraphs>574</Paragraphs>
  <Slides>66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ADLaM Display</vt:lpstr>
      <vt:lpstr>Amasis MT Pro Black</vt:lpstr>
      <vt:lpstr>Arial</vt:lpstr>
      <vt:lpstr>Calibri</vt:lpstr>
      <vt:lpstr>Calibri Light</vt:lpstr>
      <vt:lpstr>Courier New</vt:lpstr>
      <vt:lpstr>Times New Roman</vt:lpstr>
      <vt:lpstr>Verdana</vt:lpstr>
      <vt:lpstr>Wingdings</vt:lpstr>
      <vt:lpstr>Office Theme</vt:lpstr>
      <vt:lpstr>Pre-ETS Regional Training Breakout DFW Area</vt:lpstr>
      <vt:lpstr>Welcome</vt:lpstr>
      <vt:lpstr>Map of Texas with VR and ESC Regions</vt:lpstr>
      <vt:lpstr>Collaboration</vt:lpstr>
      <vt:lpstr>What is Collaboration?</vt:lpstr>
      <vt:lpstr>Capacity Building for a Stronger Collaboration  Collaboration and Communication for student success  How systems benefit from seamless transition collaboration  What are Pre-Employment Transition Services (Pre-ETS)  How ISD Staff can initiate contact with VR Staff  Starting the student referral process  Two Pathways to Vocational Rehabilitation Services:  (1) Potentially VR Eligible and (2) VR Eligible When to enter into each VR Phase?  Review of the Potentially Eligible Process</vt:lpstr>
      <vt:lpstr>Importance of Collaboration</vt:lpstr>
      <vt:lpstr>Seamless Transition Collaboration How Systems Benefit</vt:lpstr>
      <vt:lpstr>What Could Collaboration Look Like?</vt:lpstr>
      <vt:lpstr>Federal Indicators</vt:lpstr>
      <vt:lpstr>Alignment Between Indicators 1</vt:lpstr>
      <vt:lpstr>State Performance Plan Indicator 13</vt:lpstr>
      <vt:lpstr>How does this Impact Collaboration</vt:lpstr>
      <vt:lpstr>Alignment Between Indicators 2</vt:lpstr>
      <vt:lpstr>State Performance Plan Indicator 14</vt:lpstr>
      <vt:lpstr>State Performance Plan Indicator 14 (con’t)</vt:lpstr>
      <vt:lpstr>Support Obtaining a Job</vt:lpstr>
      <vt:lpstr>Helpful High School Experiences in Preparing for Employment after High School</vt:lpstr>
      <vt:lpstr>Connections between Exited Students and Agencies Providing Support</vt:lpstr>
      <vt:lpstr>Activity</vt:lpstr>
      <vt:lpstr>Turnover</vt:lpstr>
      <vt:lpstr>Transition Employment Designee</vt:lpstr>
      <vt:lpstr>VR Turnover</vt:lpstr>
      <vt:lpstr>ARD Meetings</vt:lpstr>
      <vt:lpstr>ARD Meeting Participation</vt:lpstr>
      <vt:lpstr>Suggestions for before the ARD Meeting</vt:lpstr>
      <vt:lpstr>Suggestions for during the ARD Meeting</vt:lpstr>
      <vt:lpstr>Suggestions for after the ARD Meeting</vt:lpstr>
      <vt:lpstr>Serving Younger Students</vt:lpstr>
      <vt:lpstr>Expectations Matter</vt:lpstr>
      <vt:lpstr>Legislative update</vt:lpstr>
      <vt:lpstr>Exploring Postsecondary Education and Employment</vt:lpstr>
      <vt:lpstr>What is Self-Determination?</vt:lpstr>
      <vt:lpstr>Self-Determination</vt:lpstr>
      <vt:lpstr>Assessment</vt:lpstr>
      <vt:lpstr>Other Considerations</vt:lpstr>
      <vt:lpstr>Let’s Discuss  Pre-Employment Transition Services</vt:lpstr>
      <vt:lpstr>Pre-Employment Transition Services</vt:lpstr>
      <vt:lpstr>Initiating In-School VR Services</vt:lpstr>
      <vt:lpstr>When a school wants to establish  in-school VR Services:</vt:lpstr>
      <vt:lpstr>Please do not:</vt:lpstr>
      <vt:lpstr>Keep in mind:</vt:lpstr>
      <vt:lpstr>Student Referral</vt:lpstr>
      <vt:lpstr>Initiating Contact with Your VR Office</vt:lpstr>
      <vt:lpstr>Submitting an Online Self-Referral</vt:lpstr>
      <vt:lpstr>Submitting an Online Self-Referral (Continued)</vt:lpstr>
      <vt:lpstr>Supplementing vs Supplanting</vt:lpstr>
      <vt:lpstr> Student Referral Process</vt:lpstr>
      <vt:lpstr>Student Referral Process (continued)</vt:lpstr>
      <vt:lpstr>Two Pathways to Vocational Rehabilitation Services</vt:lpstr>
      <vt:lpstr>Potentially Eligible</vt:lpstr>
      <vt:lpstr>Who is considered Potentially Eligible? </vt:lpstr>
      <vt:lpstr>VRSM Part C – Chapter 8.1 Pre-ETS : Student with a Disability</vt:lpstr>
      <vt:lpstr>Pathway to Potentially VR Eligible</vt:lpstr>
      <vt:lpstr>Pathway to VR Eligible</vt:lpstr>
      <vt:lpstr>Potentially Eligible Process</vt:lpstr>
      <vt:lpstr>Potentially Eligible Cases:  Required Documentation To Verify Disability </vt:lpstr>
      <vt:lpstr>Continuing the Potentially Eligible Process</vt:lpstr>
      <vt:lpstr>VR Process Timeline</vt:lpstr>
      <vt:lpstr>The VR Process and Timelines</vt:lpstr>
      <vt:lpstr>Collaborating for Student Success: Texas Workforce and Schools</vt:lpstr>
      <vt:lpstr>Use Texas SPED Support to find your Educational Service Center Contacts</vt:lpstr>
      <vt:lpstr>  State Office Transition Team </vt:lpstr>
      <vt:lpstr>Questions</vt:lpstr>
      <vt:lpstr>Texas Workforce Solutions-Vocational Rehabilitation Services   101 East 15th Street  Austin, Texas 78778-0001  512-936-6400  VR.office.locator@twc.state.tx.us  Equal Opportunity Employer/Program Auxiliary aids and services are available upon request to individuals with disabilities.  The Texas Workforce Commission accepts calls made  through any relay service provider.  www.twc.texas.gov  </vt:lpstr>
      <vt:lpstr>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Discussion</dc:title>
  <dc:creator>Adetoro,Lavonia</dc:creator>
  <cp:lastModifiedBy>Siegel, Joshua</cp:lastModifiedBy>
  <cp:revision>9</cp:revision>
  <dcterms:created xsi:type="dcterms:W3CDTF">2023-09-20T19:44:02Z</dcterms:created>
  <dcterms:modified xsi:type="dcterms:W3CDTF">2024-10-04T20:22:19Z</dcterms:modified>
</cp:coreProperties>
</file>