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73"/>
  </p:notesMasterIdLst>
  <p:sldIdLst>
    <p:sldId id="256" r:id="rId2"/>
    <p:sldId id="1419" r:id="rId3"/>
    <p:sldId id="1423" r:id="rId4"/>
    <p:sldId id="1399" r:id="rId5"/>
    <p:sldId id="1418" r:id="rId6"/>
    <p:sldId id="304" r:id="rId7"/>
    <p:sldId id="1355" r:id="rId8"/>
    <p:sldId id="1370" r:id="rId9"/>
    <p:sldId id="1388" r:id="rId10"/>
    <p:sldId id="1403" r:id="rId11"/>
    <p:sldId id="1404" r:id="rId12"/>
    <p:sldId id="1405" r:id="rId13"/>
    <p:sldId id="1420" r:id="rId14"/>
    <p:sldId id="1411" r:id="rId15"/>
    <p:sldId id="1412" r:id="rId16"/>
    <p:sldId id="1416" r:id="rId17"/>
    <p:sldId id="279" r:id="rId18"/>
    <p:sldId id="282" r:id="rId19"/>
    <p:sldId id="1359" r:id="rId20"/>
    <p:sldId id="1385" r:id="rId21"/>
    <p:sldId id="1366" r:id="rId22"/>
    <p:sldId id="288" r:id="rId23"/>
    <p:sldId id="1360" r:id="rId24"/>
    <p:sldId id="1413" r:id="rId25"/>
    <p:sldId id="1414" r:id="rId26"/>
    <p:sldId id="1415" r:id="rId27"/>
    <p:sldId id="1401" r:id="rId28"/>
    <p:sldId id="1402" r:id="rId29"/>
    <p:sldId id="1398" r:id="rId30"/>
    <p:sldId id="1421" r:id="rId31"/>
    <p:sldId id="1407" r:id="rId32"/>
    <p:sldId id="1422" r:id="rId33"/>
    <p:sldId id="1424" r:id="rId34"/>
    <p:sldId id="270" r:id="rId35"/>
    <p:sldId id="271" r:id="rId36"/>
    <p:sldId id="272" r:id="rId37"/>
    <p:sldId id="273" r:id="rId38"/>
    <p:sldId id="274" r:id="rId39"/>
    <p:sldId id="275" r:id="rId40"/>
    <p:sldId id="276" r:id="rId41"/>
    <p:sldId id="1386" r:id="rId42"/>
    <p:sldId id="1356" r:id="rId43"/>
    <p:sldId id="1361" r:id="rId44"/>
    <p:sldId id="316" r:id="rId45"/>
    <p:sldId id="1364" r:id="rId46"/>
    <p:sldId id="1357" r:id="rId47"/>
    <p:sldId id="318" r:id="rId48"/>
    <p:sldId id="1365" r:id="rId49"/>
    <p:sldId id="289" r:id="rId50"/>
    <p:sldId id="1352" r:id="rId51"/>
    <p:sldId id="1395" r:id="rId52"/>
    <p:sldId id="1354" r:id="rId53"/>
    <p:sldId id="319" r:id="rId54"/>
    <p:sldId id="1351" r:id="rId55"/>
    <p:sldId id="1353" r:id="rId56"/>
    <p:sldId id="1389" r:id="rId57"/>
    <p:sldId id="1372" r:id="rId58"/>
    <p:sldId id="281" r:id="rId59"/>
    <p:sldId id="287" r:id="rId60"/>
    <p:sldId id="1394" r:id="rId61"/>
    <p:sldId id="1381" r:id="rId62"/>
    <p:sldId id="278" r:id="rId63"/>
    <p:sldId id="1396" r:id="rId64"/>
    <p:sldId id="1408" r:id="rId65"/>
    <p:sldId id="1400" r:id="rId66"/>
    <p:sldId id="1406" r:id="rId67"/>
    <p:sldId id="1327" r:id="rId68"/>
    <p:sldId id="1318" r:id="rId69"/>
    <p:sldId id="268" r:id="rId70"/>
    <p:sldId id="269" r:id="rId71"/>
    <p:sldId id="27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ECFF"/>
    <a:srgbClr val="99CCFF"/>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32CC6-2C43-42DE-A63E-F6B73330D78A}" v="44" dt="2024-10-04T00:34:17.62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38" autoAdjust="0"/>
  </p:normalViewPr>
  <p:slideViewPr>
    <p:cSldViewPr snapToGrid="0">
      <p:cViewPr varScale="1">
        <p:scale>
          <a:sx n="109" d="100"/>
          <a:sy n="109" d="100"/>
        </p:scale>
        <p:origin x="216" y="136"/>
      </p:cViewPr>
      <p:guideLst/>
    </p:cSldViewPr>
  </p:slideViewPr>
  <p:outlineViewPr>
    <p:cViewPr>
      <p:scale>
        <a:sx n="33" d="100"/>
        <a:sy n="33" d="100"/>
      </p:scale>
      <p:origin x="0" y="-51043"/>
    </p:cViewPr>
  </p:outlineViewPr>
  <p:notesTextViewPr>
    <p:cViewPr>
      <p:scale>
        <a:sx n="1" d="1"/>
        <a:sy n="1" d="1"/>
      </p:scale>
      <p:origin x="0" y="0"/>
    </p:cViewPr>
  </p:notesTextViewPr>
  <p:sorterViewPr>
    <p:cViewPr>
      <p:scale>
        <a:sx n="70" d="100"/>
        <a:sy n="70" d="100"/>
      </p:scale>
      <p:origin x="0" y="-10661"/>
    </p:cViewPr>
  </p:sorterViewPr>
  <p:notesViewPr>
    <p:cSldViewPr snapToGrid="0">
      <p:cViewPr varScale="1">
        <p:scale>
          <a:sx n="47" d="100"/>
          <a:sy n="47" d="100"/>
        </p:scale>
        <p:origin x="2291" y="3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4.jpe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dirty="0">
              <a:solidFill>
                <a:schemeClr val="accent6">
                  <a:lumMod val="50000"/>
                </a:schemeClr>
              </a:solidFill>
              <a:latin typeface="+mj-lt"/>
            </a:rPr>
            <a:t>If there is no other way for a student or the referring party to connect with VR staff, there is the option for an online self-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dirty="0">
              <a:solidFill>
                <a:schemeClr val="accent6">
                  <a:lumMod val="50000"/>
                </a:schemeClr>
              </a:solidFill>
              <a:latin typeface="+mj-lt"/>
            </a:rPr>
            <a:t>This process may take much longer than a traditional referral, due to the referral coming through a different channel of communication.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CD702-63A3-4D03-866A-0DFA6416C10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C9B2635-E767-4FFC-A233-2951F270F195}">
      <dgm:prSet/>
      <dgm:spPr/>
      <dgm:t>
        <a:bodyPr/>
        <a:lstStyle/>
        <a:p>
          <a:r>
            <a:rPr lang="en-US"/>
            <a:t>The LEA collects data to determine goals, activities, etc.</a:t>
          </a:r>
        </a:p>
      </dgm:t>
    </dgm:pt>
    <dgm:pt modelId="{D7724E1F-5C9C-45AA-A15F-F268D17264F4}" type="parTrans" cxnId="{8BA97279-9113-4B8F-90B8-99D2ABBE4CCF}">
      <dgm:prSet/>
      <dgm:spPr/>
      <dgm:t>
        <a:bodyPr/>
        <a:lstStyle/>
        <a:p>
          <a:endParaRPr lang="en-US"/>
        </a:p>
      </dgm:t>
    </dgm:pt>
    <dgm:pt modelId="{B439C70E-1EC6-4D74-8C29-A0DAFDBD7285}" type="sibTrans" cxnId="{8BA97279-9113-4B8F-90B8-99D2ABBE4CCF}">
      <dgm:prSet/>
      <dgm:spPr/>
      <dgm:t>
        <a:bodyPr/>
        <a:lstStyle/>
        <a:p>
          <a:endParaRPr lang="en-US"/>
        </a:p>
      </dgm:t>
    </dgm:pt>
    <dgm:pt modelId="{FC96AD96-FC8B-444B-9620-10FC2BB2B3E4}">
      <dgm:prSet/>
      <dgm:spPr/>
      <dgm:t>
        <a:bodyPr/>
        <a:lstStyle/>
        <a:p>
          <a:r>
            <a:rPr lang="en-US"/>
            <a:t>Communicate with families about TWS Service (if not a customer)</a:t>
          </a:r>
        </a:p>
      </dgm:t>
    </dgm:pt>
    <dgm:pt modelId="{8913EAF9-43E7-48BA-873F-9DB394F67F76}" type="parTrans" cxnId="{A8660AC5-0194-4A61-BA20-86CF7FD6ED76}">
      <dgm:prSet/>
      <dgm:spPr/>
      <dgm:t>
        <a:bodyPr/>
        <a:lstStyle/>
        <a:p>
          <a:endParaRPr lang="en-US"/>
        </a:p>
      </dgm:t>
    </dgm:pt>
    <dgm:pt modelId="{9233ED2E-BA4F-49FA-93A4-0AB17704370D}" type="sibTrans" cxnId="{A8660AC5-0194-4A61-BA20-86CF7FD6ED76}">
      <dgm:prSet/>
      <dgm:spPr/>
      <dgm:t>
        <a:bodyPr/>
        <a:lstStyle/>
        <a:p>
          <a:endParaRPr lang="en-US"/>
        </a:p>
      </dgm:t>
    </dgm:pt>
    <dgm:pt modelId="{C83D09A2-7FE6-4196-9979-BF8ACD62642B}">
      <dgm:prSet/>
      <dgm:spPr/>
      <dgm:t>
        <a:bodyPr/>
        <a:lstStyle/>
        <a:p>
          <a:r>
            <a:rPr lang="en-US"/>
            <a:t>Share work experience data, evaluations, etc. for transition planning services (if a customer)</a:t>
          </a:r>
        </a:p>
      </dgm:t>
    </dgm:pt>
    <dgm:pt modelId="{895995D4-AA3A-4C56-AC00-4EE565D4D563}" type="parTrans" cxnId="{FA778247-0A76-4619-B722-635AC29F5237}">
      <dgm:prSet/>
      <dgm:spPr/>
      <dgm:t>
        <a:bodyPr/>
        <a:lstStyle/>
        <a:p>
          <a:endParaRPr lang="en-US"/>
        </a:p>
      </dgm:t>
    </dgm:pt>
    <dgm:pt modelId="{D216BE63-283A-4EC4-BFE7-4726054C5F83}" type="sibTrans" cxnId="{FA778247-0A76-4619-B722-635AC29F5237}">
      <dgm:prSet/>
      <dgm:spPr/>
      <dgm:t>
        <a:bodyPr/>
        <a:lstStyle/>
        <a:p>
          <a:endParaRPr lang="en-US"/>
        </a:p>
      </dgm:t>
    </dgm:pt>
    <dgm:pt modelId="{61DDDE53-CEB0-40A7-89A9-F33879CE9C82}">
      <dgm:prSet/>
      <dgm:spPr/>
      <dgm:t>
        <a:bodyPr/>
        <a:lstStyle/>
        <a:p>
          <a:r>
            <a:rPr lang="en-US"/>
            <a:t>Share activities being worked on with a customer that can be supported by the LEA </a:t>
          </a:r>
        </a:p>
      </dgm:t>
    </dgm:pt>
    <dgm:pt modelId="{0F4539C1-1BEA-4591-B707-38124F6A9028}" type="parTrans" cxnId="{C3A51AD4-52B1-438B-960A-FEC03BE5E0DE}">
      <dgm:prSet/>
      <dgm:spPr/>
      <dgm:t>
        <a:bodyPr/>
        <a:lstStyle/>
        <a:p>
          <a:endParaRPr lang="en-US"/>
        </a:p>
      </dgm:t>
    </dgm:pt>
    <dgm:pt modelId="{4F164116-BB41-4D8E-91F7-DB43390BCDFD}" type="sibTrans" cxnId="{C3A51AD4-52B1-438B-960A-FEC03BE5E0DE}">
      <dgm:prSet/>
      <dgm:spPr/>
      <dgm:t>
        <a:bodyPr/>
        <a:lstStyle/>
        <a:p>
          <a:endParaRPr lang="en-US"/>
        </a:p>
      </dgm:t>
    </dgm:pt>
    <dgm:pt modelId="{368B8F22-B66D-404B-AE1C-106DC5400343}">
      <dgm:prSet/>
      <dgm:spPr/>
      <dgm:t>
        <a:bodyPr/>
        <a:lstStyle/>
        <a:p>
          <a:r>
            <a:rPr lang="en-US"/>
            <a:t>What important information about the child’s strengths, interests and needs can a family provide?</a:t>
          </a:r>
        </a:p>
      </dgm:t>
    </dgm:pt>
    <dgm:pt modelId="{31B1D839-954B-4538-A67A-C9D7B3E81E90}" type="parTrans" cxnId="{6FB9CCCC-5748-4DDF-B137-0A09C1EB054A}">
      <dgm:prSet/>
      <dgm:spPr/>
      <dgm:t>
        <a:bodyPr/>
        <a:lstStyle/>
        <a:p>
          <a:endParaRPr lang="en-US"/>
        </a:p>
      </dgm:t>
    </dgm:pt>
    <dgm:pt modelId="{71859C3D-EC28-4ECD-95C9-8425356B72CE}" type="sibTrans" cxnId="{6FB9CCCC-5748-4DDF-B137-0A09C1EB054A}">
      <dgm:prSet/>
      <dgm:spPr/>
      <dgm:t>
        <a:bodyPr/>
        <a:lstStyle/>
        <a:p>
          <a:endParaRPr lang="en-US"/>
        </a:p>
      </dgm:t>
    </dgm:pt>
    <dgm:pt modelId="{8508C3F5-DF2D-4FD5-8448-9A6E80A993EE}" type="pres">
      <dgm:prSet presAssocID="{439CD702-63A3-4D03-866A-0DFA6416C109}" presName="diagram" presStyleCnt="0">
        <dgm:presLayoutVars>
          <dgm:dir/>
          <dgm:resizeHandles val="exact"/>
        </dgm:presLayoutVars>
      </dgm:prSet>
      <dgm:spPr/>
    </dgm:pt>
    <dgm:pt modelId="{365C10DE-EB63-439E-918F-4D468C2EE851}" type="pres">
      <dgm:prSet presAssocID="{1C9B2635-E767-4FFC-A233-2951F270F195}" presName="node" presStyleLbl="node1" presStyleIdx="0" presStyleCnt="5">
        <dgm:presLayoutVars>
          <dgm:bulletEnabled val="1"/>
        </dgm:presLayoutVars>
      </dgm:prSet>
      <dgm:spPr/>
    </dgm:pt>
    <dgm:pt modelId="{BDF47C8F-45F5-495B-8259-546E4A53751F}" type="pres">
      <dgm:prSet presAssocID="{B439C70E-1EC6-4D74-8C29-A0DAFDBD7285}" presName="sibTrans" presStyleCnt="0"/>
      <dgm:spPr/>
    </dgm:pt>
    <dgm:pt modelId="{BA637BF4-5B56-4C59-880C-6753B1EE8730}" type="pres">
      <dgm:prSet presAssocID="{FC96AD96-FC8B-444B-9620-10FC2BB2B3E4}" presName="node" presStyleLbl="node1" presStyleIdx="1" presStyleCnt="5">
        <dgm:presLayoutVars>
          <dgm:bulletEnabled val="1"/>
        </dgm:presLayoutVars>
      </dgm:prSet>
      <dgm:spPr/>
    </dgm:pt>
    <dgm:pt modelId="{EC259349-D79B-4732-9E55-3284717BE72E}" type="pres">
      <dgm:prSet presAssocID="{9233ED2E-BA4F-49FA-93A4-0AB17704370D}" presName="sibTrans" presStyleCnt="0"/>
      <dgm:spPr/>
    </dgm:pt>
    <dgm:pt modelId="{91EA9314-3419-456F-A1E5-8F87068759E7}" type="pres">
      <dgm:prSet presAssocID="{C83D09A2-7FE6-4196-9979-BF8ACD62642B}" presName="node" presStyleLbl="node1" presStyleIdx="2" presStyleCnt="5">
        <dgm:presLayoutVars>
          <dgm:bulletEnabled val="1"/>
        </dgm:presLayoutVars>
      </dgm:prSet>
      <dgm:spPr/>
    </dgm:pt>
    <dgm:pt modelId="{D456BE01-2000-4D52-BCF1-18CAFFC77FBF}" type="pres">
      <dgm:prSet presAssocID="{D216BE63-283A-4EC4-BFE7-4726054C5F83}" presName="sibTrans" presStyleCnt="0"/>
      <dgm:spPr/>
    </dgm:pt>
    <dgm:pt modelId="{37648A05-A30D-48D8-9228-9CD235B41810}" type="pres">
      <dgm:prSet presAssocID="{61DDDE53-CEB0-40A7-89A9-F33879CE9C82}" presName="node" presStyleLbl="node1" presStyleIdx="3" presStyleCnt="5">
        <dgm:presLayoutVars>
          <dgm:bulletEnabled val="1"/>
        </dgm:presLayoutVars>
      </dgm:prSet>
      <dgm:spPr/>
    </dgm:pt>
    <dgm:pt modelId="{F92AABBD-F5F8-4B55-B82C-AF00448B4600}" type="pres">
      <dgm:prSet presAssocID="{4F164116-BB41-4D8E-91F7-DB43390BCDFD}" presName="sibTrans" presStyleCnt="0"/>
      <dgm:spPr/>
    </dgm:pt>
    <dgm:pt modelId="{4A1DAC30-7EE4-48C0-806A-A896E5D47B2F}" type="pres">
      <dgm:prSet presAssocID="{368B8F22-B66D-404B-AE1C-106DC5400343}" presName="node" presStyleLbl="node1" presStyleIdx="4" presStyleCnt="5">
        <dgm:presLayoutVars>
          <dgm:bulletEnabled val="1"/>
        </dgm:presLayoutVars>
      </dgm:prSet>
      <dgm:spPr/>
    </dgm:pt>
  </dgm:ptLst>
  <dgm:cxnLst>
    <dgm:cxn modelId="{78EA2900-6C5A-462B-A4F0-E0D382D8FFBE}" type="presOf" srcId="{FC96AD96-FC8B-444B-9620-10FC2BB2B3E4}" destId="{BA637BF4-5B56-4C59-880C-6753B1EE8730}" srcOrd="0" destOrd="0" presId="urn:microsoft.com/office/officeart/2005/8/layout/default"/>
    <dgm:cxn modelId="{94A04521-8472-4803-9134-0F835BD4F68C}" type="presOf" srcId="{439CD702-63A3-4D03-866A-0DFA6416C109}" destId="{8508C3F5-DF2D-4FD5-8448-9A6E80A993EE}" srcOrd="0" destOrd="0" presId="urn:microsoft.com/office/officeart/2005/8/layout/default"/>
    <dgm:cxn modelId="{3B204E34-EBAC-406B-9DB8-D767CB6C9A18}" type="presOf" srcId="{C83D09A2-7FE6-4196-9979-BF8ACD62642B}" destId="{91EA9314-3419-456F-A1E5-8F87068759E7}" srcOrd="0" destOrd="0" presId="urn:microsoft.com/office/officeart/2005/8/layout/default"/>
    <dgm:cxn modelId="{FA778247-0A76-4619-B722-635AC29F5237}" srcId="{439CD702-63A3-4D03-866A-0DFA6416C109}" destId="{C83D09A2-7FE6-4196-9979-BF8ACD62642B}" srcOrd="2" destOrd="0" parTransId="{895995D4-AA3A-4C56-AC00-4EE565D4D563}" sibTransId="{D216BE63-283A-4EC4-BFE7-4726054C5F83}"/>
    <dgm:cxn modelId="{601F6F51-746D-456B-ACC4-4FE95D76FBE9}" type="presOf" srcId="{368B8F22-B66D-404B-AE1C-106DC5400343}" destId="{4A1DAC30-7EE4-48C0-806A-A896E5D47B2F}" srcOrd="0" destOrd="0" presId="urn:microsoft.com/office/officeart/2005/8/layout/default"/>
    <dgm:cxn modelId="{8131D955-A536-4DFA-ACB2-C918FD83A9A3}" type="presOf" srcId="{1C9B2635-E767-4FFC-A233-2951F270F195}" destId="{365C10DE-EB63-439E-918F-4D468C2EE851}" srcOrd="0" destOrd="0" presId="urn:microsoft.com/office/officeart/2005/8/layout/default"/>
    <dgm:cxn modelId="{8BA97279-9113-4B8F-90B8-99D2ABBE4CCF}" srcId="{439CD702-63A3-4D03-866A-0DFA6416C109}" destId="{1C9B2635-E767-4FFC-A233-2951F270F195}" srcOrd="0" destOrd="0" parTransId="{D7724E1F-5C9C-45AA-A15F-F268D17264F4}" sibTransId="{B439C70E-1EC6-4D74-8C29-A0DAFDBD7285}"/>
    <dgm:cxn modelId="{AA8EF6AA-0665-4598-B217-D314FBA1F0A6}" type="presOf" srcId="{61DDDE53-CEB0-40A7-89A9-F33879CE9C82}" destId="{37648A05-A30D-48D8-9228-9CD235B41810}" srcOrd="0" destOrd="0" presId="urn:microsoft.com/office/officeart/2005/8/layout/default"/>
    <dgm:cxn modelId="{A8660AC5-0194-4A61-BA20-86CF7FD6ED76}" srcId="{439CD702-63A3-4D03-866A-0DFA6416C109}" destId="{FC96AD96-FC8B-444B-9620-10FC2BB2B3E4}" srcOrd="1" destOrd="0" parTransId="{8913EAF9-43E7-48BA-873F-9DB394F67F76}" sibTransId="{9233ED2E-BA4F-49FA-93A4-0AB17704370D}"/>
    <dgm:cxn modelId="{6FB9CCCC-5748-4DDF-B137-0A09C1EB054A}" srcId="{439CD702-63A3-4D03-866A-0DFA6416C109}" destId="{368B8F22-B66D-404B-AE1C-106DC5400343}" srcOrd="4" destOrd="0" parTransId="{31B1D839-954B-4538-A67A-C9D7B3E81E90}" sibTransId="{71859C3D-EC28-4ECD-95C9-8425356B72CE}"/>
    <dgm:cxn modelId="{C3A51AD4-52B1-438B-960A-FEC03BE5E0DE}" srcId="{439CD702-63A3-4D03-866A-0DFA6416C109}" destId="{61DDDE53-CEB0-40A7-89A9-F33879CE9C82}" srcOrd="3" destOrd="0" parTransId="{0F4539C1-1BEA-4591-B707-38124F6A9028}" sibTransId="{4F164116-BB41-4D8E-91F7-DB43390BCDFD}"/>
    <dgm:cxn modelId="{ADD4EAA8-6B2E-46F0-9E6E-07B962B21B16}" type="presParOf" srcId="{8508C3F5-DF2D-4FD5-8448-9A6E80A993EE}" destId="{365C10DE-EB63-439E-918F-4D468C2EE851}" srcOrd="0" destOrd="0" presId="urn:microsoft.com/office/officeart/2005/8/layout/default"/>
    <dgm:cxn modelId="{B9E3CBED-8450-4877-B0BB-82B73B5D0FF1}" type="presParOf" srcId="{8508C3F5-DF2D-4FD5-8448-9A6E80A993EE}" destId="{BDF47C8F-45F5-495B-8259-546E4A53751F}" srcOrd="1" destOrd="0" presId="urn:microsoft.com/office/officeart/2005/8/layout/default"/>
    <dgm:cxn modelId="{E00D024B-FDF5-4243-B37F-7FF2001F812E}" type="presParOf" srcId="{8508C3F5-DF2D-4FD5-8448-9A6E80A993EE}" destId="{BA637BF4-5B56-4C59-880C-6753B1EE8730}" srcOrd="2" destOrd="0" presId="urn:microsoft.com/office/officeart/2005/8/layout/default"/>
    <dgm:cxn modelId="{56734FB0-90AF-4654-80CA-C50D27438E62}" type="presParOf" srcId="{8508C3F5-DF2D-4FD5-8448-9A6E80A993EE}" destId="{EC259349-D79B-4732-9E55-3284717BE72E}" srcOrd="3" destOrd="0" presId="urn:microsoft.com/office/officeart/2005/8/layout/default"/>
    <dgm:cxn modelId="{9528E3D9-CD91-476E-B58B-FCE71A2C787D}" type="presParOf" srcId="{8508C3F5-DF2D-4FD5-8448-9A6E80A993EE}" destId="{91EA9314-3419-456F-A1E5-8F87068759E7}" srcOrd="4" destOrd="0" presId="urn:microsoft.com/office/officeart/2005/8/layout/default"/>
    <dgm:cxn modelId="{0E05E1EB-CFA2-4140-97B7-25232486913C}" type="presParOf" srcId="{8508C3F5-DF2D-4FD5-8448-9A6E80A993EE}" destId="{D456BE01-2000-4D52-BCF1-18CAFFC77FBF}" srcOrd="5" destOrd="0" presId="urn:microsoft.com/office/officeart/2005/8/layout/default"/>
    <dgm:cxn modelId="{C91F505F-833E-49DC-B12A-B8A1C88D04C4}" type="presParOf" srcId="{8508C3F5-DF2D-4FD5-8448-9A6E80A993EE}" destId="{37648A05-A30D-48D8-9228-9CD235B41810}" srcOrd="6" destOrd="0" presId="urn:microsoft.com/office/officeart/2005/8/layout/default"/>
    <dgm:cxn modelId="{059AD0CF-3ECF-439C-9626-EF81B7BD5CB7}" type="presParOf" srcId="{8508C3F5-DF2D-4FD5-8448-9A6E80A993EE}" destId="{F92AABBD-F5F8-4B55-B82C-AF00448B4600}" srcOrd="7" destOrd="0" presId="urn:microsoft.com/office/officeart/2005/8/layout/default"/>
    <dgm:cxn modelId="{E38EE560-2928-474D-AE11-F3FF1ECD301A}" type="presParOf" srcId="{8508C3F5-DF2D-4FD5-8448-9A6E80A993EE}" destId="{4A1DAC30-7EE4-48C0-806A-A896E5D47B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CFC10-341D-427F-9409-CEF0D6945BC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75F9430-E72B-4FAB-96D5-0475B4A6432D}">
      <dgm:prSet/>
      <dgm:spPr/>
      <dgm:t>
        <a:bodyPr/>
        <a:lstStyle/>
        <a:p>
          <a:r>
            <a:rPr lang="en-US"/>
            <a:t>The LEA develops the IEP for the next annual ARD year.</a:t>
          </a:r>
        </a:p>
      </dgm:t>
    </dgm:pt>
    <dgm:pt modelId="{844A0493-304D-49BF-A09D-C8E2D60388E9}" type="parTrans" cxnId="{78BA4B27-2156-4BE6-9E94-99A0892F7D6E}">
      <dgm:prSet/>
      <dgm:spPr/>
      <dgm:t>
        <a:bodyPr/>
        <a:lstStyle/>
        <a:p>
          <a:endParaRPr lang="en-US"/>
        </a:p>
      </dgm:t>
    </dgm:pt>
    <dgm:pt modelId="{EEED52C6-7EEF-49A8-B549-73B483A7CBAC}" type="sibTrans" cxnId="{78BA4B27-2156-4BE6-9E94-99A0892F7D6E}">
      <dgm:prSet/>
      <dgm:spPr/>
      <dgm:t>
        <a:bodyPr/>
        <a:lstStyle/>
        <a:p>
          <a:endParaRPr lang="en-US"/>
        </a:p>
      </dgm:t>
    </dgm:pt>
    <dgm:pt modelId="{F1E660D8-FE41-480F-8740-D4F411E26F70}">
      <dgm:prSet/>
      <dgm:spPr/>
      <dgm:t>
        <a:bodyPr/>
        <a:lstStyle/>
        <a:p>
          <a:r>
            <a:rPr lang="en-US"/>
            <a:t>Accommodations for employment that could be beneficial to the student in work experiences or CTE.</a:t>
          </a:r>
        </a:p>
      </dgm:t>
    </dgm:pt>
    <dgm:pt modelId="{73942D9D-1D47-48F4-94D8-0AD490D897E8}" type="parTrans" cxnId="{C2B21D3D-107D-4D19-AB7D-88B2436A201F}">
      <dgm:prSet/>
      <dgm:spPr/>
      <dgm:t>
        <a:bodyPr/>
        <a:lstStyle/>
        <a:p>
          <a:endParaRPr lang="en-US"/>
        </a:p>
      </dgm:t>
    </dgm:pt>
    <dgm:pt modelId="{40C2CF1D-59CC-47B2-810F-B5F9BFD2239D}" type="sibTrans" cxnId="{C2B21D3D-107D-4D19-AB7D-88B2436A201F}">
      <dgm:prSet/>
      <dgm:spPr/>
      <dgm:t>
        <a:bodyPr/>
        <a:lstStyle/>
        <a:p>
          <a:endParaRPr lang="en-US"/>
        </a:p>
      </dgm:t>
    </dgm:pt>
    <dgm:pt modelId="{87D020C9-24AB-45EF-945F-C6E9F8039D0E}">
      <dgm:prSet/>
      <dgm:spPr/>
      <dgm:t>
        <a:bodyPr/>
        <a:lstStyle/>
        <a:p>
          <a:r>
            <a:rPr lang="en-US"/>
            <a:t>Suggest potential courses to support the student.</a:t>
          </a:r>
        </a:p>
      </dgm:t>
    </dgm:pt>
    <dgm:pt modelId="{993E6D3B-E383-47A7-B5F7-BACB9F2F9740}" type="parTrans" cxnId="{99D95463-39AE-445C-8770-A4CB8964C8C2}">
      <dgm:prSet/>
      <dgm:spPr/>
      <dgm:t>
        <a:bodyPr/>
        <a:lstStyle/>
        <a:p>
          <a:endParaRPr lang="en-US"/>
        </a:p>
      </dgm:t>
    </dgm:pt>
    <dgm:pt modelId="{3A100EFA-06F7-483E-87F5-17AA4F02EC5A}" type="sibTrans" cxnId="{99D95463-39AE-445C-8770-A4CB8964C8C2}">
      <dgm:prSet/>
      <dgm:spPr/>
      <dgm:t>
        <a:bodyPr/>
        <a:lstStyle/>
        <a:p>
          <a:endParaRPr lang="en-US"/>
        </a:p>
      </dgm:t>
    </dgm:pt>
    <dgm:pt modelId="{3FAF2A99-045C-49B6-B1A1-78F34B993923}">
      <dgm:prSet/>
      <dgm:spPr/>
      <dgm:t>
        <a:bodyPr/>
        <a:lstStyle/>
        <a:p>
          <a:r>
            <a:rPr lang="en-US"/>
            <a:t>What are employers looking for in a workplace, related to the student’s postsecondary goals?</a:t>
          </a:r>
        </a:p>
      </dgm:t>
    </dgm:pt>
    <dgm:pt modelId="{72D05050-3A50-42AC-9B70-1045B8248467}" type="parTrans" cxnId="{A349B63C-02CC-472C-A033-90E803E56FD9}">
      <dgm:prSet/>
      <dgm:spPr/>
      <dgm:t>
        <a:bodyPr/>
        <a:lstStyle/>
        <a:p>
          <a:endParaRPr lang="en-US"/>
        </a:p>
      </dgm:t>
    </dgm:pt>
    <dgm:pt modelId="{A1839E88-9A4D-4F5B-9C4B-54005F0C2F88}" type="sibTrans" cxnId="{A349B63C-02CC-472C-A033-90E803E56FD9}">
      <dgm:prSet/>
      <dgm:spPr/>
      <dgm:t>
        <a:bodyPr/>
        <a:lstStyle/>
        <a:p>
          <a:endParaRPr lang="en-US"/>
        </a:p>
      </dgm:t>
    </dgm:pt>
    <dgm:pt modelId="{11B20A92-3BD3-4DB1-8F95-E205E3AEBEAE}">
      <dgm:prSet/>
      <dgm:spPr/>
      <dgm:t>
        <a:bodyPr/>
        <a:lstStyle/>
        <a:p>
          <a:r>
            <a:rPr lang="en-US"/>
            <a:t>If a customer, what is the IPE plan for long term education &amp; employment for the student?</a:t>
          </a:r>
        </a:p>
      </dgm:t>
    </dgm:pt>
    <dgm:pt modelId="{34D8E744-C75A-4856-9FA1-66585CC76215}" type="parTrans" cxnId="{4711FDA8-0EC5-4122-A1F1-353FA4982C7F}">
      <dgm:prSet/>
      <dgm:spPr/>
      <dgm:t>
        <a:bodyPr/>
        <a:lstStyle/>
        <a:p>
          <a:endParaRPr lang="en-US"/>
        </a:p>
      </dgm:t>
    </dgm:pt>
    <dgm:pt modelId="{3722B2D4-18EC-4B3F-8BF1-AD084BD76FA3}" type="sibTrans" cxnId="{4711FDA8-0EC5-4122-A1F1-353FA4982C7F}">
      <dgm:prSet/>
      <dgm:spPr/>
      <dgm:t>
        <a:bodyPr/>
        <a:lstStyle/>
        <a:p>
          <a:endParaRPr lang="en-US"/>
        </a:p>
      </dgm:t>
    </dgm:pt>
    <dgm:pt modelId="{3B0BD406-39D1-48D8-89E5-9349A2DA65AE}">
      <dgm:prSet/>
      <dgm:spPr/>
      <dgm:t>
        <a:bodyPr/>
        <a:lstStyle/>
        <a:p>
          <a:r>
            <a:rPr lang="en-US"/>
            <a:t>How can the family be a part of the services provided by the LEA and TWS?</a:t>
          </a:r>
        </a:p>
      </dgm:t>
    </dgm:pt>
    <dgm:pt modelId="{6B61E9C6-62CD-4C38-AAD3-864E1B5F50F0}" type="parTrans" cxnId="{AB729F9C-C66A-4F0B-AB8D-52D5E35759FB}">
      <dgm:prSet/>
      <dgm:spPr/>
      <dgm:t>
        <a:bodyPr/>
        <a:lstStyle/>
        <a:p>
          <a:endParaRPr lang="en-US"/>
        </a:p>
      </dgm:t>
    </dgm:pt>
    <dgm:pt modelId="{C23284DC-FE3B-41A5-B930-6F27B6FCC0B3}" type="sibTrans" cxnId="{AB729F9C-C66A-4F0B-AB8D-52D5E35759FB}">
      <dgm:prSet/>
      <dgm:spPr/>
      <dgm:t>
        <a:bodyPr/>
        <a:lstStyle/>
        <a:p>
          <a:endParaRPr lang="en-US"/>
        </a:p>
      </dgm:t>
    </dgm:pt>
    <dgm:pt modelId="{3E451FBE-2F09-47B8-A4B8-72089B5D66E3}" type="pres">
      <dgm:prSet presAssocID="{4C3CFC10-341D-427F-9409-CEF0D6945BC1}" presName="diagram" presStyleCnt="0">
        <dgm:presLayoutVars>
          <dgm:dir/>
          <dgm:resizeHandles val="exact"/>
        </dgm:presLayoutVars>
      </dgm:prSet>
      <dgm:spPr/>
    </dgm:pt>
    <dgm:pt modelId="{42551D11-46ED-4926-BD52-A9C364AA3509}" type="pres">
      <dgm:prSet presAssocID="{575F9430-E72B-4FAB-96D5-0475B4A6432D}" presName="node" presStyleLbl="node1" presStyleIdx="0" presStyleCnt="6">
        <dgm:presLayoutVars>
          <dgm:bulletEnabled val="1"/>
        </dgm:presLayoutVars>
      </dgm:prSet>
      <dgm:spPr/>
    </dgm:pt>
    <dgm:pt modelId="{45FAE1F0-42C2-4E16-B4E9-5DB54443F3D2}" type="pres">
      <dgm:prSet presAssocID="{EEED52C6-7EEF-49A8-B549-73B483A7CBAC}" presName="sibTrans" presStyleCnt="0"/>
      <dgm:spPr/>
    </dgm:pt>
    <dgm:pt modelId="{A31C83ED-6110-499D-A2EE-58861F12AFB3}" type="pres">
      <dgm:prSet presAssocID="{F1E660D8-FE41-480F-8740-D4F411E26F70}" presName="node" presStyleLbl="node1" presStyleIdx="1" presStyleCnt="6">
        <dgm:presLayoutVars>
          <dgm:bulletEnabled val="1"/>
        </dgm:presLayoutVars>
      </dgm:prSet>
      <dgm:spPr/>
    </dgm:pt>
    <dgm:pt modelId="{79DD06B1-0E18-44D4-ACA9-AAAC8C85AF65}" type="pres">
      <dgm:prSet presAssocID="{40C2CF1D-59CC-47B2-810F-B5F9BFD2239D}" presName="sibTrans" presStyleCnt="0"/>
      <dgm:spPr/>
    </dgm:pt>
    <dgm:pt modelId="{D04DE485-F7C6-48F5-A0C0-D226BC19BDD4}" type="pres">
      <dgm:prSet presAssocID="{87D020C9-24AB-45EF-945F-C6E9F8039D0E}" presName="node" presStyleLbl="node1" presStyleIdx="2" presStyleCnt="6">
        <dgm:presLayoutVars>
          <dgm:bulletEnabled val="1"/>
        </dgm:presLayoutVars>
      </dgm:prSet>
      <dgm:spPr/>
    </dgm:pt>
    <dgm:pt modelId="{AF283F9E-F026-4FDE-A570-EEA3851E6653}" type="pres">
      <dgm:prSet presAssocID="{3A100EFA-06F7-483E-87F5-17AA4F02EC5A}" presName="sibTrans" presStyleCnt="0"/>
      <dgm:spPr/>
    </dgm:pt>
    <dgm:pt modelId="{CD277793-1C6C-4F87-8D05-D769A2BC5719}" type="pres">
      <dgm:prSet presAssocID="{3FAF2A99-045C-49B6-B1A1-78F34B993923}" presName="node" presStyleLbl="node1" presStyleIdx="3" presStyleCnt="6">
        <dgm:presLayoutVars>
          <dgm:bulletEnabled val="1"/>
        </dgm:presLayoutVars>
      </dgm:prSet>
      <dgm:spPr/>
    </dgm:pt>
    <dgm:pt modelId="{50564243-AF83-4129-B015-029DACA1B14A}" type="pres">
      <dgm:prSet presAssocID="{A1839E88-9A4D-4F5B-9C4B-54005F0C2F88}" presName="sibTrans" presStyleCnt="0"/>
      <dgm:spPr/>
    </dgm:pt>
    <dgm:pt modelId="{91272109-6C66-4821-805D-1AD630478FC7}" type="pres">
      <dgm:prSet presAssocID="{11B20A92-3BD3-4DB1-8F95-E205E3AEBEAE}" presName="node" presStyleLbl="node1" presStyleIdx="4" presStyleCnt="6">
        <dgm:presLayoutVars>
          <dgm:bulletEnabled val="1"/>
        </dgm:presLayoutVars>
      </dgm:prSet>
      <dgm:spPr/>
    </dgm:pt>
    <dgm:pt modelId="{38C0D94B-CBF6-4234-961B-5944925659BF}" type="pres">
      <dgm:prSet presAssocID="{3722B2D4-18EC-4B3F-8BF1-AD084BD76FA3}" presName="sibTrans" presStyleCnt="0"/>
      <dgm:spPr/>
    </dgm:pt>
    <dgm:pt modelId="{98D17CA0-E99B-4574-B70A-E0BE077FFE95}" type="pres">
      <dgm:prSet presAssocID="{3B0BD406-39D1-48D8-89E5-9349A2DA65AE}" presName="node" presStyleLbl="node1" presStyleIdx="5" presStyleCnt="6">
        <dgm:presLayoutVars>
          <dgm:bulletEnabled val="1"/>
        </dgm:presLayoutVars>
      </dgm:prSet>
      <dgm:spPr/>
    </dgm:pt>
  </dgm:ptLst>
  <dgm:cxnLst>
    <dgm:cxn modelId="{78BA4B27-2156-4BE6-9E94-99A0892F7D6E}" srcId="{4C3CFC10-341D-427F-9409-CEF0D6945BC1}" destId="{575F9430-E72B-4FAB-96D5-0475B4A6432D}" srcOrd="0" destOrd="0" parTransId="{844A0493-304D-49BF-A09D-C8E2D60388E9}" sibTransId="{EEED52C6-7EEF-49A8-B549-73B483A7CBAC}"/>
    <dgm:cxn modelId="{A349B63C-02CC-472C-A033-90E803E56FD9}" srcId="{4C3CFC10-341D-427F-9409-CEF0D6945BC1}" destId="{3FAF2A99-045C-49B6-B1A1-78F34B993923}" srcOrd="3" destOrd="0" parTransId="{72D05050-3A50-42AC-9B70-1045B8248467}" sibTransId="{A1839E88-9A4D-4F5B-9C4B-54005F0C2F88}"/>
    <dgm:cxn modelId="{C2B21D3D-107D-4D19-AB7D-88B2436A201F}" srcId="{4C3CFC10-341D-427F-9409-CEF0D6945BC1}" destId="{F1E660D8-FE41-480F-8740-D4F411E26F70}" srcOrd="1" destOrd="0" parTransId="{73942D9D-1D47-48F4-94D8-0AD490D897E8}" sibTransId="{40C2CF1D-59CC-47B2-810F-B5F9BFD2239D}"/>
    <dgm:cxn modelId="{795E0441-B6F0-4284-AF45-270921C9BACC}" type="presOf" srcId="{11B20A92-3BD3-4DB1-8F95-E205E3AEBEAE}" destId="{91272109-6C66-4821-805D-1AD630478FC7}" srcOrd="0" destOrd="0" presId="urn:microsoft.com/office/officeart/2005/8/layout/default"/>
    <dgm:cxn modelId="{791DA753-41F0-4047-A557-DBBEBF63DDC1}" type="presOf" srcId="{575F9430-E72B-4FAB-96D5-0475B4A6432D}" destId="{42551D11-46ED-4926-BD52-A9C364AA3509}" srcOrd="0" destOrd="0" presId="urn:microsoft.com/office/officeart/2005/8/layout/default"/>
    <dgm:cxn modelId="{99D95463-39AE-445C-8770-A4CB8964C8C2}" srcId="{4C3CFC10-341D-427F-9409-CEF0D6945BC1}" destId="{87D020C9-24AB-45EF-945F-C6E9F8039D0E}" srcOrd="2" destOrd="0" parTransId="{993E6D3B-E383-47A7-B5F7-BACB9F2F9740}" sibTransId="{3A100EFA-06F7-483E-87F5-17AA4F02EC5A}"/>
    <dgm:cxn modelId="{42A81283-3508-4AEC-B59A-AA3B1CAF1C2C}" type="presOf" srcId="{3FAF2A99-045C-49B6-B1A1-78F34B993923}" destId="{CD277793-1C6C-4F87-8D05-D769A2BC5719}" srcOrd="0" destOrd="0" presId="urn:microsoft.com/office/officeart/2005/8/layout/default"/>
    <dgm:cxn modelId="{AB729F9C-C66A-4F0B-AB8D-52D5E35759FB}" srcId="{4C3CFC10-341D-427F-9409-CEF0D6945BC1}" destId="{3B0BD406-39D1-48D8-89E5-9349A2DA65AE}" srcOrd="5" destOrd="0" parTransId="{6B61E9C6-62CD-4C38-AAD3-864E1B5F50F0}" sibTransId="{C23284DC-FE3B-41A5-B930-6F27B6FCC0B3}"/>
    <dgm:cxn modelId="{4711FDA8-0EC5-4122-A1F1-353FA4982C7F}" srcId="{4C3CFC10-341D-427F-9409-CEF0D6945BC1}" destId="{11B20A92-3BD3-4DB1-8F95-E205E3AEBEAE}" srcOrd="4" destOrd="0" parTransId="{34D8E744-C75A-4856-9FA1-66585CC76215}" sibTransId="{3722B2D4-18EC-4B3F-8BF1-AD084BD76FA3}"/>
    <dgm:cxn modelId="{C9A59FAA-5219-48B9-A96A-34FED8C9B0C9}" type="presOf" srcId="{87D020C9-24AB-45EF-945F-C6E9F8039D0E}" destId="{D04DE485-F7C6-48F5-A0C0-D226BC19BDD4}" srcOrd="0" destOrd="0" presId="urn:microsoft.com/office/officeart/2005/8/layout/default"/>
    <dgm:cxn modelId="{6FBDC2DA-EDA4-4B4B-AAD1-F1FFF395209F}" type="presOf" srcId="{F1E660D8-FE41-480F-8740-D4F411E26F70}" destId="{A31C83ED-6110-499D-A2EE-58861F12AFB3}" srcOrd="0" destOrd="0" presId="urn:microsoft.com/office/officeart/2005/8/layout/default"/>
    <dgm:cxn modelId="{FFF89BDC-1B87-4D58-ABB1-BD62EBBE4041}" type="presOf" srcId="{4C3CFC10-341D-427F-9409-CEF0D6945BC1}" destId="{3E451FBE-2F09-47B8-A4B8-72089B5D66E3}" srcOrd="0" destOrd="0" presId="urn:microsoft.com/office/officeart/2005/8/layout/default"/>
    <dgm:cxn modelId="{4DED44E2-DF21-4DC5-A033-9022A7C1347D}" type="presOf" srcId="{3B0BD406-39D1-48D8-89E5-9349A2DA65AE}" destId="{98D17CA0-E99B-4574-B70A-E0BE077FFE95}" srcOrd="0" destOrd="0" presId="urn:microsoft.com/office/officeart/2005/8/layout/default"/>
    <dgm:cxn modelId="{42C92C26-0E15-4A3A-8028-312D76B4BBAD}" type="presParOf" srcId="{3E451FBE-2F09-47B8-A4B8-72089B5D66E3}" destId="{42551D11-46ED-4926-BD52-A9C364AA3509}" srcOrd="0" destOrd="0" presId="urn:microsoft.com/office/officeart/2005/8/layout/default"/>
    <dgm:cxn modelId="{055B2576-A0F8-42EE-99CB-37B68E25F312}" type="presParOf" srcId="{3E451FBE-2F09-47B8-A4B8-72089B5D66E3}" destId="{45FAE1F0-42C2-4E16-B4E9-5DB54443F3D2}" srcOrd="1" destOrd="0" presId="urn:microsoft.com/office/officeart/2005/8/layout/default"/>
    <dgm:cxn modelId="{0683CE6F-1E52-4D7B-9E7B-A1EF1F348349}" type="presParOf" srcId="{3E451FBE-2F09-47B8-A4B8-72089B5D66E3}" destId="{A31C83ED-6110-499D-A2EE-58861F12AFB3}" srcOrd="2" destOrd="0" presId="urn:microsoft.com/office/officeart/2005/8/layout/default"/>
    <dgm:cxn modelId="{34360F28-BB40-4B45-97C8-B0960EB9FAA8}" type="presParOf" srcId="{3E451FBE-2F09-47B8-A4B8-72089B5D66E3}" destId="{79DD06B1-0E18-44D4-ACA9-AAAC8C85AF65}" srcOrd="3" destOrd="0" presId="urn:microsoft.com/office/officeart/2005/8/layout/default"/>
    <dgm:cxn modelId="{E598F44F-C876-4629-8A69-4037353A107A}" type="presParOf" srcId="{3E451FBE-2F09-47B8-A4B8-72089B5D66E3}" destId="{D04DE485-F7C6-48F5-A0C0-D226BC19BDD4}" srcOrd="4" destOrd="0" presId="urn:microsoft.com/office/officeart/2005/8/layout/default"/>
    <dgm:cxn modelId="{0C406998-236A-4AEF-A873-A02E04772E6C}" type="presParOf" srcId="{3E451FBE-2F09-47B8-A4B8-72089B5D66E3}" destId="{AF283F9E-F026-4FDE-A570-EEA3851E6653}" srcOrd="5" destOrd="0" presId="urn:microsoft.com/office/officeart/2005/8/layout/default"/>
    <dgm:cxn modelId="{5A1F735D-2913-45AF-9FC7-B41420F06066}" type="presParOf" srcId="{3E451FBE-2F09-47B8-A4B8-72089B5D66E3}" destId="{CD277793-1C6C-4F87-8D05-D769A2BC5719}" srcOrd="6" destOrd="0" presId="urn:microsoft.com/office/officeart/2005/8/layout/default"/>
    <dgm:cxn modelId="{381BFDB4-0ED1-4710-A3EE-C1754657C78D}" type="presParOf" srcId="{3E451FBE-2F09-47B8-A4B8-72089B5D66E3}" destId="{50564243-AF83-4129-B015-029DACA1B14A}" srcOrd="7" destOrd="0" presId="urn:microsoft.com/office/officeart/2005/8/layout/default"/>
    <dgm:cxn modelId="{F6C17D51-6102-4E08-9319-0836146707D0}" type="presParOf" srcId="{3E451FBE-2F09-47B8-A4B8-72089B5D66E3}" destId="{91272109-6C66-4821-805D-1AD630478FC7}" srcOrd="8" destOrd="0" presId="urn:microsoft.com/office/officeart/2005/8/layout/default"/>
    <dgm:cxn modelId="{62E84352-0E0F-4C7F-A0FA-21A52F9801A4}" type="presParOf" srcId="{3E451FBE-2F09-47B8-A4B8-72089B5D66E3}" destId="{38C0D94B-CBF6-4234-961B-5944925659BF}" srcOrd="9" destOrd="0" presId="urn:microsoft.com/office/officeart/2005/8/layout/default"/>
    <dgm:cxn modelId="{BB3C17F7-E28C-4AC4-83DB-5194A9701323}" type="presParOf" srcId="{3E451FBE-2F09-47B8-A4B8-72089B5D66E3}" destId="{98D17CA0-E99B-4574-B70A-E0BE077FFE9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47BB0-9293-46AB-9BFC-F4A908BA914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4F2F550-F851-4222-90F1-FB9FC996571E}">
      <dgm:prSet/>
      <dgm:spPr/>
      <dgm:t>
        <a:bodyPr/>
        <a:lstStyle/>
        <a:p>
          <a:r>
            <a:rPr lang="en-US"/>
            <a:t>The LEA will progress monitor, implement the goals &amp; activities developed.</a:t>
          </a:r>
        </a:p>
      </dgm:t>
    </dgm:pt>
    <dgm:pt modelId="{D208520E-7FCC-4402-BC88-623DBF4ED26E}" type="parTrans" cxnId="{AACE1D0C-E8AD-4FE3-BB2A-36E81E60801C}">
      <dgm:prSet/>
      <dgm:spPr/>
      <dgm:t>
        <a:bodyPr/>
        <a:lstStyle/>
        <a:p>
          <a:endParaRPr lang="en-US"/>
        </a:p>
      </dgm:t>
    </dgm:pt>
    <dgm:pt modelId="{8E6112C7-6C4A-485F-80CE-5E770C10FF40}" type="sibTrans" cxnId="{AACE1D0C-E8AD-4FE3-BB2A-36E81E60801C}">
      <dgm:prSet/>
      <dgm:spPr/>
      <dgm:t>
        <a:bodyPr/>
        <a:lstStyle/>
        <a:p>
          <a:endParaRPr lang="en-US"/>
        </a:p>
      </dgm:t>
    </dgm:pt>
    <dgm:pt modelId="{73662108-3FF4-4A04-B067-2BE6BAE81614}">
      <dgm:prSet/>
      <dgm:spPr/>
      <dgm:t>
        <a:bodyPr/>
        <a:lstStyle/>
        <a:p>
          <a:r>
            <a:rPr lang="en-US"/>
            <a:t>Provide ongoing communication and follow-up.</a:t>
          </a:r>
        </a:p>
      </dgm:t>
    </dgm:pt>
    <dgm:pt modelId="{2832CF5D-024B-4875-987F-AD6A09B84899}" type="parTrans" cxnId="{F8770442-BDE8-48C9-B791-2C69C2A0128E}">
      <dgm:prSet/>
      <dgm:spPr/>
      <dgm:t>
        <a:bodyPr/>
        <a:lstStyle/>
        <a:p>
          <a:endParaRPr lang="en-US"/>
        </a:p>
      </dgm:t>
    </dgm:pt>
    <dgm:pt modelId="{969B7823-388D-4F8A-A366-F38662A6CEAB}" type="sibTrans" cxnId="{F8770442-BDE8-48C9-B791-2C69C2A0128E}">
      <dgm:prSet/>
      <dgm:spPr/>
      <dgm:t>
        <a:bodyPr/>
        <a:lstStyle/>
        <a:p>
          <a:endParaRPr lang="en-US"/>
        </a:p>
      </dgm:t>
    </dgm:pt>
    <dgm:pt modelId="{6DE5F0A2-B37B-4E2F-A50E-EBF05B3F19AF}">
      <dgm:prSet/>
      <dgm:spPr/>
      <dgm:t>
        <a:bodyPr/>
        <a:lstStyle/>
        <a:p>
          <a:r>
            <a:rPr lang="en-US"/>
            <a:t>VR should plan to be on the campus once a week to meet with staff, students, and families.</a:t>
          </a:r>
        </a:p>
      </dgm:t>
    </dgm:pt>
    <dgm:pt modelId="{8D477347-223E-4106-AB8D-0479C557CBEE}" type="parTrans" cxnId="{801FEDF8-C959-479A-96A1-58FE0ABBBE1D}">
      <dgm:prSet/>
      <dgm:spPr/>
      <dgm:t>
        <a:bodyPr/>
        <a:lstStyle/>
        <a:p>
          <a:endParaRPr lang="en-US"/>
        </a:p>
      </dgm:t>
    </dgm:pt>
    <dgm:pt modelId="{142D80A4-3C23-41F9-9C1E-3B56BCC41AA6}" type="sibTrans" cxnId="{801FEDF8-C959-479A-96A1-58FE0ABBBE1D}">
      <dgm:prSet/>
      <dgm:spPr/>
      <dgm:t>
        <a:bodyPr/>
        <a:lstStyle/>
        <a:p>
          <a:endParaRPr lang="en-US"/>
        </a:p>
      </dgm:t>
    </dgm:pt>
    <dgm:pt modelId="{198DFF62-5AD9-4CEE-80CE-EE7E29C32253}">
      <dgm:prSet/>
      <dgm:spPr/>
      <dgm:t>
        <a:bodyPr/>
        <a:lstStyle/>
        <a:p>
          <a:r>
            <a:rPr lang="en-US"/>
            <a:t>Meet with the Transition Employment Designee or Transition Specialist for the district once a month.</a:t>
          </a:r>
        </a:p>
      </dgm:t>
    </dgm:pt>
    <dgm:pt modelId="{C091E779-9C17-4AEE-9519-11118ADB406F}" type="parTrans" cxnId="{B834DC3D-9077-4AB6-96B6-CA0121E1C5C4}">
      <dgm:prSet/>
      <dgm:spPr/>
      <dgm:t>
        <a:bodyPr/>
        <a:lstStyle/>
        <a:p>
          <a:endParaRPr lang="en-US"/>
        </a:p>
      </dgm:t>
    </dgm:pt>
    <dgm:pt modelId="{091360C4-1106-47A7-8165-0F4A856FB9D5}" type="sibTrans" cxnId="{B834DC3D-9077-4AB6-96B6-CA0121E1C5C4}">
      <dgm:prSet/>
      <dgm:spPr/>
      <dgm:t>
        <a:bodyPr/>
        <a:lstStyle/>
        <a:p>
          <a:endParaRPr lang="en-US"/>
        </a:p>
      </dgm:t>
    </dgm:pt>
    <dgm:pt modelId="{90EB0D38-F1EE-4B78-943F-E2440F0D0C00}">
      <dgm:prSet/>
      <dgm:spPr/>
      <dgm:t>
        <a:bodyPr/>
        <a:lstStyle/>
        <a:p>
          <a:r>
            <a:rPr lang="en-US"/>
            <a:t>Communicate and include the family in discussion of services provided.</a:t>
          </a:r>
        </a:p>
      </dgm:t>
    </dgm:pt>
    <dgm:pt modelId="{19652B4F-8D81-49AD-B372-FBD59DA8B977}" type="parTrans" cxnId="{1CA7A6E7-7330-4777-89DE-0B9A40025F7F}">
      <dgm:prSet/>
      <dgm:spPr/>
      <dgm:t>
        <a:bodyPr/>
        <a:lstStyle/>
        <a:p>
          <a:endParaRPr lang="en-US"/>
        </a:p>
      </dgm:t>
    </dgm:pt>
    <dgm:pt modelId="{993919A7-7F7D-4027-9CE8-9D445D783277}" type="sibTrans" cxnId="{1CA7A6E7-7330-4777-89DE-0B9A40025F7F}">
      <dgm:prSet/>
      <dgm:spPr/>
      <dgm:t>
        <a:bodyPr/>
        <a:lstStyle/>
        <a:p>
          <a:endParaRPr lang="en-US"/>
        </a:p>
      </dgm:t>
    </dgm:pt>
    <dgm:pt modelId="{5FDA824E-59FA-4B54-8982-6C64584F49A9}">
      <dgm:prSet/>
      <dgm:spPr/>
      <dgm:t>
        <a:bodyPr/>
        <a:lstStyle/>
        <a:p>
          <a:r>
            <a:rPr lang="en-US"/>
            <a:t>Communicate with the school and families when issues arise.</a:t>
          </a:r>
        </a:p>
      </dgm:t>
    </dgm:pt>
    <dgm:pt modelId="{5689CE75-8421-4178-B76C-EC216CA6BBA1}" type="parTrans" cxnId="{4D461152-8B2A-4886-9EF0-5D69B0AC07B4}">
      <dgm:prSet/>
      <dgm:spPr/>
      <dgm:t>
        <a:bodyPr/>
        <a:lstStyle/>
        <a:p>
          <a:endParaRPr lang="en-US"/>
        </a:p>
      </dgm:t>
    </dgm:pt>
    <dgm:pt modelId="{CADCD230-BFDB-461B-8F88-43A9DBC0E38F}" type="sibTrans" cxnId="{4D461152-8B2A-4886-9EF0-5D69B0AC07B4}">
      <dgm:prSet/>
      <dgm:spPr/>
      <dgm:t>
        <a:bodyPr/>
        <a:lstStyle/>
        <a:p>
          <a:endParaRPr lang="en-US"/>
        </a:p>
      </dgm:t>
    </dgm:pt>
    <dgm:pt modelId="{98D5CB8F-96D5-4ED1-9443-19DB7C68FEDF}" type="pres">
      <dgm:prSet presAssocID="{F2947BB0-9293-46AB-9BFC-F4A908BA914D}" presName="diagram" presStyleCnt="0">
        <dgm:presLayoutVars>
          <dgm:dir/>
          <dgm:resizeHandles val="exact"/>
        </dgm:presLayoutVars>
      </dgm:prSet>
      <dgm:spPr/>
    </dgm:pt>
    <dgm:pt modelId="{3B2EB10C-9C82-423A-AEFF-AD10701D558A}" type="pres">
      <dgm:prSet presAssocID="{F4F2F550-F851-4222-90F1-FB9FC996571E}" presName="node" presStyleLbl="node1" presStyleIdx="0" presStyleCnt="6">
        <dgm:presLayoutVars>
          <dgm:bulletEnabled val="1"/>
        </dgm:presLayoutVars>
      </dgm:prSet>
      <dgm:spPr/>
    </dgm:pt>
    <dgm:pt modelId="{9915FFD4-E71D-44CC-BA72-1DF30BBFE395}" type="pres">
      <dgm:prSet presAssocID="{8E6112C7-6C4A-485F-80CE-5E770C10FF40}" presName="sibTrans" presStyleCnt="0"/>
      <dgm:spPr/>
    </dgm:pt>
    <dgm:pt modelId="{2D9EA872-3ADC-4BFA-96F1-87A22630D1F3}" type="pres">
      <dgm:prSet presAssocID="{73662108-3FF4-4A04-B067-2BE6BAE81614}" presName="node" presStyleLbl="node1" presStyleIdx="1" presStyleCnt="6">
        <dgm:presLayoutVars>
          <dgm:bulletEnabled val="1"/>
        </dgm:presLayoutVars>
      </dgm:prSet>
      <dgm:spPr/>
    </dgm:pt>
    <dgm:pt modelId="{B9C31E72-8AB5-4B2E-8E90-6611FF1C45F1}" type="pres">
      <dgm:prSet presAssocID="{969B7823-388D-4F8A-A366-F38662A6CEAB}" presName="sibTrans" presStyleCnt="0"/>
      <dgm:spPr/>
    </dgm:pt>
    <dgm:pt modelId="{0CADCF40-9CB6-45C9-9496-BA4CBD025468}" type="pres">
      <dgm:prSet presAssocID="{6DE5F0A2-B37B-4E2F-A50E-EBF05B3F19AF}" presName="node" presStyleLbl="node1" presStyleIdx="2" presStyleCnt="6">
        <dgm:presLayoutVars>
          <dgm:bulletEnabled val="1"/>
        </dgm:presLayoutVars>
      </dgm:prSet>
      <dgm:spPr/>
    </dgm:pt>
    <dgm:pt modelId="{F3243ECA-B59B-4E68-BAE2-0BC6ACE4A279}" type="pres">
      <dgm:prSet presAssocID="{142D80A4-3C23-41F9-9C1E-3B56BCC41AA6}" presName="sibTrans" presStyleCnt="0"/>
      <dgm:spPr/>
    </dgm:pt>
    <dgm:pt modelId="{0E97F632-184E-40C0-B1A8-1BF8A2BCC6F8}" type="pres">
      <dgm:prSet presAssocID="{198DFF62-5AD9-4CEE-80CE-EE7E29C32253}" presName="node" presStyleLbl="node1" presStyleIdx="3" presStyleCnt="6">
        <dgm:presLayoutVars>
          <dgm:bulletEnabled val="1"/>
        </dgm:presLayoutVars>
      </dgm:prSet>
      <dgm:spPr/>
    </dgm:pt>
    <dgm:pt modelId="{8CEE6D75-F469-4130-8F64-904A152197C8}" type="pres">
      <dgm:prSet presAssocID="{091360C4-1106-47A7-8165-0F4A856FB9D5}" presName="sibTrans" presStyleCnt="0"/>
      <dgm:spPr/>
    </dgm:pt>
    <dgm:pt modelId="{9E0F288A-61D7-4042-B954-AE653813E757}" type="pres">
      <dgm:prSet presAssocID="{90EB0D38-F1EE-4B78-943F-E2440F0D0C00}" presName="node" presStyleLbl="node1" presStyleIdx="4" presStyleCnt="6">
        <dgm:presLayoutVars>
          <dgm:bulletEnabled val="1"/>
        </dgm:presLayoutVars>
      </dgm:prSet>
      <dgm:spPr/>
    </dgm:pt>
    <dgm:pt modelId="{E9D7C172-ACF6-4A10-B6E4-E94B575B87D7}" type="pres">
      <dgm:prSet presAssocID="{993919A7-7F7D-4027-9CE8-9D445D783277}" presName="sibTrans" presStyleCnt="0"/>
      <dgm:spPr/>
    </dgm:pt>
    <dgm:pt modelId="{0ED3C6FF-B8C6-4365-BC12-5275EE58A05C}" type="pres">
      <dgm:prSet presAssocID="{5FDA824E-59FA-4B54-8982-6C64584F49A9}" presName="node" presStyleLbl="node1" presStyleIdx="5" presStyleCnt="6">
        <dgm:presLayoutVars>
          <dgm:bulletEnabled val="1"/>
        </dgm:presLayoutVars>
      </dgm:prSet>
      <dgm:spPr/>
    </dgm:pt>
  </dgm:ptLst>
  <dgm:cxnLst>
    <dgm:cxn modelId="{AACE1D0C-E8AD-4FE3-BB2A-36E81E60801C}" srcId="{F2947BB0-9293-46AB-9BFC-F4A908BA914D}" destId="{F4F2F550-F851-4222-90F1-FB9FC996571E}" srcOrd="0" destOrd="0" parTransId="{D208520E-7FCC-4402-BC88-623DBF4ED26E}" sibTransId="{8E6112C7-6C4A-485F-80CE-5E770C10FF40}"/>
    <dgm:cxn modelId="{B834DC3D-9077-4AB6-96B6-CA0121E1C5C4}" srcId="{F2947BB0-9293-46AB-9BFC-F4A908BA914D}" destId="{198DFF62-5AD9-4CEE-80CE-EE7E29C32253}" srcOrd="3" destOrd="0" parTransId="{C091E779-9C17-4AEE-9519-11118ADB406F}" sibTransId="{091360C4-1106-47A7-8165-0F4A856FB9D5}"/>
    <dgm:cxn modelId="{F8770442-BDE8-48C9-B791-2C69C2A0128E}" srcId="{F2947BB0-9293-46AB-9BFC-F4A908BA914D}" destId="{73662108-3FF4-4A04-B067-2BE6BAE81614}" srcOrd="1" destOrd="0" parTransId="{2832CF5D-024B-4875-987F-AD6A09B84899}" sibTransId="{969B7823-388D-4F8A-A366-F38662A6CEAB}"/>
    <dgm:cxn modelId="{2770504A-2CFA-4CB7-9C84-69272ED2A123}" type="presOf" srcId="{5FDA824E-59FA-4B54-8982-6C64584F49A9}" destId="{0ED3C6FF-B8C6-4365-BC12-5275EE58A05C}" srcOrd="0" destOrd="0" presId="urn:microsoft.com/office/officeart/2005/8/layout/default"/>
    <dgm:cxn modelId="{4D461152-8B2A-4886-9EF0-5D69B0AC07B4}" srcId="{F2947BB0-9293-46AB-9BFC-F4A908BA914D}" destId="{5FDA824E-59FA-4B54-8982-6C64584F49A9}" srcOrd="5" destOrd="0" parTransId="{5689CE75-8421-4178-B76C-EC216CA6BBA1}" sibTransId="{CADCD230-BFDB-461B-8F88-43A9DBC0E38F}"/>
    <dgm:cxn modelId="{69B55686-8AEE-4310-9929-3AF40CDC8707}" type="presOf" srcId="{73662108-3FF4-4A04-B067-2BE6BAE81614}" destId="{2D9EA872-3ADC-4BFA-96F1-87A22630D1F3}" srcOrd="0" destOrd="0" presId="urn:microsoft.com/office/officeart/2005/8/layout/default"/>
    <dgm:cxn modelId="{F5B74BBE-90D1-4608-B7E9-D823B7306013}" type="presOf" srcId="{90EB0D38-F1EE-4B78-943F-E2440F0D0C00}" destId="{9E0F288A-61D7-4042-B954-AE653813E757}" srcOrd="0" destOrd="0" presId="urn:microsoft.com/office/officeart/2005/8/layout/default"/>
    <dgm:cxn modelId="{B74727D3-389E-471D-8EA9-5FDA3F5BFA3F}" type="presOf" srcId="{198DFF62-5AD9-4CEE-80CE-EE7E29C32253}" destId="{0E97F632-184E-40C0-B1A8-1BF8A2BCC6F8}" srcOrd="0" destOrd="0" presId="urn:microsoft.com/office/officeart/2005/8/layout/default"/>
    <dgm:cxn modelId="{D32513E6-15EB-4B3A-A695-EB38625EB20E}" type="presOf" srcId="{6DE5F0A2-B37B-4E2F-A50E-EBF05B3F19AF}" destId="{0CADCF40-9CB6-45C9-9496-BA4CBD025468}" srcOrd="0" destOrd="0" presId="urn:microsoft.com/office/officeart/2005/8/layout/default"/>
    <dgm:cxn modelId="{1CA7A6E7-7330-4777-89DE-0B9A40025F7F}" srcId="{F2947BB0-9293-46AB-9BFC-F4A908BA914D}" destId="{90EB0D38-F1EE-4B78-943F-E2440F0D0C00}" srcOrd="4" destOrd="0" parTransId="{19652B4F-8D81-49AD-B372-FBD59DA8B977}" sibTransId="{993919A7-7F7D-4027-9CE8-9D445D783277}"/>
    <dgm:cxn modelId="{1FD24FED-920A-4FFB-B1B9-D15F39A5EABD}" type="presOf" srcId="{F2947BB0-9293-46AB-9BFC-F4A908BA914D}" destId="{98D5CB8F-96D5-4ED1-9443-19DB7C68FEDF}" srcOrd="0" destOrd="0" presId="urn:microsoft.com/office/officeart/2005/8/layout/default"/>
    <dgm:cxn modelId="{FB2393F1-2303-405C-9C4E-2E77BEC202E8}" type="presOf" srcId="{F4F2F550-F851-4222-90F1-FB9FC996571E}" destId="{3B2EB10C-9C82-423A-AEFF-AD10701D558A}" srcOrd="0" destOrd="0" presId="urn:microsoft.com/office/officeart/2005/8/layout/default"/>
    <dgm:cxn modelId="{801FEDF8-C959-479A-96A1-58FE0ABBBE1D}" srcId="{F2947BB0-9293-46AB-9BFC-F4A908BA914D}" destId="{6DE5F0A2-B37B-4E2F-A50E-EBF05B3F19AF}" srcOrd="2" destOrd="0" parTransId="{8D477347-223E-4106-AB8D-0479C557CBEE}" sibTransId="{142D80A4-3C23-41F9-9C1E-3B56BCC41AA6}"/>
    <dgm:cxn modelId="{24415C1A-6CE2-49C0-9F0B-D4FE7DB48DFA}" type="presParOf" srcId="{98D5CB8F-96D5-4ED1-9443-19DB7C68FEDF}" destId="{3B2EB10C-9C82-423A-AEFF-AD10701D558A}" srcOrd="0" destOrd="0" presId="urn:microsoft.com/office/officeart/2005/8/layout/default"/>
    <dgm:cxn modelId="{4198A956-78B7-4D86-B11B-7D5A98C6785B}" type="presParOf" srcId="{98D5CB8F-96D5-4ED1-9443-19DB7C68FEDF}" destId="{9915FFD4-E71D-44CC-BA72-1DF30BBFE395}" srcOrd="1" destOrd="0" presId="urn:microsoft.com/office/officeart/2005/8/layout/default"/>
    <dgm:cxn modelId="{23683802-9EC1-4DAA-8D43-6DADBBC02E51}" type="presParOf" srcId="{98D5CB8F-96D5-4ED1-9443-19DB7C68FEDF}" destId="{2D9EA872-3ADC-4BFA-96F1-87A22630D1F3}" srcOrd="2" destOrd="0" presId="urn:microsoft.com/office/officeart/2005/8/layout/default"/>
    <dgm:cxn modelId="{67948356-8F43-49A1-AC3D-8214454C8E5B}" type="presParOf" srcId="{98D5CB8F-96D5-4ED1-9443-19DB7C68FEDF}" destId="{B9C31E72-8AB5-4B2E-8E90-6611FF1C45F1}" srcOrd="3" destOrd="0" presId="urn:microsoft.com/office/officeart/2005/8/layout/default"/>
    <dgm:cxn modelId="{B69A64AF-DDB3-43C8-953D-B1807EE48A93}" type="presParOf" srcId="{98D5CB8F-96D5-4ED1-9443-19DB7C68FEDF}" destId="{0CADCF40-9CB6-45C9-9496-BA4CBD025468}" srcOrd="4" destOrd="0" presId="urn:microsoft.com/office/officeart/2005/8/layout/default"/>
    <dgm:cxn modelId="{A2156628-7587-40DE-A545-0B7D3B4F5F12}" type="presParOf" srcId="{98D5CB8F-96D5-4ED1-9443-19DB7C68FEDF}" destId="{F3243ECA-B59B-4E68-BAE2-0BC6ACE4A279}" srcOrd="5" destOrd="0" presId="urn:microsoft.com/office/officeart/2005/8/layout/default"/>
    <dgm:cxn modelId="{47E68E92-EE13-4BA7-AC40-86329AE758DE}" type="presParOf" srcId="{98D5CB8F-96D5-4ED1-9443-19DB7C68FEDF}" destId="{0E97F632-184E-40C0-B1A8-1BF8A2BCC6F8}" srcOrd="6" destOrd="0" presId="urn:microsoft.com/office/officeart/2005/8/layout/default"/>
    <dgm:cxn modelId="{38F7DBD1-7159-4FAD-BF72-E4CFFA69F0B2}" type="presParOf" srcId="{98D5CB8F-96D5-4ED1-9443-19DB7C68FEDF}" destId="{8CEE6D75-F469-4130-8F64-904A152197C8}" srcOrd="7" destOrd="0" presId="urn:microsoft.com/office/officeart/2005/8/layout/default"/>
    <dgm:cxn modelId="{3D50B744-7CC3-4C68-8710-966B9992E8BF}" type="presParOf" srcId="{98D5CB8F-96D5-4ED1-9443-19DB7C68FEDF}" destId="{9E0F288A-61D7-4042-B954-AE653813E757}" srcOrd="8" destOrd="0" presId="urn:microsoft.com/office/officeart/2005/8/layout/default"/>
    <dgm:cxn modelId="{A9EF312E-852E-4C3F-A1DD-6DCDC666007A}" type="presParOf" srcId="{98D5CB8F-96D5-4ED1-9443-19DB7C68FEDF}" destId="{E9D7C172-ACF6-4A10-B6E4-E94B575B87D7}" srcOrd="9" destOrd="0" presId="urn:microsoft.com/office/officeart/2005/8/layout/default"/>
    <dgm:cxn modelId="{A6180B9C-D106-41D3-82B2-D6D9EC3787AF}" type="presParOf" srcId="{98D5CB8F-96D5-4ED1-9443-19DB7C68FEDF}" destId="{0ED3C6FF-B8C6-4365-BC12-5275EE58A05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0113D-2696-4D91-B03E-0C4F88A44D5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528C960-85E2-47C7-9E8D-117C5BC0C5F3}">
      <dgm:prSet custT="1"/>
      <dgm:spPr/>
      <dgm:t>
        <a:bodyPr/>
        <a:lstStyle/>
        <a:p>
          <a:r>
            <a:rPr lang="en-US" sz="2600" dirty="0"/>
            <a:t>Driver’s and Transportation Training  - Public Transportation is not always available.</a:t>
          </a:r>
        </a:p>
      </dgm:t>
    </dgm:pt>
    <dgm:pt modelId="{C6AEC46A-8386-437E-826B-698C489237F9}" type="parTrans" cxnId="{06753F8B-C320-486D-9F8B-D8E3448F0EC2}">
      <dgm:prSet/>
      <dgm:spPr/>
      <dgm:t>
        <a:bodyPr/>
        <a:lstStyle/>
        <a:p>
          <a:endParaRPr lang="en-US"/>
        </a:p>
      </dgm:t>
    </dgm:pt>
    <dgm:pt modelId="{8CD9DF79-1186-4FE4-B027-5F5F3F723D05}" type="sibTrans" cxnId="{06753F8B-C320-486D-9F8B-D8E3448F0EC2}">
      <dgm:prSet/>
      <dgm:spPr/>
      <dgm:t>
        <a:bodyPr/>
        <a:lstStyle/>
        <a:p>
          <a:endParaRPr lang="en-US"/>
        </a:p>
      </dgm:t>
    </dgm:pt>
    <dgm:pt modelId="{57426E21-97D6-4415-99BA-811696749AAA}">
      <dgm:prSet custT="1"/>
      <dgm:spPr/>
      <dgm:t>
        <a:bodyPr/>
        <a:lstStyle/>
        <a:p>
          <a:r>
            <a:rPr lang="en-US" sz="2600" dirty="0"/>
            <a:t>Applied Behavior Analysis (Social Skills Training), </a:t>
          </a:r>
          <a:r>
            <a:rPr lang="en-US" sz="2600" dirty="0" err="1"/>
            <a:t>Birkman</a:t>
          </a:r>
          <a:r>
            <a:rPr lang="en-US" sz="2600" dirty="0"/>
            <a:t> Career Exploration Assessment, and other Autism Supports </a:t>
          </a:r>
        </a:p>
      </dgm:t>
    </dgm:pt>
    <dgm:pt modelId="{0D2B4076-350F-477B-A0A8-1B5172C1B63B}" type="parTrans" cxnId="{CA67E198-C6ED-40F3-87C6-61AE9046CB56}">
      <dgm:prSet/>
      <dgm:spPr/>
      <dgm:t>
        <a:bodyPr/>
        <a:lstStyle/>
        <a:p>
          <a:endParaRPr lang="en-US"/>
        </a:p>
      </dgm:t>
    </dgm:pt>
    <dgm:pt modelId="{6E230E8C-D379-4723-9039-D0189EF02399}" type="sibTrans" cxnId="{CA67E198-C6ED-40F3-87C6-61AE9046CB56}">
      <dgm:prSet/>
      <dgm:spPr/>
      <dgm:t>
        <a:bodyPr/>
        <a:lstStyle/>
        <a:p>
          <a:endParaRPr lang="en-US"/>
        </a:p>
      </dgm:t>
    </dgm:pt>
    <dgm:pt modelId="{A7EC1CF8-C319-479B-AB5E-06FDD78281EC}">
      <dgm:prSet custT="1"/>
      <dgm:spPr/>
      <dgm:t>
        <a:bodyPr/>
        <a:lstStyle/>
        <a:p>
          <a:r>
            <a:rPr lang="en-US" sz="2600" dirty="0"/>
            <a:t>Work Experience Training Services</a:t>
          </a:r>
        </a:p>
      </dgm:t>
    </dgm:pt>
    <dgm:pt modelId="{704A381B-77A8-4D29-946B-0D86C1E74CDB}" type="parTrans" cxnId="{04B2D5E7-B0A4-4E65-A997-622DB3444EF3}">
      <dgm:prSet/>
      <dgm:spPr/>
      <dgm:t>
        <a:bodyPr/>
        <a:lstStyle/>
        <a:p>
          <a:endParaRPr lang="en-US"/>
        </a:p>
      </dgm:t>
    </dgm:pt>
    <dgm:pt modelId="{8BBF638E-1D0F-4BA4-834E-9A2BB1626522}" type="sibTrans" cxnId="{04B2D5E7-B0A4-4E65-A997-622DB3444EF3}">
      <dgm:prSet/>
      <dgm:spPr/>
      <dgm:t>
        <a:bodyPr/>
        <a:lstStyle/>
        <a:p>
          <a:endParaRPr lang="en-US"/>
        </a:p>
      </dgm:t>
    </dgm:pt>
    <dgm:pt modelId="{D5481746-BDB1-4FFF-B562-FE2D8B580BC6}" type="pres">
      <dgm:prSet presAssocID="{5F20113D-2696-4D91-B03E-0C4F88A44D53}" presName="vert0" presStyleCnt="0">
        <dgm:presLayoutVars>
          <dgm:dir/>
          <dgm:animOne val="branch"/>
          <dgm:animLvl val="lvl"/>
        </dgm:presLayoutVars>
      </dgm:prSet>
      <dgm:spPr/>
    </dgm:pt>
    <dgm:pt modelId="{12B3184D-E02C-4A6B-B590-91C5F5D85C18}" type="pres">
      <dgm:prSet presAssocID="{9528C960-85E2-47C7-9E8D-117C5BC0C5F3}" presName="thickLine" presStyleLbl="alignNode1" presStyleIdx="0" presStyleCnt="3"/>
      <dgm:spPr/>
    </dgm:pt>
    <dgm:pt modelId="{E9DDBEA3-0DE4-4B71-9518-44D010160ECF}" type="pres">
      <dgm:prSet presAssocID="{9528C960-85E2-47C7-9E8D-117C5BC0C5F3}" presName="horz1" presStyleCnt="0"/>
      <dgm:spPr/>
    </dgm:pt>
    <dgm:pt modelId="{EA10FF66-3441-497C-ACAD-522B4CA652EE}" type="pres">
      <dgm:prSet presAssocID="{9528C960-85E2-47C7-9E8D-117C5BC0C5F3}" presName="tx1" presStyleLbl="revTx" presStyleIdx="0" presStyleCnt="3"/>
      <dgm:spPr/>
    </dgm:pt>
    <dgm:pt modelId="{BA432770-F940-425C-B245-722F0BA4A59B}" type="pres">
      <dgm:prSet presAssocID="{9528C960-85E2-47C7-9E8D-117C5BC0C5F3}" presName="vert1" presStyleCnt="0"/>
      <dgm:spPr/>
    </dgm:pt>
    <dgm:pt modelId="{15AC93E6-3385-4EB7-AE3B-5B570EFC3DCA}" type="pres">
      <dgm:prSet presAssocID="{57426E21-97D6-4415-99BA-811696749AAA}" presName="thickLine" presStyleLbl="alignNode1" presStyleIdx="1" presStyleCnt="3"/>
      <dgm:spPr/>
    </dgm:pt>
    <dgm:pt modelId="{3AF1014C-77B6-4963-A141-D3634777F26F}" type="pres">
      <dgm:prSet presAssocID="{57426E21-97D6-4415-99BA-811696749AAA}" presName="horz1" presStyleCnt="0"/>
      <dgm:spPr/>
    </dgm:pt>
    <dgm:pt modelId="{CC90FB9C-D0EF-46BE-84BF-C1EA4FF277E4}" type="pres">
      <dgm:prSet presAssocID="{57426E21-97D6-4415-99BA-811696749AAA}" presName="tx1" presStyleLbl="revTx" presStyleIdx="1" presStyleCnt="3"/>
      <dgm:spPr/>
    </dgm:pt>
    <dgm:pt modelId="{37A03FE1-50EB-43FD-B7A8-1FA35B65EE00}" type="pres">
      <dgm:prSet presAssocID="{57426E21-97D6-4415-99BA-811696749AAA}" presName="vert1" presStyleCnt="0"/>
      <dgm:spPr/>
    </dgm:pt>
    <dgm:pt modelId="{C4FA0AD0-256B-4E47-BE6B-648EA2A48C88}" type="pres">
      <dgm:prSet presAssocID="{A7EC1CF8-C319-479B-AB5E-06FDD78281EC}" presName="thickLine" presStyleLbl="alignNode1" presStyleIdx="2" presStyleCnt="3"/>
      <dgm:spPr/>
    </dgm:pt>
    <dgm:pt modelId="{4BB19C81-5415-4264-A497-ECCE79698E1A}" type="pres">
      <dgm:prSet presAssocID="{A7EC1CF8-C319-479B-AB5E-06FDD78281EC}" presName="horz1" presStyleCnt="0"/>
      <dgm:spPr/>
    </dgm:pt>
    <dgm:pt modelId="{63B75713-A21F-480D-8528-1520B532FB03}" type="pres">
      <dgm:prSet presAssocID="{A7EC1CF8-C319-479B-AB5E-06FDD78281EC}" presName="tx1" presStyleLbl="revTx" presStyleIdx="2" presStyleCnt="3"/>
      <dgm:spPr/>
    </dgm:pt>
    <dgm:pt modelId="{695B3CE6-5924-4D97-BF1B-172EB49426B2}" type="pres">
      <dgm:prSet presAssocID="{A7EC1CF8-C319-479B-AB5E-06FDD78281EC}" presName="vert1" presStyleCnt="0"/>
      <dgm:spPr/>
    </dgm:pt>
  </dgm:ptLst>
  <dgm:cxnLst>
    <dgm:cxn modelId="{33AC240F-0F23-4B1C-8B8E-67D4425E7F4E}" type="presOf" srcId="{57426E21-97D6-4415-99BA-811696749AAA}" destId="{CC90FB9C-D0EF-46BE-84BF-C1EA4FF277E4}" srcOrd="0" destOrd="0" presId="urn:microsoft.com/office/officeart/2008/layout/LinedList"/>
    <dgm:cxn modelId="{4BB4DE5B-E8B3-4E76-9C81-58F7A64D8EEB}" type="presOf" srcId="{5F20113D-2696-4D91-B03E-0C4F88A44D53}" destId="{D5481746-BDB1-4FFF-B562-FE2D8B580BC6}" srcOrd="0" destOrd="0" presId="urn:microsoft.com/office/officeart/2008/layout/LinedList"/>
    <dgm:cxn modelId="{06753F8B-C320-486D-9F8B-D8E3448F0EC2}" srcId="{5F20113D-2696-4D91-B03E-0C4F88A44D53}" destId="{9528C960-85E2-47C7-9E8D-117C5BC0C5F3}" srcOrd="0" destOrd="0" parTransId="{C6AEC46A-8386-437E-826B-698C489237F9}" sibTransId="{8CD9DF79-1186-4FE4-B027-5F5F3F723D05}"/>
    <dgm:cxn modelId="{93ADAA93-6447-46B5-B6F5-F6402B79E6CB}" type="presOf" srcId="{9528C960-85E2-47C7-9E8D-117C5BC0C5F3}" destId="{EA10FF66-3441-497C-ACAD-522B4CA652EE}" srcOrd="0" destOrd="0" presId="urn:microsoft.com/office/officeart/2008/layout/LinedList"/>
    <dgm:cxn modelId="{CA67E198-C6ED-40F3-87C6-61AE9046CB56}" srcId="{5F20113D-2696-4D91-B03E-0C4F88A44D53}" destId="{57426E21-97D6-4415-99BA-811696749AAA}" srcOrd="1" destOrd="0" parTransId="{0D2B4076-350F-477B-A0A8-1B5172C1B63B}" sibTransId="{6E230E8C-D379-4723-9039-D0189EF02399}"/>
    <dgm:cxn modelId="{04B2D5E7-B0A4-4E65-A997-622DB3444EF3}" srcId="{5F20113D-2696-4D91-B03E-0C4F88A44D53}" destId="{A7EC1CF8-C319-479B-AB5E-06FDD78281EC}" srcOrd="2" destOrd="0" parTransId="{704A381B-77A8-4D29-946B-0D86C1E74CDB}" sibTransId="{8BBF638E-1D0F-4BA4-834E-9A2BB1626522}"/>
    <dgm:cxn modelId="{C1FD4BEC-1CCA-4675-9750-74CE5C3B4F67}" type="presOf" srcId="{A7EC1CF8-C319-479B-AB5E-06FDD78281EC}" destId="{63B75713-A21F-480D-8528-1520B532FB03}" srcOrd="0" destOrd="0" presId="urn:microsoft.com/office/officeart/2008/layout/LinedList"/>
    <dgm:cxn modelId="{0367F4CB-DDAE-4A39-B617-55222269C243}" type="presParOf" srcId="{D5481746-BDB1-4FFF-B562-FE2D8B580BC6}" destId="{12B3184D-E02C-4A6B-B590-91C5F5D85C18}" srcOrd="0" destOrd="0" presId="urn:microsoft.com/office/officeart/2008/layout/LinedList"/>
    <dgm:cxn modelId="{9958AB3C-8E65-4C68-875B-67F600DAB958}" type="presParOf" srcId="{D5481746-BDB1-4FFF-B562-FE2D8B580BC6}" destId="{E9DDBEA3-0DE4-4B71-9518-44D010160ECF}" srcOrd="1" destOrd="0" presId="urn:microsoft.com/office/officeart/2008/layout/LinedList"/>
    <dgm:cxn modelId="{C1A8D2B8-C22F-4A5A-9204-3BE94302D123}" type="presParOf" srcId="{E9DDBEA3-0DE4-4B71-9518-44D010160ECF}" destId="{EA10FF66-3441-497C-ACAD-522B4CA652EE}" srcOrd="0" destOrd="0" presId="urn:microsoft.com/office/officeart/2008/layout/LinedList"/>
    <dgm:cxn modelId="{2392F57F-7F64-4592-8DBB-AB2117003E96}" type="presParOf" srcId="{E9DDBEA3-0DE4-4B71-9518-44D010160ECF}" destId="{BA432770-F940-425C-B245-722F0BA4A59B}" srcOrd="1" destOrd="0" presId="urn:microsoft.com/office/officeart/2008/layout/LinedList"/>
    <dgm:cxn modelId="{5164C86E-EDA3-488D-92A2-051B71FB80F4}" type="presParOf" srcId="{D5481746-BDB1-4FFF-B562-FE2D8B580BC6}" destId="{15AC93E6-3385-4EB7-AE3B-5B570EFC3DCA}" srcOrd="2" destOrd="0" presId="urn:microsoft.com/office/officeart/2008/layout/LinedList"/>
    <dgm:cxn modelId="{98C84D18-8398-4CE3-8C0C-205D8F17B757}" type="presParOf" srcId="{D5481746-BDB1-4FFF-B562-FE2D8B580BC6}" destId="{3AF1014C-77B6-4963-A141-D3634777F26F}" srcOrd="3" destOrd="0" presId="urn:microsoft.com/office/officeart/2008/layout/LinedList"/>
    <dgm:cxn modelId="{F25E9990-26A2-49C9-8BED-81AD8CF1AF4C}" type="presParOf" srcId="{3AF1014C-77B6-4963-A141-D3634777F26F}" destId="{CC90FB9C-D0EF-46BE-84BF-C1EA4FF277E4}" srcOrd="0" destOrd="0" presId="urn:microsoft.com/office/officeart/2008/layout/LinedList"/>
    <dgm:cxn modelId="{2C0E0959-BBB0-4383-B7D6-D0765E30F476}" type="presParOf" srcId="{3AF1014C-77B6-4963-A141-D3634777F26F}" destId="{37A03FE1-50EB-43FD-B7A8-1FA35B65EE00}" srcOrd="1" destOrd="0" presId="urn:microsoft.com/office/officeart/2008/layout/LinedList"/>
    <dgm:cxn modelId="{F273FA7D-93FB-4D7F-A3B8-258AF069E716}" type="presParOf" srcId="{D5481746-BDB1-4FFF-B562-FE2D8B580BC6}" destId="{C4FA0AD0-256B-4E47-BE6B-648EA2A48C88}" srcOrd="4" destOrd="0" presId="urn:microsoft.com/office/officeart/2008/layout/LinedList"/>
    <dgm:cxn modelId="{315A0B56-F464-46B6-BFD0-5D229E597917}" type="presParOf" srcId="{D5481746-BDB1-4FFF-B562-FE2D8B580BC6}" destId="{4BB19C81-5415-4264-A497-ECCE79698E1A}" srcOrd="5" destOrd="0" presId="urn:microsoft.com/office/officeart/2008/layout/LinedList"/>
    <dgm:cxn modelId="{37B073AF-1320-49E8-94F5-C2E52EC8A84D}" type="presParOf" srcId="{4BB19C81-5415-4264-A497-ECCE79698E1A}" destId="{63B75713-A21F-480D-8528-1520B532FB03}" srcOrd="0" destOrd="0" presId="urn:microsoft.com/office/officeart/2008/layout/LinedList"/>
    <dgm:cxn modelId="{DE8538A2-3B14-44AA-A49A-DBB3B7315ABA}" type="presParOf" srcId="{4BB19C81-5415-4264-A497-ECCE79698E1A}" destId="{695B3CE6-5924-4D97-BF1B-172EB49426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7CE6D-C876-4B9B-82FF-9AC7FA8DD646}"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D54A74C5-8FCC-466A-81C6-9D873293F87F}">
      <dgm:prSet custT="1"/>
      <dgm:spPr/>
      <dgm:t>
        <a:bodyPr/>
        <a:lstStyle/>
        <a:p>
          <a:pPr>
            <a:defRPr cap="all"/>
          </a:pPr>
          <a:endParaRPr lang="en-US" sz="1800" dirty="0">
            <a:latin typeface="Amasis MT Pro Black" panose="02040A04050005020304" pitchFamily="18" charset="0"/>
          </a:endParaRPr>
        </a:p>
        <a:p>
          <a:pPr>
            <a:defRPr cap="all"/>
          </a:pPr>
          <a:r>
            <a:rPr lang="en-US" sz="1800" dirty="0">
              <a:latin typeface="Amasis MT Pro Black" panose="02040A04050005020304" pitchFamily="18" charset="0"/>
            </a:rPr>
            <a:t>VR Pre-ETS Mailbox</a:t>
          </a:r>
        </a:p>
      </dgm:t>
    </dgm:pt>
    <dgm:pt modelId="{71E34400-31C0-49B4-8B86-3A2C053C6511}" type="parTrans" cxnId="{1D49A5AA-5BEB-4E27-A104-D204770129C4}">
      <dgm:prSet/>
      <dgm:spPr/>
      <dgm:t>
        <a:bodyPr/>
        <a:lstStyle/>
        <a:p>
          <a:endParaRPr lang="en-US"/>
        </a:p>
      </dgm:t>
    </dgm:pt>
    <dgm:pt modelId="{5940686C-B651-46BC-A623-8B46F5556B48}" type="sibTrans" cxnId="{1D49A5AA-5BEB-4E27-A104-D204770129C4}">
      <dgm:prSet/>
      <dgm:spPr/>
      <dgm:t>
        <a:bodyPr/>
        <a:lstStyle/>
        <a:p>
          <a:endParaRPr lang="en-US"/>
        </a:p>
      </dgm:t>
    </dgm:pt>
    <dgm:pt modelId="{84939CD2-02BA-4622-AB35-179A13E4874D}">
      <dgm:prSet/>
      <dgm:spPr/>
      <dgm:t>
        <a:bodyPr/>
        <a:lstStyle/>
        <a:p>
          <a:pPr>
            <a:defRPr cap="all"/>
          </a:pPr>
          <a:endParaRPr lang="en-US" dirty="0">
            <a:latin typeface="+mj-lt"/>
          </a:endParaRPr>
        </a:p>
      </dgm:t>
    </dgm:pt>
    <dgm:pt modelId="{F38897BF-B725-43DC-AF97-C2FDC757FE32}" type="sibTrans" cxnId="{64ADAA9B-04A3-46B5-A547-74AEDC14FB63}">
      <dgm:prSet/>
      <dgm:spPr/>
      <dgm:t>
        <a:bodyPr/>
        <a:lstStyle/>
        <a:p>
          <a:endParaRPr lang="en-US"/>
        </a:p>
      </dgm:t>
    </dgm:pt>
    <dgm:pt modelId="{9F4851F8-9031-4DBC-8B85-CDDBE3E0EA7B}" type="parTrans" cxnId="{64ADAA9B-04A3-46B5-A547-74AEDC14FB63}">
      <dgm:prSet/>
      <dgm:spPr/>
      <dgm:t>
        <a:bodyPr/>
        <a:lstStyle/>
        <a:p>
          <a:endParaRPr lang="en-US"/>
        </a:p>
      </dgm:t>
    </dgm:pt>
    <dgm:pt modelId="{00A5704F-6C7B-4182-B99E-2A46C1F311E5}" type="pres">
      <dgm:prSet presAssocID="{9017CE6D-C876-4B9B-82FF-9AC7FA8DD646}" presName="root" presStyleCnt="0">
        <dgm:presLayoutVars>
          <dgm:dir/>
          <dgm:resizeHandles val="exact"/>
        </dgm:presLayoutVars>
      </dgm:prSet>
      <dgm:spPr/>
    </dgm:pt>
    <dgm:pt modelId="{ADBA971B-891E-4ECC-8130-8363A5D22D85}" type="pres">
      <dgm:prSet presAssocID="{D54A74C5-8FCC-466A-81C6-9D873293F87F}" presName="compNode" presStyleCnt="0"/>
      <dgm:spPr/>
    </dgm:pt>
    <dgm:pt modelId="{8A5F5559-CC3C-4127-BC75-CD114AFAE4FE}" type="pres">
      <dgm:prSet presAssocID="{D54A74C5-8FCC-466A-81C6-9D873293F87F}" presName="iconBgRect" presStyleLbl="bgShp" presStyleIdx="0" presStyleCnt="2" custLinFactNeighborX="1161" custLinFactNeighborY="3104"/>
      <dgm:spPr/>
    </dgm:pt>
    <dgm:pt modelId="{9FC60373-23F4-4FD6-BE49-F7111FFA49EC}" type="pres">
      <dgm:prSet presAssocID="{D54A74C5-8FCC-466A-81C6-9D873293F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381F20-D791-4927-8D36-24CD41EE0A9C}" type="pres">
      <dgm:prSet presAssocID="{D54A74C5-8FCC-466A-81C6-9D873293F87F}" presName="spaceRect" presStyleCnt="0"/>
      <dgm:spPr/>
    </dgm:pt>
    <dgm:pt modelId="{D9C7ED29-8252-4AA9-9C3F-0F88F4701604}" type="pres">
      <dgm:prSet presAssocID="{D54A74C5-8FCC-466A-81C6-9D873293F87F}" presName="textRect" presStyleLbl="revTx" presStyleIdx="0" presStyleCnt="2" custScaleX="155526" custScaleY="122749" custLinFactNeighborX="48849" custLinFactNeighborY="-16731">
        <dgm:presLayoutVars>
          <dgm:chMax val="1"/>
          <dgm:chPref val="1"/>
        </dgm:presLayoutVars>
      </dgm:prSet>
      <dgm:spPr/>
    </dgm:pt>
    <dgm:pt modelId="{A1149670-83D2-48D9-99D5-FFF261C10BBB}" type="pres">
      <dgm:prSet presAssocID="{5940686C-B651-46BC-A623-8B46F5556B48}" presName="sibTrans" presStyleCnt="0"/>
      <dgm:spPr/>
    </dgm:pt>
    <dgm:pt modelId="{4617CFC8-DF46-4EF3-B1C6-EC5241383979}" type="pres">
      <dgm:prSet presAssocID="{84939CD2-02BA-4622-AB35-179A13E4874D}" presName="compNode" presStyleCnt="0"/>
      <dgm:spPr/>
    </dgm:pt>
    <dgm:pt modelId="{0167F6A5-BA85-450C-AF77-9EAE56A8BFCE}" type="pres">
      <dgm:prSet presAssocID="{84939CD2-02BA-4622-AB35-179A13E4874D}" presName="iconBgRect" presStyleLbl="bgShp" presStyleIdx="1" presStyleCnt="2" custLinFactNeighborX="-88711" custLinFactNeighborY="652"/>
      <dgm:spPr/>
    </dgm:pt>
    <dgm:pt modelId="{BC4AE391-E405-46D1-B57C-721A60A5C9F9}" type="pres">
      <dgm:prSet presAssocID="{84939CD2-02BA-4622-AB35-179A13E4874D}" presName="iconRect" presStyleLbl="node1" presStyleIdx="1" presStyleCnt="2" custLinFactX="-58361" custLinFactNeighborX="-100000" custLinFactNeighborY="-61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D46047B-342B-4886-9940-11EE1CD7CA08}" type="pres">
      <dgm:prSet presAssocID="{84939CD2-02BA-4622-AB35-179A13E4874D}" presName="spaceRect" presStyleCnt="0"/>
      <dgm:spPr/>
    </dgm:pt>
    <dgm:pt modelId="{3F19C11F-D45E-476D-8B8F-A9A9EA6E7997}" type="pres">
      <dgm:prSet presAssocID="{84939CD2-02BA-4622-AB35-179A13E4874D}" presName="textRect" presStyleLbl="revTx" presStyleIdx="1" presStyleCnt="2" custLinFactX="51917" custLinFactY="-200000" custLinFactNeighborX="100000" custLinFactNeighborY="-286667">
        <dgm:presLayoutVars>
          <dgm:chMax val="1"/>
          <dgm:chPref val="1"/>
        </dgm:presLayoutVars>
      </dgm:prSet>
      <dgm:spPr/>
    </dgm:pt>
  </dgm:ptLst>
  <dgm:cxnLst>
    <dgm:cxn modelId="{49C69519-C90B-4CEB-9A6E-CFA001E1A241}" type="presOf" srcId="{9017CE6D-C876-4B9B-82FF-9AC7FA8DD646}" destId="{00A5704F-6C7B-4182-B99E-2A46C1F311E5}" srcOrd="0" destOrd="0" presId="urn:microsoft.com/office/officeart/2018/5/layout/IconCircleLabelList"/>
    <dgm:cxn modelId="{75AB5A42-D159-4F13-B172-1F7CE47D100A}" type="presOf" srcId="{84939CD2-02BA-4622-AB35-179A13E4874D}" destId="{3F19C11F-D45E-476D-8B8F-A9A9EA6E7997}" srcOrd="0" destOrd="0" presId="urn:microsoft.com/office/officeart/2018/5/layout/IconCircleLabelList"/>
    <dgm:cxn modelId="{524E8A48-1220-44DE-AB45-F3E385BF8092}" type="presOf" srcId="{D54A74C5-8FCC-466A-81C6-9D873293F87F}" destId="{D9C7ED29-8252-4AA9-9C3F-0F88F4701604}" srcOrd="0" destOrd="0" presId="urn:microsoft.com/office/officeart/2018/5/layout/IconCircleLabelList"/>
    <dgm:cxn modelId="{64ADAA9B-04A3-46B5-A547-74AEDC14FB63}" srcId="{9017CE6D-C876-4B9B-82FF-9AC7FA8DD646}" destId="{84939CD2-02BA-4622-AB35-179A13E4874D}" srcOrd="1" destOrd="0" parTransId="{9F4851F8-9031-4DBC-8B85-CDDBE3E0EA7B}" sibTransId="{F38897BF-B725-43DC-AF97-C2FDC757FE32}"/>
    <dgm:cxn modelId="{1D49A5AA-5BEB-4E27-A104-D204770129C4}" srcId="{9017CE6D-C876-4B9B-82FF-9AC7FA8DD646}" destId="{D54A74C5-8FCC-466A-81C6-9D873293F87F}" srcOrd="0" destOrd="0" parTransId="{71E34400-31C0-49B4-8B86-3A2C053C6511}" sibTransId="{5940686C-B651-46BC-A623-8B46F5556B48}"/>
    <dgm:cxn modelId="{9A964B90-8045-4919-AC03-A8A8BBCD845A}" type="presParOf" srcId="{00A5704F-6C7B-4182-B99E-2A46C1F311E5}" destId="{ADBA971B-891E-4ECC-8130-8363A5D22D85}" srcOrd="0" destOrd="0" presId="urn:microsoft.com/office/officeart/2018/5/layout/IconCircleLabelList"/>
    <dgm:cxn modelId="{34B494B9-FCE9-466C-98F8-DFF5A6D19408}" type="presParOf" srcId="{ADBA971B-891E-4ECC-8130-8363A5D22D85}" destId="{8A5F5559-CC3C-4127-BC75-CD114AFAE4FE}" srcOrd="0" destOrd="0" presId="urn:microsoft.com/office/officeart/2018/5/layout/IconCircleLabelList"/>
    <dgm:cxn modelId="{D65D3B2E-074C-49DC-903D-9AEBA5A229D7}" type="presParOf" srcId="{ADBA971B-891E-4ECC-8130-8363A5D22D85}" destId="{9FC60373-23F4-4FD6-BE49-F7111FFA49EC}" srcOrd="1" destOrd="0" presId="urn:microsoft.com/office/officeart/2018/5/layout/IconCircleLabelList"/>
    <dgm:cxn modelId="{2610FB84-FC85-48E0-83D6-30C351B5F083}" type="presParOf" srcId="{ADBA971B-891E-4ECC-8130-8363A5D22D85}" destId="{90381F20-D791-4927-8D36-24CD41EE0A9C}" srcOrd="2" destOrd="0" presId="urn:microsoft.com/office/officeart/2018/5/layout/IconCircleLabelList"/>
    <dgm:cxn modelId="{A0F13C08-0822-46F7-AC07-AD018EEE7F5C}" type="presParOf" srcId="{ADBA971B-891E-4ECC-8130-8363A5D22D85}" destId="{D9C7ED29-8252-4AA9-9C3F-0F88F4701604}" srcOrd="3" destOrd="0" presId="urn:microsoft.com/office/officeart/2018/5/layout/IconCircleLabelList"/>
    <dgm:cxn modelId="{51BDA220-190F-496A-97E1-B3EF465EF2D3}" type="presParOf" srcId="{00A5704F-6C7B-4182-B99E-2A46C1F311E5}" destId="{A1149670-83D2-48D9-99D5-FFF261C10BBB}" srcOrd="1" destOrd="0" presId="urn:microsoft.com/office/officeart/2018/5/layout/IconCircleLabelList"/>
    <dgm:cxn modelId="{71F5C597-C436-41B7-9764-92CBDA6C4A0C}" type="presParOf" srcId="{00A5704F-6C7B-4182-B99E-2A46C1F311E5}" destId="{4617CFC8-DF46-4EF3-B1C6-EC5241383979}" srcOrd="2" destOrd="0" presId="urn:microsoft.com/office/officeart/2018/5/layout/IconCircleLabelList"/>
    <dgm:cxn modelId="{8D2BD2F6-AF9E-4626-909A-95F8D2F6CE73}" type="presParOf" srcId="{4617CFC8-DF46-4EF3-B1C6-EC5241383979}" destId="{0167F6A5-BA85-450C-AF77-9EAE56A8BFCE}" srcOrd="0" destOrd="0" presId="urn:microsoft.com/office/officeart/2018/5/layout/IconCircleLabelList"/>
    <dgm:cxn modelId="{F8FDE611-ABB0-4931-9FC4-5F104D2C78F1}" type="presParOf" srcId="{4617CFC8-DF46-4EF3-B1C6-EC5241383979}" destId="{BC4AE391-E405-46D1-B57C-721A60A5C9F9}" srcOrd="1" destOrd="0" presId="urn:microsoft.com/office/officeart/2018/5/layout/IconCircleLabelList"/>
    <dgm:cxn modelId="{8D7F67C3-C3D2-4849-88D0-4B6340ECEE36}" type="presParOf" srcId="{4617CFC8-DF46-4EF3-B1C6-EC5241383979}" destId="{ED46047B-342B-4886-9940-11EE1CD7CA08}" srcOrd="2" destOrd="0" presId="urn:microsoft.com/office/officeart/2018/5/layout/IconCircleLabelList"/>
    <dgm:cxn modelId="{E69AEF05-C699-4B97-92C7-1D2CCC7CBBC4}" type="presParOf" srcId="{4617CFC8-DF46-4EF3-B1C6-EC5241383979}" destId="{3F19C11F-D45E-476D-8B8F-A9A9EA6E79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accent6">
                  <a:lumMod val="50000"/>
                </a:schemeClr>
              </a:solidFill>
              <a:latin typeface="+mj-lt"/>
            </a:rPr>
            <a:t>If there is no other way for a student or the referring party to connect with VR staff, there is the option for an online self-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This process may take much longer than a traditional referral, due to the referral coming through a different channel of communication.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10DE-EB63-439E-918F-4D468C2EE851}">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collects data to determine goals, activities, etc.</a:t>
          </a:r>
        </a:p>
      </dsp:txBody>
      <dsp:txXfrm>
        <a:off x="0" y="39687"/>
        <a:ext cx="3286125" cy="1971675"/>
      </dsp:txXfrm>
    </dsp:sp>
    <dsp:sp modelId="{BA637BF4-5B56-4C59-880C-6753B1EE8730}">
      <dsp:nvSpPr>
        <dsp:cNvPr id="0" name=""/>
        <dsp:cNvSpPr/>
      </dsp:nvSpPr>
      <dsp:spPr>
        <a:xfrm>
          <a:off x="3614737" y="39687"/>
          <a:ext cx="3286125" cy="1971675"/>
        </a:xfrm>
        <a:prstGeom prst="rect">
          <a:avLst/>
        </a:prstGeom>
        <a:solidFill>
          <a:schemeClr val="accent2">
            <a:hueOff val="8838"/>
            <a:satOff val="-8622"/>
            <a:lumOff val="-4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with families about TWS Service (if not a customer)</a:t>
          </a:r>
        </a:p>
      </dsp:txBody>
      <dsp:txXfrm>
        <a:off x="3614737" y="39687"/>
        <a:ext cx="3286125" cy="1971675"/>
      </dsp:txXfrm>
    </dsp:sp>
    <dsp:sp modelId="{91EA9314-3419-456F-A1E5-8F87068759E7}">
      <dsp:nvSpPr>
        <dsp:cNvPr id="0" name=""/>
        <dsp:cNvSpPr/>
      </dsp:nvSpPr>
      <dsp:spPr>
        <a:xfrm>
          <a:off x="7229475" y="39687"/>
          <a:ext cx="3286125" cy="1971675"/>
        </a:xfrm>
        <a:prstGeom prst="rect">
          <a:avLst/>
        </a:prstGeom>
        <a:solidFill>
          <a:schemeClr val="accent2">
            <a:hueOff val="17676"/>
            <a:satOff val="-1724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Share work experience data, evaluations, etc. for transition planning services (if a customer)</a:t>
          </a:r>
        </a:p>
      </dsp:txBody>
      <dsp:txXfrm>
        <a:off x="7229475" y="39687"/>
        <a:ext cx="3286125" cy="1971675"/>
      </dsp:txXfrm>
    </dsp:sp>
    <dsp:sp modelId="{37648A05-A30D-48D8-9228-9CD235B41810}">
      <dsp:nvSpPr>
        <dsp:cNvPr id="0" name=""/>
        <dsp:cNvSpPr/>
      </dsp:nvSpPr>
      <dsp:spPr>
        <a:xfrm>
          <a:off x="1807368" y="2339975"/>
          <a:ext cx="3286125" cy="1971675"/>
        </a:xfrm>
        <a:prstGeom prst="rect">
          <a:avLst/>
        </a:prstGeom>
        <a:solidFill>
          <a:schemeClr val="accent2">
            <a:hueOff val="26514"/>
            <a:satOff val="-25865"/>
            <a:lumOff val="-1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Share activities being worked on with a customer that can be supported by the LEA </a:t>
          </a:r>
        </a:p>
      </dsp:txBody>
      <dsp:txXfrm>
        <a:off x="1807368" y="2339975"/>
        <a:ext cx="3286125" cy="1971675"/>
      </dsp:txXfrm>
    </dsp:sp>
    <dsp:sp modelId="{4A1DAC30-7EE4-48C0-806A-A896E5D47B2F}">
      <dsp:nvSpPr>
        <dsp:cNvPr id="0" name=""/>
        <dsp:cNvSpPr/>
      </dsp:nvSpPr>
      <dsp:spPr>
        <a:xfrm>
          <a:off x="5422106"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important information about the child’s strengths, interests and needs can a family provide?</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1D11-46ED-4926-BD52-A9C364AA3509}">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develops the IEP for the next annual ARD year.</a:t>
          </a:r>
        </a:p>
      </dsp:txBody>
      <dsp:txXfrm>
        <a:off x="0" y="39687"/>
        <a:ext cx="3286125" cy="1971675"/>
      </dsp:txXfrm>
    </dsp:sp>
    <dsp:sp modelId="{A31C83ED-6110-499D-A2EE-58861F12AFB3}">
      <dsp:nvSpPr>
        <dsp:cNvPr id="0" name=""/>
        <dsp:cNvSpPr/>
      </dsp:nvSpPr>
      <dsp:spPr>
        <a:xfrm>
          <a:off x="3614737" y="39687"/>
          <a:ext cx="3286125" cy="1971675"/>
        </a:xfrm>
        <a:prstGeom prst="rect">
          <a:avLst/>
        </a:prstGeom>
        <a:solidFill>
          <a:schemeClr val="accent2">
            <a:hueOff val="7070"/>
            <a:satOff val="-689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Accommodations for employment that could be beneficial to the student in work experiences or CTE.</a:t>
          </a:r>
        </a:p>
      </dsp:txBody>
      <dsp:txXfrm>
        <a:off x="3614737" y="39687"/>
        <a:ext cx="3286125" cy="1971675"/>
      </dsp:txXfrm>
    </dsp:sp>
    <dsp:sp modelId="{D04DE485-F7C6-48F5-A0C0-D226BC19BDD4}">
      <dsp:nvSpPr>
        <dsp:cNvPr id="0" name=""/>
        <dsp:cNvSpPr/>
      </dsp:nvSpPr>
      <dsp:spPr>
        <a:xfrm>
          <a:off x="7229475" y="39687"/>
          <a:ext cx="3286125" cy="1971675"/>
        </a:xfrm>
        <a:prstGeom prst="rect">
          <a:avLst/>
        </a:prstGeom>
        <a:solidFill>
          <a:schemeClr val="accent2">
            <a:hueOff val="14141"/>
            <a:satOff val="-13795"/>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Suggest potential courses to support the student.</a:t>
          </a:r>
        </a:p>
      </dsp:txBody>
      <dsp:txXfrm>
        <a:off x="7229475" y="39687"/>
        <a:ext cx="3286125" cy="1971675"/>
      </dsp:txXfrm>
    </dsp:sp>
    <dsp:sp modelId="{CD277793-1C6C-4F87-8D05-D769A2BC5719}">
      <dsp:nvSpPr>
        <dsp:cNvPr id="0" name=""/>
        <dsp:cNvSpPr/>
      </dsp:nvSpPr>
      <dsp:spPr>
        <a:xfrm>
          <a:off x="0" y="2339975"/>
          <a:ext cx="3286125" cy="1971675"/>
        </a:xfrm>
        <a:prstGeom prst="rect">
          <a:avLst/>
        </a:prstGeom>
        <a:solidFill>
          <a:schemeClr val="accent2">
            <a:hueOff val="21211"/>
            <a:satOff val="-20692"/>
            <a:lumOff val="-1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are employers looking for in a workplace, related to the student’s postsecondary goals?</a:t>
          </a:r>
        </a:p>
      </dsp:txBody>
      <dsp:txXfrm>
        <a:off x="0" y="2339975"/>
        <a:ext cx="3286125" cy="1971675"/>
      </dsp:txXfrm>
    </dsp:sp>
    <dsp:sp modelId="{91272109-6C66-4821-805D-1AD630478FC7}">
      <dsp:nvSpPr>
        <dsp:cNvPr id="0" name=""/>
        <dsp:cNvSpPr/>
      </dsp:nvSpPr>
      <dsp:spPr>
        <a:xfrm>
          <a:off x="3614737" y="2339975"/>
          <a:ext cx="3286125" cy="1971675"/>
        </a:xfrm>
        <a:prstGeom prst="rect">
          <a:avLst/>
        </a:prstGeom>
        <a:solidFill>
          <a:schemeClr val="accent2">
            <a:hueOff val="28282"/>
            <a:satOff val="-27590"/>
            <a:lumOff val="-1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If a customer, what is the IPE plan for long term education &amp; employment for the student?</a:t>
          </a:r>
        </a:p>
      </dsp:txBody>
      <dsp:txXfrm>
        <a:off x="3614737" y="2339975"/>
        <a:ext cx="3286125" cy="1971675"/>
      </dsp:txXfrm>
    </dsp:sp>
    <dsp:sp modelId="{98D17CA0-E99B-4574-B70A-E0BE077FFE95}">
      <dsp:nvSpPr>
        <dsp:cNvPr id="0" name=""/>
        <dsp:cNvSpPr/>
      </dsp:nvSpPr>
      <dsp:spPr>
        <a:xfrm>
          <a:off x="7229475"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How can the family be a part of the services provided by the LEA and TWS?</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EB10C-9C82-423A-AEFF-AD10701D558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will progress monitor, implement the goals &amp; activities developed.</a:t>
          </a:r>
        </a:p>
      </dsp:txBody>
      <dsp:txXfrm>
        <a:off x="0" y="39687"/>
        <a:ext cx="3286125" cy="1971675"/>
      </dsp:txXfrm>
    </dsp:sp>
    <dsp:sp modelId="{2D9EA872-3ADC-4BFA-96F1-87A22630D1F3}">
      <dsp:nvSpPr>
        <dsp:cNvPr id="0" name=""/>
        <dsp:cNvSpPr/>
      </dsp:nvSpPr>
      <dsp:spPr>
        <a:xfrm>
          <a:off x="3614737" y="39687"/>
          <a:ext cx="3286125" cy="1971675"/>
        </a:xfrm>
        <a:prstGeom prst="rect">
          <a:avLst/>
        </a:prstGeom>
        <a:solidFill>
          <a:schemeClr val="accent2">
            <a:hueOff val="7070"/>
            <a:satOff val="-689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Provide ongoing communication and follow-up.</a:t>
          </a:r>
        </a:p>
      </dsp:txBody>
      <dsp:txXfrm>
        <a:off x="3614737" y="39687"/>
        <a:ext cx="3286125" cy="1971675"/>
      </dsp:txXfrm>
    </dsp:sp>
    <dsp:sp modelId="{0CADCF40-9CB6-45C9-9496-BA4CBD025468}">
      <dsp:nvSpPr>
        <dsp:cNvPr id="0" name=""/>
        <dsp:cNvSpPr/>
      </dsp:nvSpPr>
      <dsp:spPr>
        <a:xfrm>
          <a:off x="7229475" y="39687"/>
          <a:ext cx="3286125" cy="1971675"/>
        </a:xfrm>
        <a:prstGeom prst="rect">
          <a:avLst/>
        </a:prstGeom>
        <a:solidFill>
          <a:schemeClr val="accent2">
            <a:hueOff val="14141"/>
            <a:satOff val="-13795"/>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VR should plan to be on the campus once a week to meet with staff, students, and families.</a:t>
          </a:r>
        </a:p>
      </dsp:txBody>
      <dsp:txXfrm>
        <a:off x="7229475" y="39687"/>
        <a:ext cx="3286125" cy="1971675"/>
      </dsp:txXfrm>
    </dsp:sp>
    <dsp:sp modelId="{0E97F632-184E-40C0-B1A8-1BF8A2BCC6F8}">
      <dsp:nvSpPr>
        <dsp:cNvPr id="0" name=""/>
        <dsp:cNvSpPr/>
      </dsp:nvSpPr>
      <dsp:spPr>
        <a:xfrm>
          <a:off x="0" y="2339975"/>
          <a:ext cx="3286125" cy="1971675"/>
        </a:xfrm>
        <a:prstGeom prst="rect">
          <a:avLst/>
        </a:prstGeom>
        <a:solidFill>
          <a:schemeClr val="accent2">
            <a:hueOff val="21211"/>
            <a:satOff val="-20692"/>
            <a:lumOff val="-1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Meet with the Transition Employment Designee or Transition Specialist for the district once a month.</a:t>
          </a:r>
        </a:p>
      </dsp:txBody>
      <dsp:txXfrm>
        <a:off x="0" y="2339975"/>
        <a:ext cx="3286125" cy="1971675"/>
      </dsp:txXfrm>
    </dsp:sp>
    <dsp:sp modelId="{9E0F288A-61D7-4042-B954-AE653813E757}">
      <dsp:nvSpPr>
        <dsp:cNvPr id="0" name=""/>
        <dsp:cNvSpPr/>
      </dsp:nvSpPr>
      <dsp:spPr>
        <a:xfrm>
          <a:off x="3614737" y="2339975"/>
          <a:ext cx="3286125" cy="1971675"/>
        </a:xfrm>
        <a:prstGeom prst="rect">
          <a:avLst/>
        </a:prstGeom>
        <a:solidFill>
          <a:schemeClr val="accent2">
            <a:hueOff val="28282"/>
            <a:satOff val="-27590"/>
            <a:lumOff val="-1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and include the family in discussion of services provided.</a:t>
          </a:r>
        </a:p>
      </dsp:txBody>
      <dsp:txXfrm>
        <a:off x="3614737" y="2339975"/>
        <a:ext cx="3286125" cy="1971675"/>
      </dsp:txXfrm>
    </dsp:sp>
    <dsp:sp modelId="{0ED3C6FF-B8C6-4365-BC12-5275EE58A05C}">
      <dsp:nvSpPr>
        <dsp:cNvPr id="0" name=""/>
        <dsp:cNvSpPr/>
      </dsp:nvSpPr>
      <dsp:spPr>
        <a:xfrm>
          <a:off x="7229475"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with the school and families when issues arise.</a:t>
          </a:r>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184D-E02C-4A6B-B590-91C5F5D85C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FF66-3441-497C-ACAD-522B4CA652E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Driver’s and Transportation Training  - Public Transportation is not always available.</a:t>
          </a:r>
        </a:p>
      </dsp:txBody>
      <dsp:txXfrm>
        <a:off x="0" y="2703"/>
        <a:ext cx="6900512" cy="1843578"/>
      </dsp:txXfrm>
    </dsp:sp>
    <dsp:sp modelId="{15AC93E6-3385-4EB7-AE3B-5B570EFC3DCA}">
      <dsp:nvSpPr>
        <dsp:cNvPr id="0" name=""/>
        <dsp:cNvSpPr/>
      </dsp:nvSpPr>
      <dsp:spPr>
        <a:xfrm>
          <a:off x="0" y="1846281"/>
          <a:ext cx="6900512" cy="0"/>
        </a:xfrm>
        <a:prstGeom prst="line">
          <a:avLst/>
        </a:prstGeom>
        <a:solidFill>
          <a:schemeClr val="accent2">
            <a:hueOff val="17676"/>
            <a:satOff val="-17244"/>
            <a:lumOff val="-883"/>
            <a:alphaOff val="0"/>
          </a:schemeClr>
        </a:solidFill>
        <a:ln w="12700" cap="flat" cmpd="sng" algn="ctr">
          <a:solidFill>
            <a:schemeClr val="accent2">
              <a:hueOff val="17676"/>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0FB9C-D0EF-46BE-84BF-C1EA4FF277E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Applied Behavior Analysis (Social Skills Training), </a:t>
          </a:r>
          <a:r>
            <a:rPr lang="en-US" sz="2600" kern="1200" dirty="0" err="1"/>
            <a:t>Birkman</a:t>
          </a:r>
          <a:r>
            <a:rPr lang="en-US" sz="2600" kern="1200" dirty="0"/>
            <a:t> Career Exploration Assessment, and other Autism Supports </a:t>
          </a:r>
        </a:p>
      </dsp:txBody>
      <dsp:txXfrm>
        <a:off x="0" y="1846281"/>
        <a:ext cx="6900512" cy="1843578"/>
      </dsp:txXfrm>
    </dsp:sp>
    <dsp:sp modelId="{C4FA0AD0-256B-4E47-BE6B-648EA2A48C88}">
      <dsp:nvSpPr>
        <dsp:cNvPr id="0" name=""/>
        <dsp:cNvSpPr/>
      </dsp:nvSpPr>
      <dsp:spPr>
        <a:xfrm>
          <a:off x="0" y="3689859"/>
          <a:ext cx="6900512"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75713-A21F-480D-8528-1520B532FB0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Work Experience Training Services</a:t>
          </a:r>
        </a:p>
      </dsp:txBody>
      <dsp:txXfrm>
        <a:off x="0" y="3689859"/>
        <a:ext cx="6900512" cy="1843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559-CC3C-4127-BC75-CD114AFAE4FE}">
      <dsp:nvSpPr>
        <dsp:cNvPr id="0" name=""/>
        <dsp:cNvSpPr/>
      </dsp:nvSpPr>
      <dsp:spPr>
        <a:xfrm>
          <a:off x="1039889" y="948266"/>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0373-23F4-4FD6-BE49-F7111FFA49EC}">
      <dsp:nvSpPr>
        <dsp:cNvPr id="0" name=""/>
        <dsp:cNvSpPr/>
      </dsp:nvSpPr>
      <dsp:spPr>
        <a:xfrm>
          <a:off x="1302626" y="118566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7ED29-8252-4AA9-9C3F-0F88F4701604}">
      <dsp:nvSpPr>
        <dsp:cNvPr id="0" name=""/>
        <dsp:cNvSpPr/>
      </dsp:nvSpPr>
      <dsp:spPr>
        <a:xfrm>
          <a:off x="1058652" y="2409110"/>
          <a:ext cx="3324368" cy="91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endParaRPr lang="en-US" sz="1800" kern="1200" dirty="0">
            <a:latin typeface="Amasis MT Pro Black" panose="02040A04050005020304" pitchFamily="18" charset="0"/>
          </a:endParaRPr>
        </a:p>
        <a:p>
          <a:pPr marL="0" lvl="0" indent="0" algn="ctr" defTabSz="800100">
            <a:lnSpc>
              <a:spcPct val="90000"/>
            </a:lnSpc>
            <a:spcBef>
              <a:spcPct val="0"/>
            </a:spcBef>
            <a:spcAft>
              <a:spcPct val="35000"/>
            </a:spcAft>
            <a:buNone/>
            <a:defRPr cap="all"/>
          </a:pPr>
          <a:r>
            <a:rPr lang="en-US" sz="1800" kern="1200" dirty="0">
              <a:latin typeface="Amasis MT Pro Black" panose="02040A04050005020304" pitchFamily="18" charset="0"/>
            </a:rPr>
            <a:t>VR Pre-ETS Mailbox</a:t>
          </a:r>
        </a:p>
      </dsp:txBody>
      <dsp:txXfrm>
        <a:off x="1058652" y="2409110"/>
        <a:ext cx="3324368" cy="911411"/>
      </dsp:txXfrm>
    </dsp:sp>
    <dsp:sp modelId="{0167F6A5-BA85-450C-AF77-9EAE56A8BFCE}">
      <dsp:nvSpPr>
        <dsp:cNvPr id="0" name=""/>
        <dsp:cNvSpPr/>
      </dsp:nvSpPr>
      <dsp:spPr>
        <a:xfrm>
          <a:off x="2973067" y="958523"/>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AE391-E405-46D1-B57C-721A60A5C9F9}">
      <dsp:nvSpPr>
        <dsp:cNvPr id="0" name=""/>
        <dsp:cNvSpPr/>
      </dsp:nvSpPr>
      <dsp:spPr>
        <a:xfrm>
          <a:off x="3222885" y="11815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C11F-D45E-476D-8B8F-A9A9EA6E7997}">
      <dsp:nvSpPr>
        <dsp:cNvPr id="0" name=""/>
        <dsp:cNvSpPr/>
      </dsp:nvSpPr>
      <dsp:spPr>
        <a:xfrm>
          <a:off x="3727440" y="0"/>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dirty="0">
            <a:latin typeface="+mj-lt"/>
          </a:endParaRPr>
        </a:p>
      </dsp:txBody>
      <dsp:txXfrm>
        <a:off x="3727440" y="0"/>
        <a:ext cx="2137500" cy="74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12</a:t>
            </a:fld>
            <a:endParaRPr lang="en-US"/>
          </a:p>
        </p:txBody>
      </p:sp>
    </p:spTree>
    <p:extLst>
      <p:ext uri="{BB962C8B-B14F-4D97-AF65-F5344CB8AC3E}">
        <p14:creationId xmlns:p14="http://schemas.microsoft.com/office/powerpoint/2010/main" val="12555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13</a:t>
            </a:fld>
            <a:endParaRPr lang="en-US"/>
          </a:p>
        </p:txBody>
      </p:sp>
    </p:spTree>
    <p:extLst>
      <p:ext uri="{BB962C8B-B14F-4D97-AF65-F5344CB8AC3E}">
        <p14:creationId xmlns:p14="http://schemas.microsoft.com/office/powerpoint/2010/main" val="286778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14</a:t>
            </a:fld>
            <a:endParaRPr lang="en-US"/>
          </a:p>
        </p:txBody>
      </p:sp>
    </p:spTree>
    <p:extLst>
      <p:ext uri="{BB962C8B-B14F-4D97-AF65-F5344CB8AC3E}">
        <p14:creationId xmlns:p14="http://schemas.microsoft.com/office/powerpoint/2010/main" val="323610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15</a:t>
            </a:fld>
            <a:endParaRPr lang="en-US"/>
          </a:p>
        </p:txBody>
      </p:sp>
    </p:spTree>
    <p:extLst>
      <p:ext uri="{BB962C8B-B14F-4D97-AF65-F5344CB8AC3E}">
        <p14:creationId xmlns:p14="http://schemas.microsoft.com/office/powerpoint/2010/main" val="29234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16</a:t>
            </a:fld>
            <a:endParaRPr lang="en-US"/>
          </a:p>
        </p:txBody>
      </p:sp>
    </p:spTree>
    <p:extLst>
      <p:ext uri="{BB962C8B-B14F-4D97-AF65-F5344CB8AC3E}">
        <p14:creationId xmlns:p14="http://schemas.microsoft.com/office/powerpoint/2010/main" val="265917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172B1-BA07-4B7E-A40A-0297C872A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88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4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05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213517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a:t>
            </a:fld>
            <a:endParaRPr lang="en-US"/>
          </a:p>
        </p:txBody>
      </p:sp>
    </p:spTree>
    <p:extLst>
      <p:ext uri="{BB962C8B-B14F-4D97-AF65-F5344CB8AC3E}">
        <p14:creationId xmlns:p14="http://schemas.microsoft.com/office/powerpoint/2010/main" val="350954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22</a:t>
            </a:fld>
            <a:endParaRPr lang="en-US"/>
          </a:p>
        </p:txBody>
      </p:sp>
    </p:spTree>
    <p:extLst>
      <p:ext uri="{BB962C8B-B14F-4D97-AF65-F5344CB8AC3E}">
        <p14:creationId xmlns:p14="http://schemas.microsoft.com/office/powerpoint/2010/main" val="2449804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23</a:t>
            </a:fld>
            <a:endParaRPr lang="en-US"/>
          </a:p>
        </p:txBody>
      </p:sp>
    </p:spTree>
    <p:extLst>
      <p:ext uri="{BB962C8B-B14F-4D97-AF65-F5344CB8AC3E}">
        <p14:creationId xmlns:p14="http://schemas.microsoft.com/office/powerpoint/2010/main" val="309339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27</a:t>
            </a:fld>
            <a:endParaRPr lang="en-US"/>
          </a:p>
        </p:txBody>
      </p:sp>
    </p:spTree>
    <p:extLst>
      <p:ext uri="{BB962C8B-B14F-4D97-AF65-F5344CB8AC3E}">
        <p14:creationId xmlns:p14="http://schemas.microsoft.com/office/powerpoint/2010/main" val="52511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28</a:t>
            </a:fld>
            <a:endParaRPr lang="en-US"/>
          </a:p>
        </p:txBody>
      </p:sp>
    </p:spTree>
    <p:extLst>
      <p:ext uri="{BB962C8B-B14F-4D97-AF65-F5344CB8AC3E}">
        <p14:creationId xmlns:p14="http://schemas.microsoft.com/office/powerpoint/2010/main" val="2376063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29</a:t>
            </a:fld>
            <a:endParaRPr lang="en-US"/>
          </a:p>
        </p:txBody>
      </p:sp>
    </p:spTree>
    <p:extLst>
      <p:ext uri="{BB962C8B-B14F-4D97-AF65-F5344CB8AC3E}">
        <p14:creationId xmlns:p14="http://schemas.microsoft.com/office/powerpoint/2010/main" val="2770944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30</a:t>
            </a:fld>
            <a:endParaRPr lang="en-US"/>
          </a:p>
        </p:txBody>
      </p:sp>
    </p:spTree>
    <p:extLst>
      <p:ext uri="{BB962C8B-B14F-4D97-AF65-F5344CB8AC3E}">
        <p14:creationId xmlns:p14="http://schemas.microsoft.com/office/powerpoint/2010/main" val="158777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31</a:t>
            </a:fld>
            <a:endParaRPr lang="en-US"/>
          </a:p>
        </p:txBody>
      </p:sp>
    </p:spTree>
    <p:extLst>
      <p:ext uri="{BB962C8B-B14F-4D97-AF65-F5344CB8AC3E}">
        <p14:creationId xmlns:p14="http://schemas.microsoft.com/office/powerpoint/2010/main" val="177270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32</a:t>
            </a:fld>
            <a:endParaRPr lang="en-US"/>
          </a:p>
        </p:txBody>
      </p:sp>
    </p:spTree>
    <p:extLst>
      <p:ext uri="{BB962C8B-B14F-4D97-AF65-F5344CB8AC3E}">
        <p14:creationId xmlns:p14="http://schemas.microsoft.com/office/powerpoint/2010/main" val="4195301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b03d51bd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28b03d51bd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Who to contact at the school??</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a:t>The transition and employment services designee,or TED,is the district or charter school contact for transition and employment services for students enrolled in special education programs.</a:t>
            </a:r>
            <a:r>
              <a:rPr lang="en-US" b="1"/>
              <a:t> What is the role of a TED? </a:t>
            </a:r>
            <a:r>
              <a:rPr lang="en-US"/>
              <a:t>The TED must provide information and resources about transition planning and services.They must also ensure communication and collaboration between students, parents, and staff of the Health and Human Services Commission,the Texas Workforce Commission, the Department of State Health Services, and the Department of Family and Protective Services</a:t>
            </a:r>
            <a:r>
              <a:rPr lang="en-US" b="1"/>
              <a:t>.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01298360dd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01298360dd_0_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222222"/>
                </a:solidFill>
              </a:rPr>
              <a:t>This was effective August 1st transition</a:t>
            </a:r>
            <a:r>
              <a:rPr lang="en-US">
                <a:solidFill>
                  <a:srgbClr val="222222"/>
                </a:solidFill>
              </a:rPr>
              <a:t> has to be IN PLACE prior to the student turning 14. </a:t>
            </a: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Administrative code change that requires all elements of transition planning to start before the student turns age 14. So that everything begins by age 14. This is an area of high non-compliance. I think this is a good think, you can’t transition plan unless you transition plan. How do you do the transition without writing goals until the student turns 16. High non-compliance in Texas as LEAs are doing this after students turn 14. </a:t>
            </a:r>
            <a:endParaRPr>
              <a:solidFill>
                <a:srgbClr val="222222"/>
              </a:solidFill>
            </a:endParaRPr>
          </a:p>
          <a:p>
            <a:pPr marL="0" lvl="0" indent="0" algn="l" rtl="0">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If you have a 5th grader who is 13, you need to put a transition plan in place for that student. Run reports for elementary and not just middle school. Are we planning for a 6th grader like we would for a 9th grade student. So, yes even a 6th grader planning courses for their high school plan.</a:t>
            </a: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SPPI-13 is only age 16 and above on federal. </a:t>
            </a:r>
            <a:endParaRPr>
              <a:solidFill>
                <a:srgbClr val="222222"/>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153656304_0_70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Transition/Post-School Result Network 2014</a:t>
            </a:r>
            <a:endParaRPr/>
          </a:p>
        </p:txBody>
      </p:sp>
      <p:sp>
        <p:nvSpPr>
          <p:cNvPr id="106" name="Google Shape;106;g28153656304_0_7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
        <p:nvSpPr>
          <p:cNvPr id="107" name="Google Shape;107;g2815365630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g28153656304_0_7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7567" lvl="0" indent="-227567" algn="l" rtl="0">
              <a:spcBef>
                <a:spcPts val="0"/>
              </a:spcBef>
              <a:spcAft>
                <a:spcPts val="0"/>
              </a:spcAft>
              <a:buNone/>
            </a:pPr>
            <a:endParaRPr/>
          </a:p>
        </p:txBody>
      </p:sp>
    </p:spTree>
    <p:extLst>
      <p:ext uri="{BB962C8B-B14F-4D97-AF65-F5344CB8AC3E}">
        <p14:creationId xmlns:p14="http://schemas.microsoft.com/office/powerpoint/2010/main" val="73722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b03d51bd9_0_9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28b03d51bd9_0_9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How can we get in touch with the younger students?  Here are some ideas.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b03d51bd9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28b03d51bd9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Question 8 specifically related to your role as a VRC.</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200"/>
              <a:buNone/>
            </a:pPr>
            <a:r>
              <a:rPr lang="en-US" sz="1300" b="1">
                <a:solidFill>
                  <a:schemeClr val="dk1"/>
                </a:solidFill>
                <a:latin typeface="Calibri"/>
                <a:ea typeface="Calibri"/>
                <a:cs typeface="Calibri"/>
                <a:sym typeface="Calibri"/>
              </a:rPr>
              <a:t>The Office of Special Education Programs (OSEP) under the United States Department of Education is tasked with ensuring compliance with the IDEA. OSEP requires states to develop State Performance Plans (SPPs) and Annual Performance Reports (APRs). The SPPs/APRs must include goals and data for indicators specified by OSEP. There are other SPP</a:t>
            </a:r>
            <a:r>
              <a:rPr lang="en-US" sz="1200" b="1">
                <a:solidFill>
                  <a:schemeClr val="dk1"/>
                </a:solidFill>
                <a:latin typeface="Calibri"/>
                <a:ea typeface="Calibri"/>
                <a:cs typeface="Calibri"/>
                <a:sym typeface="Calibri"/>
              </a:rPr>
              <a:t>Is</a:t>
            </a:r>
            <a:r>
              <a:rPr lang="en-US" sz="1300" b="1">
                <a:solidFill>
                  <a:schemeClr val="dk1"/>
                </a:solidFill>
                <a:latin typeface="Calibri"/>
                <a:ea typeface="Calibri"/>
                <a:cs typeface="Calibri"/>
                <a:sym typeface="Calibri"/>
              </a:rPr>
              <a:t> that address preparing students with disabilities for life, work, and postsecondary education. One of the Indicators, SPP Indicator 13, examines the </a:t>
            </a:r>
            <a:r>
              <a:rPr lang="en-US" sz="1400">
                <a:solidFill>
                  <a:schemeClr val="dk1"/>
                </a:solidFill>
                <a:latin typeface="Calibri"/>
                <a:ea typeface="Calibri"/>
                <a:cs typeface="Calibri"/>
                <a:sym typeface="Calibri"/>
              </a:rPr>
              <a:t>Percentage of youth aged 16 and above with an IEP that includes coordinated, measurable, annual goals and transition services that will reasonably enable the students to meet postsecondary goals.</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3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a:t>This background is a picture of the data collection checklist created by the TEA</a:t>
            </a:r>
            <a:endParaRPr/>
          </a:p>
          <a:p>
            <a:pPr marL="0" lvl="0" indent="0" algn="l" rtl="0">
              <a:lnSpc>
                <a:spcPct val="100000"/>
              </a:lnSpc>
              <a:spcBef>
                <a:spcPts val="0"/>
              </a:spcBef>
              <a:spcAft>
                <a:spcPts val="0"/>
              </a:spcAft>
              <a:buSzPts val="1100"/>
              <a:buNone/>
            </a:pPr>
            <a:endParaRPr/>
          </a:p>
          <a:p>
            <a:pPr marL="457200" lvl="0" indent="-317500" algn="l" rtl="0">
              <a:lnSpc>
                <a:spcPct val="100000"/>
              </a:lnSpc>
              <a:spcBef>
                <a:spcPts val="0"/>
              </a:spcBef>
              <a:spcAft>
                <a:spcPts val="0"/>
              </a:spcAft>
              <a:buSzPts val="1400"/>
              <a:buAutoNum type="arabicPeriod"/>
            </a:pPr>
            <a:r>
              <a:rPr lang="en-US"/>
              <a:t>Are there appropriate measurable postsecondary goals in the areas of training, education, employment, and where appropriate, independent living skills?</a:t>
            </a:r>
            <a:endParaRPr/>
          </a:p>
          <a:p>
            <a:pPr marL="457200" lvl="0" indent="-317500" algn="l" rtl="0">
              <a:lnSpc>
                <a:spcPct val="100000"/>
              </a:lnSpc>
              <a:spcBef>
                <a:spcPts val="0"/>
              </a:spcBef>
              <a:spcAft>
                <a:spcPts val="0"/>
              </a:spcAft>
              <a:buSzPts val="1400"/>
              <a:buAutoNum type="arabicPeriod"/>
            </a:pPr>
            <a:r>
              <a:rPr lang="en-US"/>
              <a:t>Are the appropriate measurable postsecondary goals updated annually?</a:t>
            </a:r>
            <a:endParaRPr/>
          </a:p>
          <a:p>
            <a:pPr marL="457200" lvl="0" indent="-317500" algn="l" rtl="0">
              <a:lnSpc>
                <a:spcPct val="100000"/>
              </a:lnSpc>
              <a:spcBef>
                <a:spcPts val="0"/>
              </a:spcBef>
              <a:spcAft>
                <a:spcPts val="0"/>
              </a:spcAft>
              <a:buSzPts val="1400"/>
              <a:buAutoNum type="arabicPeriod"/>
            </a:pPr>
            <a:r>
              <a:rPr lang="en-US"/>
              <a:t>Is there evidence that the appropriate measurable postsecondary goals were based on age-appropriate transition assessments?</a:t>
            </a:r>
            <a:endParaRPr/>
          </a:p>
          <a:p>
            <a:pPr marL="457200" lvl="0" indent="-317500" algn="l" rtl="0">
              <a:lnSpc>
                <a:spcPct val="100000"/>
              </a:lnSpc>
              <a:spcBef>
                <a:spcPts val="0"/>
              </a:spcBef>
              <a:spcAft>
                <a:spcPts val="0"/>
              </a:spcAft>
              <a:buSzPts val="1400"/>
              <a:buAutoNum type="arabicPeriod"/>
            </a:pPr>
            <a:r>
              <a:rPr lang="en-US"/>
              <a:t>Are there transition services in the individualized education program (IEP) that will reasonably enable the student to meet his or her postsecondary goals?</a:t>
            </a:r>
            <a:endParaRPr/>
          </a:p>
          <a:p>
            <a:pPr marL="457200" lvl="0" indent="-317500" algn="l" rtl="0">
              <a:lnSpc>
                <a:spcPct val="100000"/>
              </a:lnSpc>
              <a:spcBef>
                <a:spcPts val="0"/>
              </a:spcBef>
              <a:spcAft>
                <a:spcPts val="0"/>
              </a:spcAft>
              <a:buSzPts val="1400"/>
              <a:buAutoNum type="arabicPeriod"/>
            </a:pPr>
            <a:r>
              <a:rPr lang="en-US"/>
              <a:t>Do the transition services include courses of study that will reasonably enable the student to meet his or her postsecondary goals?</a:t>
            </a:r>
            <a:endParaRPr/>
          </a:p>
          <a:p>
            <a:pPr marL="457200" lvl="0" indent="-317500" algn="l" rtl="0">
              <a:lnSpc>
                <a:spcPct val="100000"/>
              </a:lnSpc>
              <a:spcBef>
                <a:spcPts val="0"/>
              </a:spcBef>
              <a:spcAft>
                <a:spcPts val="0"/>
              </a:spcAft>
              <a:buSzPts val="1400"/>
              <a:buAutoNum type="arabicPeriod"/>
            </a:pPr>
            <a:r>
              <a:rPr lang="en-US"/>
              <a:t>Is (are) there annual IEP goal(s) related to the student’s transition service needs?</a:t>
            </a:r>
            <a:endParaRPr/>
          </a:p>
          <a:p>
            <a:pPr marL="457200" lvl="0" indent="-317500" algn="l" rtl="0">
              <a:lnSpc>
                <a:spcPct val="100000"/>
              </a:lnSpc>
              <a:spcBef>
                <a:spcPts val="0"/>
              </a:spcBef>
              <a:spcAft>
                <a:spcPts val="0"/>
              </a:spcAft>
              <a:buSzPts val="1400"/>
              <a:buAutoNum type="arabicPeriod"/>
            </a:pPr>
            <a:r>
              <a:rPr lang="en-US"/>
              <a:t>Is there evidence that the student was invited to the Admission, Review, and Dismissal Committee (ARD) meeting where transition services were discussed?</a:t>
            </a:r>
            <a:endParaRPr/>
          </a:p>
          <a:p>
            <a:pPr marL="457200" lvl="0" indent="-317500" algn="l" rtl="0">
              <a:lnSpc>
                <a:spcPct val="100000"/>
              </a:lnSpc>
              <a:spcBef>
                <a:spcPts val="0"/>
              </a:spcBef>
              <a:spcAft>
                <a:spcPts val="0"/>
              </a:spcAft>
              <a:buSzPts val="1400"/>
              <a:buAutoNum type="arabicPeriod"/>
            </a:pPr>
            <a:r>
              <a:rPr lang="en-US" b="1"/>
              <a:t>If appropriate, is there evidence that a representative of any participating agency was invited to the Admission, Review, and Dismissal Committee (ARD) meeting with the prior consent of the parent or student who has reached the age of majority?</a:t>
            </a:r>
            <a:endParaRPr b="1"/>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100"/>
              <a:buNone/>
            </a:pPr>
            <a:endParaRPr/>
          </a:p>
          <a:p>
            <a:pPr marL="241653" lvl="0" indent="-241653"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b03d51bd9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8b03d51bd9_0_4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Let’s talk  Indicator 14, a vital component of the U.S. Department of Education's monitoring requirements for programs serving students with disabilities. This indicator focuses on the Post School Outcomes of students who received special education services while in high school. </a:t>
            </a:r>
            <a:r>
              <a:rPr lang="en-US" sz="1200" b="1">
                <a:solidFill>
                  <a:schemeClr val="dk1"/>
                </a:solidFill>
                <a:latin typeface="Calibri"/>
                <a:ea typeface="Calibri"/>
                <a:cs typeface="Calibri"/>
                <a:sym typeface="Calibri"/>
              </a:rPr>
              <a:t>The Summer 2024 survey opened June 3rd and closes at the end of September</a:t>
            </a:r>
            <a:endParaRPr sz="1200" b="1">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The goal of Indicator 14 is to assess the success of these students one year after they exit high school. It measures three key outcomes:</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1. **Part A**: We look at the percentage of students who are enrolled in </a:t>
            </a:r>
            <a:r>
              <a:rPr lang="en-US" sz="1200" b="1">
                <a:solidFill>
                  <a:schemeClr val="dk1"/>
                </a:solidFill>
                <a:latin typeface="Calibri"/>
                <a:ea typeface="Calibri"/>
                <a:cs typeface="Calibri"/>
                <a:sym typeface="Calibri"/>
              </a:rPr>
              <a:t>higher education</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2. **Part B**: We then examine the percentage of students who are </a:t>
            </a:r>
            <a:r>
              <a:rPr lang="en-US" sz="1200" b="1">
                <a:solidFill>
                  <a:schemeClr val="dk1"/>
                </a:solidFill>
                <a:latin typeface="Calibri"/>
                <a:ea typeface="Calibri"/>
                <a:cs typeface="Calibri"/>
                <a:sym typeface="Calibri"/>
              </a:rPr>
              <a:t>either competitively employed or enrolled in higher education</a:t>
            </a:r>
            <a:r>
              <a:rPr lang="en-US" sz="1200">
                <a:solidFill>
                  <a:schemeClr val="dk1"/>
                </a:solidFill>
                <a:latin typeface="Calibri"/>
                <a:ea typeface="Calibri"/>
                <a:cs typeface="Calibri"/>
                <a:sym typeface="Calibri"/>
              </a:rPr>
              <a:t>, building on the findings from Part A.</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3. **Part C**: Finally, we assess the percentage of students who are </a:t>
            </a:r>
            <a:r>
              <a:rPr lang="en-US" sz="1200" b="1">
                <a:solidFill>
                  <a:schemeClr val="dk1"/>
                </a:solidFill>
                <a:latin typeface="Calibri"/>
                <a:ea typeface="Calibri"/>
                <a:cs typeface="Calibri"/>
                <a:sym typeface="Calibri"/>
              </a:rPr>
              <a:t>otherwise employed or enrolled in different types of post-secondary education</a:t>
            </a:r>
            <a:r>
              <a:rPr lang="en-US" sz="1200">
                <a:solidFill>
                  <a:schemeClr val="dk1"/>
                </a:solidFill>
                <a:latin typeface="Calibri"/>
                <a:ea typeface="Calibri"/>
                <a:cs typeface="Calibri"/>
                <a:sym typeface="Calibri"/>
              </a:rPr>
              <a:t>, including those who are competitively employed or in higher education.</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200">
                <a:solidFill>
                  <a:schemeClr val="dk1"/>
                </a:solidFill>
                <a:latin typeface="Calibri"/>
                <a:ea typeface="Calibri"/>
                <a:cs typeface="Calibri"/>
                <a:sym typeface="Calibri"/>
              </a:rPr>
              <a:t>In Texas, to gather this data, the state conducts surveys with students and their families each summer, ensuring we wait one year post-exit for accurate reporting. This process allows us to track and improve the post-school outcomes for our students with disabilities, ensuring they have the support they need to succeed after high school."</a:t>
            </a: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a:solidFill>
                  <a:schemeClr val="dk1"/>
                </a:solidFill>
              </a:rPr>
              <a:t>Some of your directors may have shared these reports with you from your ISD or your charter school. I hope that they shared it with you, and if not you can ask them. Just say hey I heard that Monica shared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Breakdown and review the results of the SPPI-14 report. Include the link in slides to the Gibson consulting portal.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Here’s a summary of the key points from the "Data Collection Report for the Summer 2023 Post–School Outcomes Survey" for Region 12: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 Response Rates</a:t>
            </a:r>
            <a:endParaRPr b="1"/>
          </a:p>
          <a:p>
            <a:pPr marL="0" lvl="0" indent="0" algn="l" rtl="0">
              <a:spcBef>
                <a:spcPts val="0"/>
              </a:spcBef>
              <a:spcAft>
                <a:spcPts val="0"/>
              </a:spcAft>
              <a:buClr>
                <a:schemeClr val="dk1"/>
              </a:buClr>
              <a:buSzPts val="1100"/>
              <a:buFont typeface="Arial"/>
              <a:buNone/>
            </a:pPr>
            <a:r>
              <a:rPr lang="en-US"/>
              <a:t>- **Total students invited:** 1,295</a:t>
            </a:r>
            <a:endParaRPr/>
          </a:p>
          <a:p>
            <a:pPr marL="0" lvl="0" indent="0" algn="l" rtl="0">
              <a:spcBef>
                <a:spcPts val="0"/>
              </a:spcBef>
              <a:spcAft>
                <a:spcPts val="0"/>
              </a:spcAft>
              <a:buClr>
                <a:schemeClr val="dk1"/>
              </a:buClr>
              <a:buSzPts val="1100"/>
              <a:buFont typeface="Arial"/>
              <a:buNone/>
            </a:pPr>
            <a:r>
              <a:rPr lang="en-US"/>
              <a:t>- **Total responses:** 364 (Response rate: 28%)</a:t>
            </a:r>
            <a:endParaRPr/>
          </a:p>
          <a:p>
            <a:pPr marL="0" lvl="0" indent="0" algn="l" rtl="0">
              <a:spcBef>
                <a:spcPts val="0"/>
              </a:spcBef>
              <a:spcAft>
                <a:spcPts val="0"/>
              </a:spcAft>
              <a:buClr>
                <a:schemeClr val="dk1"/>
              </a:buClr>
              <a:buSzPts val="1100"/>
              <a:buFont typeface="Arial"/>
              <a:buNone/>
            </a:pPr>
            <a:r>
              <a:rPr lang="en-US"/>
              <a:t>- **Responses in English:** 95%, in Spanish: 5%</a:t>
            </a:r>
            <a:endParaRPr/>
          </a:p>
          <a:p>
            <a:pPr marL="0" lvl="0" indent="0" algn="l" rtl="0">
              <a:spcBef>
                <a:spcPts val="0"/>
              </a:spcBef>
              <a:spcAft>
                <a:spcPts val="0"/>
              </a:spcAft>
              <a:buClr>
                <a:schemeClr val="dk1"/>
              </a:buClr>
              <a:buSzPts val="1100"/>
              <a:buFont typeface="Arial"/>
              <a:buNone/>
            </a:pPr>
            <a:r>
              <a:rPr lang="en-US"/>
              <a:t>- **Number of campuses represented:** 84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 SPPI 14 Results</a:t>
            </a:r>
            <a:endParaRPr b="1"/>
          </a:p>
          <a:p>
            <a:pPr marL="0" lvl="0" indent="0" algn="l" rtl="0">
              <a:spcBef>
                <a:spcPts val="0"/>
              </a:spcBef>
              <a:spcAft>
                <a:spcPts val="0"/>
              </a:spcAft>
              <a:buClr>
                <a:schemeClr val="dk1"/>
              </a:buClr>
              <a:buSzPts val="1100"/>
              <a:buFont typeface="Arial"/>
              <a:buNone/>
            </a:pPr>
            <a:r>
              <a:rPr lang="en-US"/>
              <a:t>- **Higher Education Enrollment (Measure A):** 27%</a:t>
            </a:r>
            <a:endParaRPr/>
          </a:p>
          <a:p>
            <a:pPr marL="0" lvl="0" indent="0" algn="l" rtl="0">
              <a:spcBef>
                <a:spcPts val="0"/>
              </a:spcBef>
              <a:spcAft>
                <a:spcPts val="0"/>
              </a:spcAft>
              <a:buClr>
                <a:schemeClr val="dk1"/>
              </a:buClr>
              <a:buSzPts val="1100"/>
              <a:buFont typeface="Arial"/>
              <a:buNone/>
            </a:pPr>
            <a:r>
              <a:rPr lang="en-US"/>
              <a:t>- **Competitively Employed or in Higher Education (Measure B):** 61%</a:t>
            </a:r>
            <a:endParaRPr/>
          </a:p>
          <a:p>
            <a:pPr marL="0" lvl="0" indent="0" algn="l" rtl="0">
              <a:spcBef>
                <a:spcPts val="0"/>
              </a:spcBef>
              <a:spcAft>
                <a:spcPts val="0"/>
              </a:spcAft>
              <a:buClr>
                <a:schemeClr val="dk1"/>
              </a:buClr>
              <a:buSzPts val="1100"/>
              <a:buFont typeface="Arial"/>
              <a:buNone/>
            </a:pPr>
            <a:r>
              <a:rPr lang="en-US"/>
              <a:t>- **Other Education or Employment Settings (Measure C):** 72%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 Comparison to Previous Year (2022)</a:t>
            </a:r>
            <a:endParaRPr b="1"/>
          </a:p>
          <a:p>
            <a:pPr marL="0" lvl="0" indent="0" algn="l" rtl="0">
              <a:spcBef>
                <a:spcPts val="0"/>
              </a:spcBef>
              <a:spcAft>
                <a:spcPts val="0"/>
              </a:spcAft>
              <a:buClr>
                <a:schemeClr val="dk1"/>
              </a:buClr>
              <a:buSzPts val="1100"/>
              <a:buFont typeface="Arial"/>
              <a:buNone/>
            </a:pPr>
            <a:r>
              <a:rPr lang="en-US"/>
              <a:t>- Increased enrollment in higher education from 20% to 27%.</a:t>
            </a:r>
            <a:endParaRPr/>
          </a:p>
          <a:p>
            <a:pPr marL="0" lvl="0" indent="0" algn="l" rtl="0">
              <a:spcBef>
                <a:spcPts val="0"/>
              </a:spcBef>
              <a:spcAft>
                <a:spcPts val="0"/>
              </a:spcAft>
              <a:buClr>
                <a:schemeClr val="dk1"/>
              </a:buClr>
              <a:buSzPts val="1100"/>
              <a:buFont typeface="Arial"/>
              <a:buNone/>
            </a:pPr>
            <a:r>
              <a:rPr lang="en-US"/>
              <a:t>- Competitively employed students increased from 54% to 61%.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 Disability Services in Higher Education</a:t>
            </a:r>
            <a:endParaRPr b="1"/>
          </a:p>
          <a:p>
            <a:pPr marL="0" lvl="0" indent="0" algn="l" rtl="0">
              <a:spcBef>
                <a:spcPts val="0"/>
              </a:spcBef>
              <a:spcAft>
                <a:spcPts val="0"/>
              </a:spcAft>
              <a:buClr>
                <a:schemeClr val="dk1"/>
              </a:buClr>
              <a:buSzPts val="1100"/>
              <a:buFont typeface="Arial"/>
              <a:buNone/>
            </a:pPr>
            <a:r>
              <a:rPr lang="en-US"/>
              <a:t>- **Contacted Office of Disability Services:** 42% (2023) vs. 40% (2022).</a:t>
            </a:r>
            <a:endParaRPr/>
          </a:p>
          <a:p>
            <a:pPr marL="0" lvl="0" indent="0" algn="l" rtl="0">
              <a:spcBef>
                <a:spcPts val="0"/>
              </a:spcBef>
              <a:spcAft>
                <a:spcPts val="0"/>
              </a:spcAft>
              <a:buClr>
                <a:schemeClr val="dk1"/>
              </a:buClr>
              <a:buSzPts val="1100"/>
              <a:buFont typeface="Arial"/>
              <a:buNone/>
            </a:pPr>
            <a:r>
              <a:rPr lang="en-US"/>
              <a:t>- **Did not know about such an office:** 36% (2023) vs. 42% (2022).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 Accommodations Received</a:t>
            </a:r>
            <a:endParaRPr b="1"/>
          </a:p>
          <a:p>
            <a:pPr marL="0" lvl="0" indent="0" algn="l" rtl="0">
              <a:spcBef>
                <a:spcPts val="0"/>
              </a:spcBef>
              <a:spcAft>
                <a:spcPts val="0"/>
              </a:spcAft>
              <a:buClr>
                <a:schemeClr val="dk1"/>
              </a:buClr>
              <a:buSzPts val="1100"/>
              <a:buFont typeface="Arial"/>
              <a:buNone/>
            </a:pPr>
            <a:r>
              <a:rPr lang="en-US"/>
              <a:t>- Various accommodations were reported, with 26% receiving additional time for assignments and 18% receiving test accommodations.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03d51bd9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03d51bd9_0_5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Among the responding exited students in your region who reported having a job at some point during the last year (for any period, for any level of pay, and in any industry), the pie chart shows the proportion who reported help obtaining their job from any of the presented categories.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 Job Support</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Among employed students, 38% received help from family members, while 36% got the job themselves.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-Compared to only 4% received help from their former school of LEA to obtain their job.</a:t>
            </a:r>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8b03d51bd9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8b03d51bd9_0_6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following figures apply to </a:t>
            </a:r>
            <a:r>
              <a:rPr lang="en-US" b="1"/>
              <a:t>364</a:t>
            </a:r>
            <a:r>
              <a:rPr lang="en-US"/>
              <a:t> exited students in your region. </a:t>
            </a:r>
            <a:r>
              <a:rPr lang="en-US" b="1" i="1"/>
              <a:t>Helpful Preparation for Employment after High School</a:t>
            </a:r>
            <a:endParaRPr/>
          </a:p>
          <a:p>
            <a:pPr marL="0" lvl="0" indent="0" algn="l" rtl="0">
              <a:spcBef>
                <a:spcPts val="0"/>
              </a:spcBef>
              <a:spcAft>
                <a:spcPts val="0"/>
              </a:spcAft>
              <a:buClr>
                <a:schemeClr val="dk1"/>
              </a:buClr>
              <a:buSzPts val="1100"/>
              <a:buFont typeface="Arial"/>
              <a:buNone/>
            </a:pPr>
            <a:r>
              <a:rPr lang="en-US"/>
              <a:t>77% of responding exiters indicated they had at least one high school experience helpful for employment</a:t>
            </a:r>
            <a:endParaRPr/>
          </a:p>
          <a:p>
            <a:pPr marL="0" lvl="0" indent="0" algn="l" rtl="0">
              <a:spcBef>
                <a:spcPts val="0"/>
              </a:spcBef>
              <a:spcAft>
                <a:spcPts val="0"/>
              </a:spcAft>
              <a:buClr>
                <a:schemeClr val="dk1"/>
              </a:buClr>
              <a:buSzPts val="1100"/>
              <a:buFont typeface="Arial"/>
              <a:buNone/>
            </a:pPr>
            <a:r>
              <a:rPr lang="en-US"/>
              <a:t>after high school. For each experience, such as admission, review, and dismissal (ARD)</a:t>
            </a:r>
            <a:endParaRPr/>
          </a:p>
          <a:p>
            <a:pPr marL="0" lvl="0" indent="0" algn="l" rtl="0">
              <a:spcBef>
                <a:spcPts val="0"/>
              </a:spcBef>
              <a:spcAft>
                <a:spcPts val="0"/>
              </a:spcAft>
              <a:buClr>
                <a:schemeClr val="dk1"/>
              </a:buClr>
              <a:buSzPts val="1100"/>
              <a:buFont typeface="Arial"/>
              <a:buNone/>
            </a:pPr>
            <a:r>
              <a:rPr lang="en-US"/>
              <a:t>meetings, respondents could select that they did not have it, had the experience and found it unhelpful,</a:t>
            </a:r>
            <a:endParaRPr/>
          </a:p>
          <a:p>
            <a:pPr marL="0" lvl="0" indent="0" algn="l" rtl="0">
              <a:spcBef>
                <a:spcPts val="0"/>
              </a:spcBef>
              <a:spcAft>
                <a:spcPts val="0"/>
              </a:spcAft>
              <a:buClr>
                <a:schemeClr val="dk1"/>
              </a:buClr>
              <a:buSzPts val="1100"/>
              <a:buFont typeface="Arial"/>
              <a:buNone/>
            </a:pPr>
            <a:r>
              <a:rPr lang="en-US"/>
              <a:t>or had the experience and found it helpful. The bar chart shows the percentage of students</a:t>
            </a:r>
            <a:endParaRPr/>
          </a:p>
          <a:p>
            <a:pPr marL="0" lvl="0" indent="0" algn="l" rtl="0">
              <a:spcBef>
                <a:spcPts val="0"/>
              </a:spcBef>
              <a:spcAft>
                <a:spcPts val="0"/>
              </a:spcAft>
              <a:buClr>
                <a:schemeClr val="dk1"/>
              </a:buClr>
              <a:buSzPts val="1100"/>
              <a:buFont typeface="Arial"/>
              <a:buNone/>
            </a:pPr>
            <a:r>
              <a:rPr lang="en-US"/>
              <a:t>who selected each option in Region 12, and the percentage on the right side shows the proportion of</a:t>
            </a:r>
            <a:endParaRPr/>
          </a:p>
          <a:p>
            <a:pPr marL="0" lvl="0" indent="0" algn="l" rtl="0">
              <a:spcBef>
                <a:spcPts val="0"/>
              </a:spcBef>
              <a:spcAft>
                <a:spcPts val="0"/>
              </a:spcAft>
              <a:buClr>
                <a:schemeClr val="dk1"/>
              </a:buClr>
              <a:buSzPts val="1100"/>
              <a:buFont typeface="Arial"/>
              <a:buNone/>
            </a:pPr>
            <a:r>
              <a:rPr lang="en-US"/>
              <a:t>students who had each experience and found it helpful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 Helpful High School Experiences</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- 77% of respondents indicated they had at least one helpful high school experience related to employment.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b03d51bd9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8b03d51bd9_0_7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 Connection to Services</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- 41% reported their high school connected them to at least one service to assist them after graduation.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For further details, the report includes links to the TEA website for more information on SPPI 14 data collection and reporting.</a:t>
            </a:r>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41</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42</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43</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44</a:t>
            </a:fld>
            <a:endParaRPr lang="en-US"/>
          </a:p>
        </p:txBody>
      </p:sp>
    </p:spTree>
    <p:extLst>
      <p:ext uri="{BB962C8B-B14F-4D97-AF65-F5344CB8AC3E}">
        <p14:creationId xmlns:p14="http://schemas.microsoft.com/office/powerpoint/2010/main" val="293152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8153656304_0_147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Transition/Post-School Result Network 2014</a:t>
            </a:r>
            <a:endParaRPr/>
          </a:p>
        </p:txBody>
      </p:sp>
      <p:sp>
        <p:nvSpPr>
          <p:cNvPr id="676" name="Google Shape;676;g28153656304_0_1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
        <p:nvSpPr>
          <p:cNvPr id="677" name="Google Shape;677;g28153656304_0_1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8" name="Google Shape;678;g28153656304_0_1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720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45</a:t>
            </a:fld>
            <a:endParaRPr lang="en-US"/>
          </a:p>
        </p:txBody>
      </p:sp>
    </p:spTree>
    <p:extLst>
      <p:ext uri="{BB962C8B-B14F-4D97-AF65-F5344CB8AC3E}">
        <p14:creationId xmlns:p14="http://schemas.microsoft.com/office/powerpoint/2010/main" val="639870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46</a:t>
            </a:fld>
            <a:endParaRPr lang="en-US"/>
          </a:p>
        </p:txBody>
      </p:sp>
    </p:spTree>
    <p:extLst>
      <p:ext uri="{BB962C8B-B14F-4D97-AF65-F5344CB8AC3E}">
        <p14:creationId xmlns:p14="http://schemas.microsoft.com/office/powerpoint/2010/main" val="3665977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47</a:t>
            </a:fld>
            <a:endParaRPr lang="en-US"/>
          </a:p>
        </p:txBody>
      </p:sp>
    </p:spTree>
    <p:extLst>
      <p:ext uri="{BB962C8B-B14F-4D97-AF65-F5344CB8AC3E}">
        <p14:creationId xmlns:p14="http://schemas.microsoft.com/office/powerpoint/2010/main" val="817672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48</a:t>
            </a:fld>
            <a:endParaRPr lang="en-US"/>
          </a:p>
        </p:txBody>
      </p:sp>
    </p:spTree>
    <p:extLst>
      <p:ext uri="{BB962C8B-B14F-4D97-AF65-F5344CB8AC3E}">
        <p14:creationId xmlns:p14="http://schemas.microsoft.com/office/powerpoint/2010/main" val="1676548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49</a:t>
            </a:fld>
            <a:endParaRPr lang="en-US"/>
          </a:p>
        </p:txBody>
      </p:sp>
    </p:spTree>
    <p:extLst>
      <p:ext uri="{BB962C8B-B14F-4D97-AF65-F5344CB8AC3E}">
        <p14:creationId xmlns:p14="http://schemas.microsoft.com/office/powerpoint/2010/main" val="513530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50</a:t>
            </a:fld>
            <a:endParaRPr lang="en-US"/>
          </a:p>
        </p:txBody>
      </p:sp>
    </p:spTree>
    <p:extLst>
      <p:ext uri="{BB962C8B-B14F-4D97-AF65-F5344CB8AC3E}">
        <p14:creationId xmlns:p14="http://schemas.microsoft.com/office/powerpoint/2010/main" val="3065364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51</a:t>
            </a:fld>
            <a:endParaRPr lang="en-US"/>
          </a:p>
        </p:txBody>
      </p:sp>
    </p:spTree>
    <p:extLst>
      <p:ext uri="{BB962C8B-B14F-4D97-AF65-F5344CB8AC3E}">
        <p14:creationId xmlns:p14="http://schemas.microsoft.com/office/powerpoint/2010/main" val="4008708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52</a:t>
            </a:fld>
            <a:endParaRPr lang="en-US"/>
          </a:p>
        </p:txBody>
      </p:sp>
    </p:spTree>
    <p:extLst>
      <p:ext uri="{BB962C8B-B14F-4D97-AF65-F5344CB8AC3E}">
        <p14:creationId xmlns:p14="http://schemas.microsoft.com/office/powerpoint/2010/main" val="1022181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53</a:t>
            </a:fld>
            <a:endParaRPr lang="en-US"/>
          </a:p>
        </p:txBody>
      </p:sp>
    </p:spTree>
    <p:extLst>
      <p:ext uri="{BB962C8B-B14F-4D97-AF65-F5344CB8AC3E}">
        <p14:creationId xmlns:p14="http://schemas.microsoft.com/office/powerpoint/2010/main" val="52276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54</a:t>
            </a:fld>
            <a:endParaRPr lang="en-US"/>
          </a:p>
        </p:txBody>
      </p:sp>
    </p:spTree>
    <p:extLst>
      <p:ext uri="{BB962C8B-B14F-4D97-AF65-F5344CB8AC3E}">
        <p14:creationId xmlns:p14="http://schemas.microsoft.com/office/powerpoint/2010/main" val="197437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7</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55</a:t>
            </a:fld>
            <a:endParaRPr lang="en-US"/>
          </a:p>
        </p:txBody>
      </p:sp>
    </p:spTree>
    <p:extLst>
      <p:ext uri="{BB962C8B-B14F-4D97-AF65-F5344CB8AC3E}">
        <p14:creationId xmlns:p14="http://schemas.microsoft.com/office/powerpoint/2010/main" val="4211446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56</a:t>
            </a:fld>
            <a:endParaRPr lang="en-US"/>
          </a:p>
        </p:txBody>
      </p:sp>
    </p:spTree>
    <p:extLst>
      <p:ext uri="{BB962C8B-B14F-4D97-AF65-F5344CB8AC3E}">
        <p14:creationId xmlns:p14="http://schemas.microsoft.com/office/powerpoint/2010/main" val="3365077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34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1126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59</a:t>
            </a:fld>
            <a:endParaRPr lang="en-US"/>
          </a:p>
        </p:txBody>
      </p:sp>
    </p:spTree>
    <p:extLst>
      <p:ext uri="{BB962C8B-B14F-4D97-AF65-F5344CB8AC3E}">
        <p14:creationId xmlns:p14="http://schemas.microsoft.com/office/powerpoint/2010/main" val="3423582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60</a:t>
            </a:fld>
            <a:endParaRPr lang="en-US"/>
          </a:p>
        </p:txBody>
      </p:sp>
    </p:spTree>
    <p:extLst>
      <p:ext uri="{BB962C8B-B14F-4D97-AF65-F5344CB8AC3E}">
        <p14:creationId xmlns:p14="http://schemas.microsoft.com/office/powerpoint/2010/main" val="3839585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61</a:t>
            </a:fld>
            <a:endParaRPr lang="en-US"/>
          </a:p>
        </p:txBody>
      </p:sp>
    </p:spTree>
    <p:extLst>
      <p:ext uri="{BB962C8B-B14F-4D97-AF65-F5344CB8AC3E}">
        <p14:creationId xmlns:p14="http://schemas.microsoft.com/office/powerpoint/2010/main" val="39671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63</a:t>
            </a:fld>
            <a:endParaRPr lang="en-US"/>
          </a:p>
        </p:txBody>
      </p:sp>
    </p:spTree>
    <p:extLst>
      <p:ext uri="{BB962C8B-B14F-4D97-AF65-F5344CB8AC3E}">
        <p14:creationId xmlns:p14="http://schemas.microsoft.com/office/powerpoint/2010/main" val="32896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64</a:t>
            </a:fld>
            <a:endParaRPr lang="en-US"/>
          </a:p>
        </p:txBody>
      </p:sp>
    </p:spTree>
    <p:extLst>
      <p:ext uri="{BB962C8B-B14F-4D97-AF65-F5344CB8AC3E}">
        <p14:creationId xmlns:p14="http://schemas.microsoft.com/office/powerpoint/2010/main" val="2969735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65</a:t>
            </a:fld>
            <a:endParaRPr lang="en-US"/>
          </a:p>
        </p:txBody>
      </p:sp>
    </p:spTree>
    <p:extLst>
      <p:ext uri="{BB962C8B-B14F-4D97-AF65-F5344CB8AC3E}">
        <p14:creationId xmlns:p14="http://schemas.microsoft.com/office/powerpoint/2010/main" val="237990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8</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66</a:t>
            </a:fld>
            <a:endParaRPr lang="en-US"/>
          </a:p>
        </p:txBody>
      </p:sp>
    </p:spTree>
    <p:extLst>
      <p:ext uri="{BB962C8B-B14F-4D97-AF65-F5344CB8AC3E}">
        <p14:creationId xmlns:p14="http://schemas.microsoft.com/office/powerpoint/2010/main" val="1918087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0A5AF-DE11-481A-AF1F-0CC742ACAF53}" type="slidenum">
              <a:rPr lang="en-US" smtClean="0"/>
              <a:t>67</a:t>
            </a:fld>
            <a:endParaRPr lang="en-US"/>
          </a:p>
        </p:txBody>
      </p:sp>
    </p:spTree>
    <p:extLst>
      <p:ext uri="{BB962C8B-B14F-4D97-AF65-F5344CB8AC3E}">
        <p14:creationId xmlns:p14="http://schemas.microsoft.com/office/powerpoint/2010/main" val="26384977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0A5AF-DE11-481A-AF1F-0CC742ACA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0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69</a:t>
            </a:fld>
            <a:endParaRPr lang="en-US"/>
          </a:p>
        </p:txBody>
      </p:sp>
    </p:spTree>
    <p:extLst>
      <p:ext uri="{BB962C8B-B14F-4D97-AF65-F5344CB8AC3E}">
        <p14:creationId xmlns:p14="http://schemas.microsoft.com/office/powerpoint/2010/main" val="951880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70</a:t>
            </a:fld>
            <a:endParaRPr lang="en-US"/>
          </a:p>
        </p:txBody>
      </p:sp>
    </p:spTree>
    <p:extLst>
      <p:ext uri="{BB962C8B-B14F-4D97-AF65-F5344CB8AC3E}">
        <p14:creationId xmlns:p14="http://schemas.microsoft.com/office/powerpoint/2010/main" val="1365028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71</a:t>
            </a:fld>
            <a:endParaRPr lang="en-US"/>
          </a:p>
        </p:txBody>
      </p:sp>
    </p:spTree>
    <p:extLst>
      <p:ext uri="{BB962C8B-B14F-4D97-AF65-F5344CB8AC3E}">
        <p14:creationId xmlns:p14="http://schemas.microsoft.com/office/powerpoint/2010/main" val="7536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9</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10</a:t>
            </a:fld>
            <a:endParaRPr lang="en-US"/>
          </a:p>
        </p:txBody>
      </p:sp>
    </p:spTree>
    <p:extLst>
      <p:ext uri="{BB962C8B-B14F-4D97-AF65-F5344CB8AC3E}">
        <p14:creationId xmlns:p14="http://schemas.microsoft.com/office/powerpoint/2010/main" val="143530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11</a:t>
            </a:fld>
            <a:endParaRPr lang="en-US"/>
          </a:p>
        </p:txBody>
      </p:sp>
    </p:spTree>
    <p:extLst>
      <p:ext uri="{BB962C8B-B14F-4D97-AF65-F5344CB8AC3E}">
        <p14:creationId xmlns:p14="http://schemas.microsoft.com/office/powerpoint/2010/main" val="68018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5941991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1"/>
        <p:cNvGrpSpPr/>
        <p:nvPr/>
      </p:nvGrpSpPr>
      <p:grpSpPr>
        <a:xfrm>
          <a:off x="0" y="0"/>
          <a:ext cx="0" cy="0"/>
          <a:chOff x="0" y="0"/>
          <a:chExt cx="0" cy="0"/>
        </a:xfrm>
      </p:grpSpPr>
      <p:sp>
        <p:nvSpPr>
          <p:cNvPr id="142" name="Google Shape;142;g28b03d51bd9_0_641"/>
          <p:cNvSpPr/>
          <p:nvPr/>
        </p:nvSpPr>
        <p:spPr>
          <a:xfrm rot="5400000">
            <a:off x="7556850" y="2198483"/>
            <a:ext cx="6903600" cy="2423100"/>
          </a:xfrm>
          <a:prstGeom prst="rect">
            <a:avLst/>
          </a:prstGeom>
          <a:solidFill>
            <a:srgbClr val="0016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001689"/>
              </a:solidFill>
            </a:endParaRPr>
          </a:p>
        </p:txBody>
      </p:sp>
      <p:sp>
        <p:nvSpPr>
          <p:cNvPr id="143" name="Google Shape;143;g28b03d51bd9_0_641"/>
          <p:cNvSpPr txBox="1">
            <a:spLocks noGrp="1"/>
          </p:cNvSpPr>
          <p:nvPr>
            <p:ph type="title"/>
          </p:nvPr>
        </p:nvSpPr>
        <p:spPr>
          <a:xfrm>
            <a:off x="212400" y="288567"/>
            <a:ext cx="9291600" cy="763500"/>
          </a:xfrm>
          <a:prstGeom prst="rect">
            <a:avLst/>
          </a:prstGeom>
        </p:spPr>
        <p:txBody>
          <a:bodyPr spcFirstLastPara="1" wrap="square" lIns="91425" tIns="45700" rIns="91425" bIns="45700" anchor="ctr" anchorCtr="0">
            <a:normAutofit/>
          </a:bodyPr>
          <a:lstStyle>
            <a:lvl1pPr lvl="0">
              <a:spcBef>
                <a:spcPts val="0"/>
              </a:spcBef>
              <a:spcAft>
                <a:spcPts val="0"/>
              </a:spcAft>
              <a:buClr>
                <a:srgbClr val="001689"/>
              </a:buClr>
              <a:buSzPts val="4400"/>
              <a:buFont typeface="Open Sans"/>
              <a:buNone/>
              <a:defRPr b="1">
                <a:solidFill>
                  <a:srgbClr val="001689"/>
                </a:solidFill>
                <a:latin typeface="Open Sans ExtraBold"/>
                <a:ea typeface="Open Sans ExtraBold"/>
                <a:cs typeface="Open Sans ExtraBold"/>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28b03d51bd9_0_641"/>
          <p:cNvSpPr txBox="1">
            <a:spLocks noGrp="1"/>
          </p:cNvSpPr>
          <p:nvPr>
            <p:ph type="body" idx="1"/>
          </p:nvPr>
        </p:nvSpPr>
        <p:spPr>
          <a:xfrm>
            <a:off x="212400" y="1536633"/>
            <a:ext cx="4458900" cy="4976100"/>
          </a:xfrm>
          <a:prstGeom prst="rect">
            <a:avLst/>
          </a:prstGeom>
        </p:spPr>
        <p:txBody>
          <a:bodyPr spcFirstLastPara="1" wrap="square" lIns="91425" tIns="45700" rIns="91425" bIns="45700" anchor="t" anchorCtr="0">
            <a:normAutofit/>
          </a:bodyPr>
          <a:lstStyle>
            <a:lvl1pPr marL="457200" lvl="0" indent="-349250">
              <a:spcBef>
                <a:spcPts val="1000"/>
              </a:spcBef>
              <a:spcAft>
                <a:spcPts val="0"/>
              </a:spcAft>
              <a:buSzPts val="1900"/>
              <a:buFont typeface="Open Sans"/>
              <a:buChar char="•"/>
              <a:defRPr sz="1900">
                <a:latin typeface="Open Sans Light"/>
                <a:ea typeface="Open Sans Light"/>
                <a:cs typeface="Open Sans Light"/>
                <a:sym typeface="Open Sans"/>
              </a:defRPr>
            </a:lvl1pPr>
            <a:lvl2pPr marL="914400" lvl="1" indent="-381000">
              <a:spcBef>
                <a:spcPts val="500"/>
              </a:spcBef>
              <a:spcAft>
                <a:spcPts val="0"/>
              </a:spcAft>
              <a:buSzPts val="2400"/>
              <a:buFont typeface="Open Sans"/>
              <a:buChar char="•"/>
              <a:defRPr>
                <a:latin typeface="Open Sans Light"/>
                <a:ea typeface="Open Sans Light"/>
                <a:cs typeface="Open Sans Light"/>
                <a:sym typeface="Open Sans"/>
              </a:defRPr>
            </a:lvl2pPr>
            <a:lvl3pPr marL="1371600" lvl="2" indent="-355600">
              <a:spcBef>
                <a:spcPts val="500"/>
              </a:spcBef>
              <a:spcAft>
                <a:spcPts val="0"/>
              </a:spcAft>
              <a:buSzPts val="2000"/>
              <a:buFont typeface="Open Sans"/>
              <a:buChar char="•"/>
              <a:defRPr>
                <a:latin typeface="Open Sans Light"/>
                <a:ea typeface="Open Sans Light"/>
                <a:cs typeface="Open Sans Light"/>
                <a:sym typeface="Open Sans"/>
              </a:defRPr>
            </a:lvl3pPr>
            <a:lvl4pPr marL="1828800" lvl="3" indent="-342900">
              <a:spcBef>
                <a:spcPts val="500"/>
              </a:spcBef>
              <a:spcAft>
                <a:spcPts val="0"/>
              </a:spcAft>
              <a:buSzPts val="1800"/>
              <a:buFont typeface="Open Sans"/>
              <a:buChar char="•"/>
              <a:defRPr>
                <a:latin typeface="Open Sans Light"/>
                <a:ea typeface="Open Sans Light"/>
                <a:cs typeface="Open Sans Light"/>
                <a:sym typeface="Open Sans"/>
              </a:defRPr>
            </a:lvl4pPr>
            <a:lvl5pPr marL="2286000" lvl="4" indent="-342900">
              <a:spcBef>
                <a:spcPts val="500"/>
              </a:spcBef>
              <a:spcAft>
                <a:spcPts val="0"/>
              </a:spcAft>
              <a:buSzPts val="1800"/>
              <a:buFont typeface="Open Sans"/>
              <a:buChar char="•"/>
              <a:defRPr>
                <a:latin typeface="Open Sans Light"/>
                <a:ea typeface="Open Sans Light"/>
                <a:cs typeface="Open Sans Light"/>
                <a:sym typeface="Open Sans"/>
              </a:defRPr>
            </a:lvl5pPr>
            <a:lvl6pPr marL="2743200" lvl="5" indent="-342900">
              <a:spcBef>
                <a:spcPts val="500"/>
              </a:spcBef>
              <a:spcAft>
                <a:spcPts val="0"/>
              </a:spcAft>
              <a:buSzPts val="1800"/>
              <a:buFont typeface="Open Sans"/>
              <a:buChar char="•"/>
              <a:defRPr>
                <a:latin typeface="Open Sans Light"/>
                <a:ea typeface="Open Sans Light"/>
                <a:cs typeface="Open Sans Light"/>
                <a:sym typeface="Open Sans"/>
              </a:defRPr>
            </a:lvl6pPr>
            <a:lvl7pPr marL="3200400" lvl="6" indent="-342900">
              <a:spcBef>
                <a:spcPts val="500"/>
              </a:spcBef>
              <a:spcAft>
                <a:spcPts val="0"/>
              </a:spcAft>
              <a:buSzPts val="1800"/>
              <a:buFont typeface="Open Sans"/>
              <a:buChar char="•"/>
              <a:defRPr>
                <a:latin typeface="Open Sans Light"/>
                <a:ea typeface="Open Sans Light"/>
                <a:cs typeface="Open Sans Light"/>
                <a:sym typeface="Open Sans"/>
              </a:defRPr>
            </a:lvl7pPr>
            <a:lvl8pPr marL="3657600" lvl="7" indent="-342900">
              <a:spcBef>
                <a:spcPts val="500"/>
              </a:spcBef>
              <a:spcAft>
                <a:spcPts val="0"/>
              </a:spcAft>
              <a:buSzPts val="1800"/>
              <a:buFont typeface="Open Sans"/>
              <a:buChar char="•"/>
              <a:defRPr>
                <a:latin typeface="Open Sans Light"/>
                <a:ea typeface="Open Sans Light"/>
                <a:cs typeface="Open Sans Light"/>
                <a:sym typeface="Open Sans"/>
              </a:defRPr>
            </a:lvl8pPr>
            <a:lvl9pPr marL="4114800" lvl="8" indent="-330200">
              <a:spcBef>
                <a:spcPts val="500"/>
              </a:spcBef>
              <a:spcAft>
                <a:spcPts val="0"/>
              </a:spcAft>
              <a:buSzPts val="1600"/>
              <a:buFont typeface="Open Sans"/>
              <a:buChar char="•"/>
              <a:defRPr sz="1600">
                <a:latin typeface="Open Sans Light"/>
                <a:ea typeface="Open Sans Light"/>
                <a:cs typeface="Open Sans Light"/>
                <a:sym typeface="Open Sans"/>
              </a:defRPr>
            </a:lvl9pPr>
          </a:lstStyle>
          <a:p>
            <a:endParaRPr/>
          </a:p>
        </p:txBody>
      </p:sp>
      <p:sp>
        <p:nvSpPr>
          <p:cNvPr id="145" name="Google Shape;145;g28b03d51bd9_0_641"/>
          <p:cNvSpPr txBox="1">
            <a:spLocks noGrp="1"/>
          </p:cNvSpPr>
          <p:nvPr>
            <p:ph type="body" idx="2"/>
          </p:nvPr>
        </p:nvSpPr>
        <p:spPr>
          <a:xfrm>
            <a:off x="5045361" y="1536633"/>
            <a:ext cx="4458900" cy="4976100"/>
          </a:xfrm>
          <a:prstGeom prst="rect">
            <a:avLst/>
          </a:prstGeom>
        </p:spPr>
        <p:txBody>
          <a:bodyPr spcFirstLastPara="1" wrap="square" lIns="91425" tIns="45700" rIns="91425" bIns="45700" anchor="t" anchorCtr="0">
            <a:normAutofit/>
          </a:bodyPr>
          <a:lstStyle>
            <a:lvl1pPr marL="457200" lvl="0" indent="-349250">
              <a:spcBef>
                <a:spcPts val="1000"/>
              </a:spcBef>
              <a:spcAft>
                <a:spcPts val="0"/>
              </a:spcAft>
              <a:buSzPts val="1900"/>
              <a:buFont typeface="Open Sans"/>
              <a:buChar char="•"/>
              <a:defRPr sz="1900">
                <a:latin typeface="Open Sans Light"/>
                <a:ea typeface="Open Sans Light"/>
                <a:cs typeface="Open Sans Light"/>
                <a:sym typeface="Open Sans"/>
              </a:defRPr>
            </a:lvl1pPr>
            <a:lvl2pPr marL="914400" lvl="1" indent="-381000">
              <a:spcBef>
                <a:spcPts val="500"/>
              </a:spcBef>
              <a:spcAft>
                <a:spcPts val="0"/>
              </a:spcAft>
              <a:buSzPts val="2400"/>
              <a:buFont typeface="Open Sans"/>
              <a:buChar char="•"/>
              <a:defRPr>
                <a:latin typeface="Open Sans Light"/>
                <a:ea typeface="Open Sans Light"/>
                <a:cs typeface="Open Sans Light"/>
                <a:sym typeface="Open Sans"/>
              </a:defRPr>
            </a:lvl2pPr>
            <a:lvl3pPr marL="1371600" lvl="2" indent="-355600">
              <a:spcBef>
                <a:spcPts val="500"/>
              </a:spcBef>
              <a:spcAft>
                <a:spcPts val="0"/>
              </a:spcAft>
              <a:buSzPts val="2000"/>
              <a:buFont typeface="Open Sans"/>
              <a:buChar char="•"/>
              <a:defRPr>
                <a:latin typeface="Open Sans Light"/>
                <a:ea typeface="Open Sans Light"/>
                <a:cs typeface="Open Sans Light"/>
                <a:sym typeface="Open Sans"/>
              </a:defRPr>
            </a:lvl3pPr>
            <a:lvl4pPr marL="1828800" lvl="3" indent="-342900">
              <a:spcBef>
                <a:spcPts val="500"/>
              </a:spcBef>
              <a:spcAft>
                <a:spcPts val="0"/>
              </a:spcAft>
              <a:buSzPts val="1800"/>
              <a:buFont typeface="Open Sans"/>
              <a:buChar char="•"/>
              <a:defRPr>
                <a:latin typeface="Open Sans Light"/>
                <a:ea typeface="Open Sans Light"/>
                <a:cs typeface="Open Sans Light"/>
                <a:sym typeface="Open Sans"/>
              </a:defRPr>
            </a:lvl4pPr>
            <a:lvl5pPr marL="2286000" lvl="4" indent="-342900">
              <a:spcBef>
                <a:spcPts val="500"/>
              </a:spcBef>
              <a:spcAft>
                <a:spcPts val="0"/>
              </a:spcAft>
              <a:buSzPts val="1800"/>
              <a:buFont typeface="Open Sans"/>
              <a:buChar char="•"/>
              <a:defRPr>
                <a:latin typeface="Open Sans Light"/>
                <a:ea typeface="Open Sans Light"/>
                <a:cs typeface="Open Sans Light"/>
                <a:sym typeface="Open Sans"/>
              </a:defRPr>
            </a:lvl5pPr>
            <a:lvl6pPr marL="2743200" lvl="5" indent="-342900">
              <a:spcBef>
                <a:spcPts val="500"/>
              </a:spcBef>
              <a:spcAft>
                <a:spcPts val="0"/>
              </a:spcAft>
              <a:buSzPts val="1800"/>
              <a:buFont typeface="Open Sans"/>
              <a:buChar char="•"/>
              <a:defRPr>
                <a:latin typeface="Open Sans Light"/>
                <a:ea typeface="Open Sans Light"/>
                <a:cs typeface="Open Sans Light"/>
                <a:sym typeface="Open Sans"/>
              </a:defRPr>
            </a:lvl6pPr>
            <a:lvl7pPr marL="3200400" lvl="6" indent="-342900">
              <a:spcBef>
                <a:spcPts val="500"/>
              </a:spcBef>
              <a:spcAft>
                <a:spcPts val="0"/>
              </a:spcAft>
              <a:buSzPts val="1800"/>
              <a:buFont typeface="Open Sans"/>
              <a:buChar char="•"/>
              <a:defRPr>
                <a:latin typeface="Open Sans Light"/>
                <a:ea typeface="Open Sans Light"/>
                <a:cs typeface="Open Sans Light"/>
                <a:sym typeface="Open Sans"/>
              </a:defRPr>
            </a:lvl7pPr>
            <a:lvl8pPr marL="3657600" lvl="7" indent="-342900">
              <a:spcBef>
                <a:spcPts val="500"/>
              </a:spcBef>
              <a:spcAft>
                <a:spcPts val="0"/>
              </a:spcAft>
              <a:buSzPts val="1800"/>
              <a:buFont typeface="Open Sans"/>
              <a:buChar char="•"/>
              <a:defRPr>
                <a:latin typeface="Open Sans Light"/>
                <a:ea typeface="Open Sans Light"/>
                <a:cs typeface="Open Sans Light"/>
                <a:sym typeface="Open Sans"/>
              </a:defRPr>
            </a:lvl8pPr>
            <a:lvl9pPr marL="4114800" lvl="8" indent="-342900">
              <a:spcBef>
                <a:spcPts val="500"/>
              </a:spcBef>
              <a:spcAft>
                <a:spcPts val="0"/>
              </a:spcAft>
              <a:buSzPts val="1800"/>
              <a:buFont typeface="Open Sans"/>
              <a:buChar char="•"/>
              <a:defRPr>
                <a:latin typeface="Open Sans Light"/>
                <a:ea typeface="Open Sans Light"/>
                <a:cs typeface="Open Sans Light"/>
                <a:sym typeface="Open Sans"/>
              </a:defRPr>
            </a:lvl9pPr>
          </a:lstStyle>
          <a:p>
            <a:endParaRPr/>
          </a:p>
        </p:txBody>
      </p:sp>
      <p:pic>
        <p:nvPicPr>
          <p:cNvPr id="146" name="Google Shape;146;g28b03d51bd9_0_64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828399" y="5476902"/>
            <a:ext cx="2396899" cy="1035566"/>
          </a:xfrm>
          <a:prstGeom prst="rect">
            <a:avLst/>
          </a:prstGeom>
          <a:noFill/>
          <a:ln>
            <a:noFill/>
          </a:ln>
        </p:spPr>
      </p:pic>
      <p:pic>
        <p:nvPicPr>
          <p:cNvPr id="147" name="Google Shape;147;g28b03d51bd9_0_6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005298" y="6290801"/>
            <a:ext cx="2043098" cy="393233"/>
          </a:xfrm>
          <a:prstGeom prst="rect">
            <a:avLst/>
          </a:prstGeom>
          <a:noFill/>
          <a:ln>
            <a:noFill/>
          </a:ln>
        </p:spPr>
      </p:pic>
    </p:spTree>
    <p:extLst>
      <p:ext uri="{BB962C8B-B14F-4D97-AF65-F5344CB8AC3E}">
        <p14:creationId xmlns:p14="http://schemas.microsoft.com/office/powerpoint/2010/main" val="423301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3677" r:id="rId13"/>
    <p:sldLayoutId id="2147483679" r:id="rId14"/>
    <p:sldLayoutId id="214748413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vr.office.locator@twc.texas.gov"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ea.texas.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s://texreg.sos.state.tx.us/public/readtac$ext.TacPage?sl=T&amp;app=9&amp;p_dir=F&amp;p_rloc=219846&amp;p_tloc=9933&amp;p_ploc=1&amp;pg=2&amp;p_tac=&amp;ti=19&amp;pt=2&amp;ch=89&amp;rl=105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tea.texas.gov/academics/special-student-populations/special-education/back-to-school-updates-special-educators-2024.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ea.texas.gov/sites/default/files/spp13-data-checklist.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www.gibsonsurveys.com/psos/aboutstatewide.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intra.twc.texas.gov/intranet/vrs/html/transition.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mailto:VR.Pre-ETS@twc.texas.gov" TargetMode="External"/><Relationship Id="rId3" Type="http://schemas.openxmlformats.org/officeDocument/2006/relationships/diagramLayout" Target="../diagrams/layout6.xml"/><Relationship Id="rId7" Type="http://schemas.openxmlformats.org/officeDocument/2006/relationships/image" Target="../media/image55.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hyperlink" Target="https://tealprod.tea.state.tx.us/Tea.AskTed.Web/Forms/ESCSearchScreen.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spedsupport.tea.texas.gov/statewide-contact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mailto:rebecca.quintero@twc.texas.gov" TargetMode="External"/><Relationship Id="rId3" Type="http://schemas.openxmlformats.org/officeDocument/2006/relationships/hyperlink" Target="mailto:Andrew.Castillo@twc.texas.gov" TargetMode="External"/><Relationship Id="rId7" Type="http://schemas.openxmlformats.org/officeDocument/2006/relationships/hyperlink" Target="mailto:kristin.johnson@twc.texas.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mailto:rosla.hocker@twc.texas.gov" TargetMode="External"/><Relationship Id="rId5" Type="http://schemas.openxmlformats.org/officeDocument/2006/relationships/hyperlink" Target="mailto:Janeen.Gordon@twc.texas.gov" TargetMode="External"/><Relationship Id="rId4" Type="http://schemas.openxmlformats.org/officeDocument/2006/relationships/hyperlink" Target="mailto:herlinda.rodriguez@twc.texas.gov"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hyperlink" Target="mailto:VR.office.locator@twc.state.tx.u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twc.texas.gov/"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521207" y="902090"/>
            <a:ext cx="11670793" cy="2967208"/>
          </a:xfrm>
        </p:spPr>
        <p:txBody>
          <a:bodyPr>
            <a:noAutofit/>
          </a:bodyPr>
          <a:lstStyle/>
          <a:p>
            <a:pPr>
              <a:lnSpc>
                <a:spcPct val="100000"/>
              </a:lnSpc>
              <a:spcBef>
                <a:spcPts val="0"/>
              </a:spcBef>
            </a:pPr>
            <a:r>
              <a:rPr lang="en-US" sz="4400" dirty="0">
                <a:latin typeface="Amasis MT Pro Black" panose="02040A04050005020304" pitchFamily="18" charset="0"/>
              </a:rPr>
              <a:t>Pre-ETS Regional Training Breakouts</a:t>
            </a:r>
            <a:br>
              <a:rPr lang="en-US" sz="4400" dirty="0">
                <a:latin typeface="Amasis MT Pro Black" panose="02040A04050005020304" pitchFamily="18" charset="0"/>
              </a:rPr>
            </a:br>
            <a:br>
              <a:rPr lang="en-US" sz="4400" dirty="0">
                <a:latin typeface="Amasis MT Pro Black" panose="02040A04050005020304" pitchFamily="18" charset="0"/>
              </a:rPr>
            </a:br>
            <a:r>
              <a:rPr lang="en-US" sz="4400" dirty="0">
                <a:latin typeface="Amasis MT Pro Black" panose="02040A04050005020304" pitchFamily="18" charset="0"/>
              </a:rPr>
              <a:t>VR Region 3</a:t>
            </a:r>
            <a:br>
              <a:rPr lang="en-US" sz="4400" dirty="0">
                <a:latin typeface="Amasis MT Pro Black" panose="02040A04050005020304" pitchFamily="18" charset="0"/>
              </a:rPr>
            </a:br>
            <a:r>
              <a:rPr lang="en-US" sz="4400" dirty="0">
                <a:latin typeface="Amasis MT Pro Black" panose="02040A04050005020304" pitchFamily="18" charset="0"/>
              </a:rPr>
              <a:t>ESC 12</a:t>
            </a:r>
            <a:br>
              <a:rPr lang="en-US" sz="4400" dirty="0">
                <a:latin typeface="Amasis MT Pro Black" panose="02040A04050005020304" pitchFamily="18" charset="0"/>
              </a:rPr>
            </a:br>
            <a:r>
              <a:rPr lang="en-US" sz="4400" dirty="0">
                <a:latin typeface="Amasis MT Pro Black" panose="02040A04050005020304" pitchFamily="18" charset="0"/>
              </a:rPr>
              <a:t>Part of ESC 6 and ESC 13</a:t>
            </a: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7400924" y="4619624"/>
            <a:ext cx="3946779" cy="1292289"/>
          </a:xfrm>
        </p:spPr>
        <p:txBody>
          <a:bodyPr>
            <a:noAutofit/>
          </a:bodyPr>
          <a:lstStyle/>
          <a:p>
            <a:pPr algn="r"/>
            <a:r>
              <a:rPr lang="en-US" b="1" dirty="0">
                <a:latin typeface="+mj-lt"/>
              </a:rPr>
              <a:t>Statewide Capacity Building Conference</a:t>
            </a:r>
          </a:p>
          <a:p>
            <a:pPr algn="r"/>
            <a:r>
              <a:rPr lang="en-US" b="1" dirty="0">
                <a:latin typeface="+mj-lt"/>
              </a:rPr>
              <a:t> Frisco, TX</a:t>
            </a:r>
          </a:p>
          <a:p>
            <a:pPr algn="r"/>
            <a:r>
              <a:rPr lang="en-US" b="1" dirty="0">
                <a:latin typeface="+mj-lt"/>
              </a:rPr>
              <a:t>October 2024</a:t>
            </a:r>
          </a:p>
        </p:txBody>
      </p:sp>
      <p:sp>
        <p:nvSpPr>
          <p:cNvPr id="24" name="Rectangle 2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81A0B-0073-2E39-845E-65DA988203B5}"/>
              </a:ext>
            </a:extLst>
          </p:cNvPr>
          <p:cNvSpPr>
            <a:spLocks noGrp="1"/>
          </p:cNvSpPr>
          <p:nvPr>
            <p:ph type="title"/>
          </p:nvPr>
        </p:nvSpPr>
        <p:spPr>
          <a:xfrm>
            <a:off x="838200" y="365125"/>
            <a:ext cx="10515600" cy="1325563"/>
          </a:xfrm>
        </p:spPr>
        <p:txBody>
          <a:bodyPr>
            <a:normAutofit/>
          </a:bodyPr>
          <a:lstStyle/>
          <a:p>
            <a:r>
              <a:rPr lang="en-US" sz="4600">
                <a:latin typeface="Amasis MT Pro" panose="02040504050005020304" pitchFamily="18" charset="0"/>
              </a:rPr>
              <a:t>Key Areas for Improved Collaboration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DA8A03-3793-394E-6790-93A3F3FEA7A0}"/>
              </a:ext>
            </a:extLst>
          </p:cNvPr>
          <p:cNvSpPr>
            <a:spLocks noGrp="1"/>
          </p:cNvSpPr>
          <p:nvPr>
            <p:ph idx="1"/>
          </p:nvPr>
        </p:nvSpPr>
        <p:spPr>
          <a:xfrm>
            <a:off x="838200" y="1929384"/>
            <a:ext cx="10515600" cy="4251960"/>
          </a:xfrm>
        </p:spPr>
        <p:txBody>
          <a:bodyPr>
            <a:normAutofit/>
          </a:bodyPr>
          <a:lstStyle/>
          <a:p>
            <a:r>
              <a:rPr lang="en-US" sz="2000" b="1">
                <a:latin typeface="+mj-lt"/>
              </a:rPr>
              <a:t>Early Identification and Referral:</a:t>
            </a:r>
            <a:endParaRPr lang="en-US" sz="2000">
              <a:latin typeface="+mj-lt"/>
            </a:endParaRPr>
          </a:p>
          <a:p>
            <a:pPr lvl="1"/>
            <a:r>
              <a:rPr lang="en-US" sz="2000" b="1">
                <a:latin typeface="+mj-lt"/>
              </a:rPr>
              <a:t>Challenge</a:t>
            </a:r>
            <a:r>
              <a:rPr lang="en-US" sz="2000">
                <a:latin typeface="+mj-lt"/>
              </a:rPr>
              <a:t>: Lack of timely identification of students who could benefit from VR services.</a:t>
            </a:r>
          </a:p>
          <a:p>
            <a:pPr lvl="1"/>
            <a:r>
              <a:rPr lang="en-US" sz="2000" b="1">
                <a:latin typeface="+mj-lt"/>
              </a:rPr>
              <a:t>Solution</a:t>
            </a:r>
            <a:r>
              <a:rPr lang="en-US" sz="2000">
                <a:latin typeface="+mj-lt"/>
              </a:rPr>
              <a:t>: Streamline referral processes between school districts and TWC to ensure earlier interventions.</a:t>
            </a:r>
          </a:p>
          <a:p>
            <a:r>
              <a:rPr lang="en-US" sz="2000" b="1">
                <a:latin typeface="+mj-lt"/>
              </a:rPr>
              <a:t>Shared Data and Resources:</a:t>
            </a:r>
            <a:endParaRPr lang="en-US" sz="2000">
              <a:latin typeface="+mj-lt"/>
            </a:endParaRPr>
          </a:p>
          <a:p>
            <a:pPr lvl="1"/>
            <a:r>
              <a:rPr lang="en-US" sz="2000" b="1">
                <a:latin typeface="+mj-lt"/>
              </a:rPr>
              <a:t>Challenge</a:t>
            </a:r>
            <a:r>
              <a:rPr lang="en-US" sz="2000">
                <a:latin typeface="+mj-lt"/>
              </a:rPr>
              <a:t>: Limited sharing of relevant student data between TWC and school districts.</a:t>
            </a:r>
          </a:p>
          <a:p>
            <a:pPr lvl="1"/>
            <a:r>
              <a:rPr lang="en-US" sz="2000" b="1">
                <a:latin typeface="+mj-lt"/>
              </a:rPr>
              <a:t>Solution</a:t>
            </a:r>
            <a:r>
              <a:rPr lang="en-US" sz="2000">
                <a:latin typeface="+mj-lt"/>
              </a:rPr>
              <a:t>: Establish clear protocols for data sharing to better tailor services to individual student needs, in compliance with FERPA.</a:t>
            </a:r>
          </a:p>
          <a:p>
            <a:r>
              <a:rPr lang="en-US" sz="2000" b="1">
                <a:latin typeface="+mj-lt"/>
              </a:rPr>
              <a:t>Joint Professional Development:</a:t>
            </a:r>
            <a:endParaRPr lang="en-US" sz="2000">
              <a:latin typeface="+mj-lt"/>
            </a:endParaRPr>
          </a:p>
          <a:p>
            <a:pPr lvl="1"/>
            <a:r>
              <a:rPr lang="en-US" sz="2000" b="1">
                <a:latin typeface="+mj-lt"/>
              </a:rPr>
              <a:t>Challenge</a:t>
            </a:r>
            <a:r>
              <a:rPr lang="en-US" sz="2000">
                <a:latin typeface="+mj-lt"/>
              </a:rPr>
              <a:t>: Educators and VR counselors often work in silos.</a:t>
            </a:r>
          </a:p>
          <a:p>
            <a:pPr lvl="1"/>
            <a:r>
              <a:rPr lang="en-US" sz="2000" b="1">
                <a:latin typeface="+mj-lt"/>
              </a:rPr>
              <a:t>Solution</a:t>
            </a:r>
            <a:r>
              <a:rPr lang="en-US" sz="2000">
                <a:latin typeface="+mj-lt"/>
              </a:rPr>
              <a:t>: Offer joint training opportunities on transition planning, special education, and VR services.</a:t>
            </a:r>
          </a:p>
          <a:p>
            <a:pPr marL="0" indent="0">
              <a:buNone/>
            </a:pPr>
            <a:endParaRPr lang="en-US" sz="2000"/>
          </a:p>
        </p:txBody>
      </p:sp>
      <p:sp>
        <p:nvSpPr>
          <p:cNvPr id="4" name="Slide Number Placeholder 3">
            <a:extLst>
              <a:ext uri="{FF2B5EF4-FFF2-40B4-BE49-F238E27FC236}">
                <a16:creationId xmlns:a16="http://schemas.microsoft.com/office/drawing/2014/main" id="{CFFF73D7-C6F9-73BA-B98A-0BAD920AA83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10</a:t>
            </a:fld>
            <a:endParaRPr lang="en-US"/>
          </a:p>
        </p:txBody>
      </p:sp>
    </p:spTree>
    <p:extLst>
      <p:ext uri="{BB962C8B-B14F-4D97-AF65-F5344CB8AC3E}">
        <p14:creationId xmlns:p14="http://schemas.microsoft.com/office/powerpoint/2010/main" val="290240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6A01A-9ED4-F04C-3953-B863461C1A3B}"/>
              </a:ext>
            </a:extLst>
          </p:cNvPr>
          <p:cNvSpPr>
            <a:spLocks noGrp="1"/>
          </p:cNvSpPr>
          <p:nvPr>
            <p:ph type="title"/>
          </p:nvPr>
        </p:nvSpPr>
        <p:spPr>
          <a:xfrm>
            <a:off x="838200" y="365125"/>
            <a:ext cx="10515600" cy="1325563"/>
          </a:xfrm>
        </p:spPr>
        <p:txBody>
          <a:bodyPr>
            <a:normAutofit/>
          </a:bodyPr>
          <a:lstStyle/>
          <a:p>
            <a:r>
              <a:rPr lang="en-US" sz="4200">
                <a:latin typeface="Amasis MT Pro" panose="02040504050005020304" pitchFamily="18" charset="0"/>
              </a:rPr>
              <a:t>Collaboration Through Transition Planning</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45ADF44C-B692-9CAC-AB5E-E2FAE92D0B82}"/>
              </a:ext>
            </a:extLst>
          </p:cNvPr>
          <p:cNvSpPr>
            <a:spLocks noGrp="1" noChangeArrowheads="1"/>
          </p:cNvSpPr>
          <p:nvPr>
            <p:ph idx="1"/>
          </p:nvPr>
        </p:nvSpPr>
        <p:spPr bwMode="auto">
          <a:xfrm>
            <a:off x="838200" y="1929384"/>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latin typeface="+mj-lt"/>
              </a:rPr>
              <a:t>Individualized Education Program (IEP) &amp; Individualized Plan for Employment (IPE):</a:t>
            </a:r>
            <a:endParaRPr kumimoji="0" lang="en-US" altLang="en-US" b="0" i="0" u="none" strike="noStrike" cap="none" normalizeH="0" baseline="0" dirty="0">
              <a:ln>
                <a:noFill/>
              </a:ln>
              <a:effectLst/>
              <a:latin typeface="+mj-lt"/>
            </a:endParaRP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Encourage VR counselors to attend IEP meetings to coordinate IPE development.</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Align IEP and IPE goals to create a seamless transition from school to work.</a:t>
            </a:r>
          </a:p>
          <a:p>
            <a:pPr marL="0" marR="0" lvl="0" indent="0"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dirty="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latin typeface="+mj-lt"/>
              </a:rPr>
              <a:t>Work-Based Learning Integration:</a:t>
            </a:r>
            <a:endParaRPr kumimoji="0" lang="en-US" altLang="en-US" b="0" i="0" u="none" strike="noStrike" cap="none" normalizeH="0" baseline="0" dirty="0">
              <a:ln>
                <a:noFill/>
              </a:ln>
              <a:effectLst/>
              <a:latin typeface="+mj-lt"/>
            </a:endParaRP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Increase opportunities for students to participate in work-based learning as part of their IEP goals.</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Collaborate with employers to provide real-world training and internships.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97D95DD-F5A1-0CA8-5DF2-A957C7277A8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11</a:t>
            </a:fld>
            <a:endParaRPr lang="en-US"/>
          </a:p>
        </p:txBody>
      </p:sp>
    </p:spTree>
    <p:extLst>
      <p:ext uri="{BB962C8B-B14F-4D97-AF65-F5344CB8AC3E}">
        <p14:creationId xmlns:p14="http://schemas.microsoft.com/office/powerpoint/2010/main" val="23685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986A7-0EA5-D96B-B8CC-4E177BC992AF}"/>
              </a:ext>
            </a:extLst>
          </p:cNvPr>
          <p:cNvSpPr>
            <a:spLocks noGrp="1"/>
          </p:cNvSpPr>
          <p:nvPr>
            <p:ph type="title"/>
          </p:nvPr>
        </p:nvSpPr>
        <p:spPr>
          <a:xfrm>
            <a:off x="838200" y="365125"/>
            <a:ext cx="10515600" cy="1325563"/>
          </a:xfrm>
        </p:spPr>
        <p:txBody>
          <a:bodyPr>
            <a:normAutofit/>
          </a:bodyPr>
          <a:lstStyle/>
          <a:p>
            <a:r>
              <a:rPr lang="en-US" sz="5400" dirty="0">
                <a:latin typeface="Amasis MT Pro" panose="02040504050005020304" pitchFamily="18" charset="0"/>
              </a:rPr>
              <a:t>Collaboration Issues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4EDE4-B05E-BA96-3B00-6874D4CE4E78}"/>
              </a:ext>
            </a:extLst>
          </p:cNvPr>
          <p:cNvSpPr>
            <a:spLocks noGrp="1"/>
          </p:cNvSpPr>
          <p:nvPr>
            <p:ph idx="1"/>
          </p:nvPr>
        </p:nvSpPr>
        <p:spPr>
          <a:xfrm>
            <a:off x="838200" y="1929384"/>
            <a:ext cx="10515600" cy="4251960"/>
          </a:xfrm>
        </p:spPr>
        <p:txBody>
          <a:bodyPr>
            <a:normAutofit/>
          </a:bodyPr>
          <a:lstStyle/>
          <a:p>
            <a:r>
              <a:rPr lang="en-US" sz="2200" dirty="0">
                <a:latin typeface="+mj-lt"/>
              </a:rPr>
              <a:t>ISD’s unable to able to identify the assigned VR counselor </a:t>
            </a:r>
          </a:p>
          <a:p>
            <a:r>
              <a:rPr lang="en-US" sz="2200" dirty="0">
                <a:latin typeface="+mj-lt"/>
              </a:rPr>
              <a:t>Limited capacity on VR caseloads and certain programs</a:t>
            </a:r>
          </a:p>
          <a:p>
            <a:r>
              <a:rPr lang="en-US" sz="2200" dirty="0">
                <a:latin typeface="+mj-lt"/>
              </a:rPr>
              <a:t>Deadlines for programs not being communicated</a:t>
            </a:r>
          </a:p>
          <a:p>
            <a:r>
              <a:rPr lang="en-US" sz="2200" dirty="0">
                <a:latin typeface="+mj-lt"/>
              </a:rPr>
              <a:t>VR applications delayed or not taken </a:t>
            </a:r>
          </a:p>
          <a:p>
            <a:r>
              <a:rPr lang="en-US" sz="2200" dirty="0">
                <a:latin typeface="+mj-lt"/>
              </a:rPr>
              <a:t>Program capacities and slots not uniformly allotted (ex. SEAL)</a:t>
            </a:r>
          </a:p>
          <a:p>
            <a:r>
              <a:rPr lang="en-US" sz="2200" dirty="0">
                <a:latin typeface="+mj-lt"/>
              </a:rPr>
              <a:t>Planning</a:t>
            </a:r>
            <a:r>
              <a:rPr lang="en-US" sz="2200">
                <a:latin typeface="+mj-lt"/>
              </a:rPr>
              <a:t>/coordination </a:t>
            </a:r>
            <a:r>
              <a:rPr lang="en-US" sz="2200" dirty="0">
                <a:latin typeface="+mj-lt"/>
              </a:rPr>
              <a:t>of programs hindered due to apprehension of supplanting services</a:t>
            </a:r>
          </a:p>
          <a:p>
            <a:endParaRPr lang="en-US" sz="2200" dirty="0">
              <a:latin typeface="+mj-lt"/>
            </a:endParaRPr>
          </a:p>
        </p:txBody>
      </p:sp>
      <p:sp>
        <p:nvSpPr>
          <p:cNvPr id="4" name="Slide Number Placeholder 3">
            <a:extLst>
              <a:ext uri="{FF2B5EF4-FFF2-40B4-BE49-F238E27FC236}">
                <a16:creationId xmlns:a16="http://schemas.microsoft.com/office/drawing/2014/main" id="{735C1AAA-CA1C-BFE1-CD87-835DCAC66DDE}"/>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12</a:t>
            </a:fld>
            <a:endParaRPr lang="en-US"/>
          </a:p>
        </p:txBody>
      </p:sp>
    </p:spTree>
    <p:extLst>
      <p:ext uri="{BB962C8B-B14F-4D97-AF65-F5344CB8AC3E}">
        <p14:creationId xmlns:p14="http://schemas.microsoft.com/office/powerpoint/2010/main" val="305778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D5C0-EDF0-6626-0BC0-821E793D1CC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MOU</a:t>
            </a:r>
          </a:p>
        </p:txBody>
      </p:sp>
      <p:pic>
        <p:nvPicPr>
          <p:cNvPr id="6" name="Content Placeholder 5" descr="TWC Logo - MOU between TWC &amp; TEA">
            <a:extLst>
              <a:ext uri="{FF2B5EF4-FFF2-40B4-BE49-F238E27FC236}">
                <a16:creationId xmlns:a16="http://schemas.microsoft.com/office/drawing/2014/main" id="{25E03E24-5BD7-47EF-6DAC-DCAC19E07AF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t="7660" b="3054"/>
          <a:stretch/>
        </p:blipFill>
        <p:spPr>
          <a:xfrm>
            <a:off x="175423" y="-27133"/>
            <a:ext cx="12192002" cy="3428990"/>
          </a:xfrm>
          <a:prstGeom prst="rect">
            <a:avLst/>
          </a:prstGeom>
        </p:spPr>
      </p:pic>
      <p:grpSp>
        <p:nvGrpSpPr>
          <p:cNvPr id="19" name="Group 18">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2" name="Rectangle 11">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D49BB35-0D87-FE85-A799-41B8950662EF}"/>
              </a:ext>
            </a:extLst>
          </p:cNvPr>
          <p:cNvSpPr txBox="1"/>
          <p:nvPr/>
        </p:nvSpPr>
        <p:spPr>
          <a:xfrm>
            <a:off x="3012168" y="4061581"/>
            <a:ext cx="8454664" cy="2171405"/>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800" b="1" i="1" u="sng" dirty="0"/>
              <a:t>Duration of the Agreement</a:t>
            </a:r>
          </a:p>
          <a:p>
            <a:pPr indent="-228600" defTabSz="914400">
              <a:lnSpc>
                <a:spcPct val="90000"/>
              </a:lnSpc>
              <a:spcAft>
                <a:spcPts val="600"/>
              </a:spcAft>
              <a:buFont typeface="Arial" panose="020B0604020202020204" pitchFamily="34" charset="0"/>
              <a:buChar char="•"/>
            </a:pPr>
            <a:r>
              <a:rPr lang="en-US" sz="2800" i="1" dirty="0"/>
              <a:t> September 1, 2022, through August 31, 2027</a:t>
            </a:r>
          </a:p>
        </p:txBody>
      </p:sp>
      <p:sp>
        <p:nvSpPr>
          <p:cNvPr id="4" name="Slide Number Placeholder 3">
            <a:extLst>
              <a:ext uri="{FF2B5EF4-FFF2-40B4-BE49-F238E27FC236}">
                <a16:creationId xmlns:a16="http://schemas.microsoft.com/office/drawing/2014/main" id="{970BC708-59E9-44E6-AB12-06B9384722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775B6C71-B8E2-4E4D-A4A3-1937B1299F9F}" type="slidenum">
              <a:rPr lang="en-US">
                <a:solidFill>
                  <a:schemeClr val="tx1">
                    <a:lumMod val="50000"/>
                    <a:lumOff val="50000"/>
                  </a:schemeClr>
                </a:solidFill>
                <a:latin typeface="Calibri" panose="020F0502020204030204"/>
              </a:rPr>
              <a:pPr defTabSz="914400">
                <a:spcAft>
                  <a:spcPts val="600"/>
                </a:spcAft>
                <a:defRPr/>
              </a:pPr>
              <a:t>13</a:t>
            </a:fld>
            <a:endParaRPr lang="en-US">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4950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264160" y="243842"/>
            <a:ext cx="11562080" cy="1325563"/>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Section 1 - Purpose of the TWC-TEA MOU</a:t>
            </a:r>
            <a:br>
              <a:rPr lang="en-US"/>
            </a:br>
            <a:r>
              <a:rPr lang="en-US" sz="2000">
                <a:latin typeface="Amasis MT Pro Light" panose="02040304050005020304" pitchFamily="18" charset="0"/>
              </a:rPr>
              <a:t>An agreement to provide VR Transition Services to students with disabilities to assist them to enter CIE)</a:t>
            </a:r>
            <a:endParaRPr lang="en-US">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420215D1-1CFA-9D3F-AB9D-EB8E9D134502}"/>
              </a:ext>
            </a:extLst>
          </p:cNvPr>
          <p:cNvSpPr>
            <a:spLocks noGrp="1"/>
          </p:cNvSpPr>
          <p:nvPr>
            <p:ph idx="1"/>
          </p:nvPr>
        </p:nvSpPr>
        <p:spPr>
          <a:xfrm>
            <a:off x="264160" y="1825624"/>
            <a:ext cx="11684000" cy="4758055"/>
          </a:xfrm>
        </p:spPr>
        <p:txBody>
          <a:bodyPr>
            <a:normAutofit fontScale="92500" lnSpcReduction="10000"/>
          </a:bodyPr>
          <a:lstStyle/>
          <a:p>
            <a:r>
              <a:rPr lang="en-US" b="1" u="sng">
                <a:latin typeface="Amasis MT Pro Light" panose="02040304050005020304" pitchFamily="18" charset="0"/>
                <a:ea typeface="ADLaM Display" panose="02010000000000000000" pitchFamily="2" charset="0"/>
                <a:cs typeface="ADLaM Display" panose="02010000000000000000" pitchFamily="2" charset="0"/>
              </a:rPr>
              <a:t>The agreement seeks to: </a:t>
            </a:r>
          </a:p>
          <a:p>
            <a:pPr marL="0" indent="0">
              <a:buNone/>
            </a:pPr>
            <a:endParaRPr lang="en-US" sz="1400" b="1" u="sng">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3333FF"/>
                </a:solidFill>
                <a:latin typeface="Amasis MT Pro Light" panose="02040304050005020304" pitchFamily="18" charset="0"/>
                <a:ea typeface="ADLaM Display" panose="02010000000000000000" pitchFamily="2" charset="0"/>
                <a:cs typeface="ADLaM Display" panose="02010000000000000000" pitchFamily="2" charset="0"/>
              </a:rPr>
              <a:t> Increase coordination </a:t>
            </a:r>
            <a:r>
              <a:rPr lang="en-US" sz="2000">
                <a:latin typeface="Amasis MT Pro Light" panose="02040304050005020304" pitchFamily="18" charset="0"/>
                <a:ea typeface="ADLaM Display" panose="02010000000000000000" pitchFamily="2" charset="0"/>
                <a:cs typeface="ADLaM Display" panose="02010000000000000000" pitchFamily="2" charset="0"/>
              </a:rPr>
              <a:t>to identify and prepare students with disabilities to move to post-secondary education and or CIE</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00B050"/>
                </a:solidFill>
                <a:latin typeface="Amasis MT Pro Light" panose="02040304050005020304" pitchFamily="18" charset="0"/>
                <a:ea typeface="ADLaM Display" panose="02010000000000000000" pitchFamily="2" charset="0"/>
                <a:cs typeface="ADLaM Display" panose="02010000000000000000" pitchFamily="2" charset="0"/>
              </a:rPr>
              <a:t>Improve</a:t>
            </a:r>
            <a:r>
              <a:rPr lang="en-US" sz="2000">
                <a:latin typeface="Amasis MT Pro Light" panose="02040304050005020304" pitchFamily="18" charset="0"/>
                <a:ea typeface="ADLaM Display" panose="02010000000000000000" pitchFamily="2" charset="0"/>
                <a:cs typeface="ADLaM Display" panose="02010000000000000000" pitchFamily="2" charset="0"/>
              </a:rPr>
              <a:t> </a:t>
            </a:r>
            <a:r>
              <a:rPr lang="en-US" sz="2000" b="1">
                <a:solidFill>
                  <a:srgbClr val="00B050"/>
                </a:solidFill>
                <a:latin typeface="Amasis MT Pro Light" panose="02040304050005020304" pitchFamily="18" charset="0"/>
                <a:ea typeface="ADLaM Display" panose="02010000000000000000" pitchFamily="2" charset="0"/>
                <a:cs typeface="ADLaM Display" panose="02010000000000000000" pitchFamily="2" charset="0"/>
              </a:rPr>
              <a:t>transition planning </a:t>
            </a:r>
            <a:r>
              <a:rPr lang="en-US" sz="2000">
                <a:latin typeface="Amasis MT Pro Light" panose="02040304050005020304" pitchFamily="18" charset="0"/>
                <a:ea typeface="ADLaM Display" panose="02010000000000000000" pitchFamily="2" charset="0"/>
                <a:cs typeface="ADLaM Display" panose="02010000000000000000" pitchFamily="2" charset="0"/>
              </a:rPr>
              <a:t>to facilitate the development and implementation for the IEP</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latin typeface="Amasis MT Pro Light" panose="02040304050005020304" pitchFamily="18" charset="0"/>
                <a:ea typeface="ADLaM Display" panose="02010000000000000000" pitchFamily="2" charset="0"/>
                <a:cs typeface="ADLaM Display" panose="02010000000000000000" pitchFamily="2" charset="0"/>
              </a:rPr>
              <a:t>Establish and periodically update</a:t>
            </a:r>
            <a:r>
              <a:rPr lang="en-US" sz="2000">
                <a:latin typeface="Amasis MT Pro Light" panose="02040304050005020304" pitchFamily="18" charset="0"/>
                <a:ea typeface="ADLaM Display" panose="02010000000000000000" pitchFamily="2" charset="0"/>
                <a:cs typeface="ADLaM Display" panose="02010000000000000000" pitchFamily="2" charset="0"/>
              </a:rPr>
              <a:t> a mechanism to identify the areas of the state with the greatest needs for VR transition services</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a:latin typeface="Amasis MT Pro Light" panose="02040304050005020304" pitchFamily="18" charset="0"/>
                <a:ea typeface="ADLaM Display" panose="02010000000000000000" pitchFamily="2" charset="0"/>
                <a:cs typeface="ADLaM Display" panose="02010000000000000000" pitchFamily="2" charset="0"/>
              </a:rPr>
              <a:t>Institute a mechanism to ensure VR staff can </a:t>
            </a:r>
            <a:r>
              <a:rPr lang="en-US" sz="2000" b="1">
                <a:solidFill>
                  <a:srgbClr val="0099CC"/>
                </a:solidFill>
                <a:latin typeface="Amasis MT Pro Light" panose="02040304050005020304" pitchFamily="18" charset="0"/>
                <a:ea typeface="ADLaM Display" panose="02010000000000000000" pitchFamily="2" charset="0"/>
                <a:cs typeface="ADLaM Display" panose="02010000000000000000" pitchFamily="2" charset="0"/>
              </a:rPr>
              <a:t>attend ARD committee meetings </a:t>
            </a:r>
            <a:r>
              <a:rPr lang="en-US" sz="2000">
                <a:latin typeface="Amasis MT Pro Light" panose="02040304050005020304" pitchFamily="18" charset="0"/>
                <a:ea typeface="ADLaM Display" panose="02010000000000000000" pitchFamily="2" charset="0"/>
                <a:cs typeface="ADLaM Display" panose="02010000000000000000" pitchFamily="2" charset="0"/>
              </a:rPr>
              <a:t>when invited and as appropriate</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C00000"/>
                </a:solidFill>
                <a:latin typeface="Amasis MT Pro Light" panose="02040304050005020304" pitchFamily="18" charset="0"/>
                <a:ea typeface="ADLaM Display" panose="02010000000000000000" pitchFamily="2" charset="0"/>
                <a:cs typeface="ADLaM Display" panose="02010000000000000000" pitchFamily="2" charset="0"/>
              </a:rPr>
              <a:t>Provide information about roles and responsibilities </a:t>
            </a:r>
            <a:r>
              <a:rPr lang="en-US" sz="2000">
                <a:latin typeface="Amasis MT Pro Light" panose="02040304050005020304" pitchFamily="18" charset="0"/>
                <a:ea typeface="ADLaM Display" panose="02010000000000000000" pitchFamily="2" charset="0"/>
                <a:cs typeface="ADLaM Display" panose="02010000000000000000" pitchFamily="2" charset="0"/>
              </a:rPr>
              <a:t>include financial responsibilities</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7030A0"/>
                </a:solidFill>
                <a:latin typeface="Amasis MT Pro Light" panose="02040304050005020304" pitchFamily="18" charset="0"/>
                <a:ea typeface="ADLaM Display" panose="02010000000000000000" pitchFamily="2" charset="0"/>
                <a:cs typeface="ADLaM Display" panose="02010000000000000000" pitchFamily="2" charset="0"/>
              </a:rPr>
              <a:t>Strengthen relationships </a:t>
            </a:r>
            <a:r>
              <a:rPr lang="en-US" sz="2000">
                <a:latin typeface="Amasis MT Pro Light" panose="02040304050005020304" pitchFamily="18" charset="0"/>
                <a:ea typeface="ADLaM Display" panose="02010000000000000000" pitchFamily="2" charset="0"/>
                <a:cs typeface="ADLaM Display" panose="02010000000000000000" pitchFamily="2" charset="0"/>
              </a:rPr>
              <a:t>to facilitate successful outcomes for students with disabilities.</a:t>
            </a:r>
          </a:p>
          <a:p>
            <a:pPr lvl="1"/>
            <a:endParaRPr lang="en-US"/>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14</a:t>
            </a:fld>
            <a:endParaRPr lang="en-US"/>
          </a:p>
        </p:txBody>
      </p:sp>
    </p:spTree>
    <p:extLst>
      <p:ext uri="{BB962C8B-B14F-4D97-AF65-F5344CB8AC3E}">
        <p14:creationId xmlns:p14="http://schemas.microsoft.com/office/powerpoint/2010/main" val="203711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322580" y="0"/>
            <a:ext cx="11562080" cy="1325563"/>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Section 2 – Definitions in the Agreement</a:t>
            </a:r>
            <a:endParaRPr lang="en-US">
              <a:latin typeface="Amasis MT Pro Light" panose="02040304050005020304" pitchFamily="18" charset="0"/>
            </a:endParaRPr>
          </a:p>
        </p:txBody>
      </p:sp>
      <p:sp>
        <p:nvSpPr>
          <p:cNvPr id="20" name="Content Placeholder 2">
            <a:extLst>
              <a:ext uri="{FF2B5EF4-FFF2-40B4-BE49-F238E27FC236}">
                <a16:creationId xmlns:a16="http://schemas.microsoft.com/office/drawing/2014/main" id="{532EB900-9F3C-5D0C-947F-BB7709CE2D5A}"/>
              </a:ext>
            </a:extLst>
          </p:cNvPr>
          <p:cNvSpPr txBox="1">
            <a:spLocks/>
          </p:cNvSpPr>
          <p:nvPr/>
        </p:nvSpPr>
        <p:spPr>
          <a:xfrm>
            <a:off x="238760" y="1512492"/>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3333FF"/>
                </a:solidFill>
                <a:latin typeface="ADLaM Display" panose="02010000000000000000" pitchFamily="2" charset="0"/>
                <a:ea typeface="ADLaM Display" panose="02010000000000000000" pitchFamily="2" charset="0"/>
                <a:cs typeface="ADLaM Display" panose="02010000000000000000" pitchFamily="2" charset="0"/>
              </a:rPr>
              <a:t>Vocational Rehabilitation</a:t>
            </a:r>
          </a:p>
        </p:txBody>
      </p:sp>
      <p:sp>
        <p:nvSpPr>
          <p:cNvPr id="18" name="Content Placeholder 2">
            <a:extLst>
              <a:ext uri="{FF2B5EF4-FFF2-40B4-BE49-F238E27FC236}">
                <a16:creationId xmlns:a16="http://schemas.microsoft.com/office/drawing/2014/main" id="{8D188C95-909F-98C3-CE5A-FDC1A2DCFC09}"/>
              </a:ext>
            </a:extLst>
          </p:cNvPr>
          <p:cNvSpPr txBox="1">
            <a:spLocks/>
          </p:cNvSpPr>
          <p:nvPr/>
        </p:nvSpPr>
        <p:spPr>
          <a:xfrm>
            <a:off x="5509260" y="1650922"/>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TWC</a:t>
            </a:r>
          </a:p>
        </p:txBody>
      </p:sp>
      <p:sp>
        <p:nvSpPr>
          <p:cNvPr id="10" name="Content Placeholder 2">
            <a:extLst>
              <a:ext uri="{FF2B5EF4-FFF2-40B4-BE49-F238E27FC236}">
                <a16:creationId xmlns:a16="http://schemas.microsoft.com/office/drawing/2014/main" id="{1A4FD132-556D-30BB-4950-8981342BDA97}"/>
              </a:ext>
            </a:extLst>
          </p:cNvPr>
          <p:cNvSpPr txBox="1">
            <a:spLocks/>
          </p:cNvSpPr>
          <p:nvPr/>
        </p:nvSpPr>
        <p:spPr>
          <a:xfrm>
            <a:off x="8493760" y="1520772"/>
            <a:ext cx="26771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99CC"/>
                </a:solidFill>
                <a:latin typeface="ADLaM Display" panose="02010000000000000000" pitchFamily="2" charset="0"/>
                <a:ea typeface="ADLaM Display" panose="02010000000000000000" pitchFamily="2" charset="0"/>
                <a:cs typeface="ADLaM Display" panose="02010000000000000000" pitchFamily="2" charset="0"/>
              </a:rPr>
              <a:t>Graduation</a:t>
            </a:r>
          </a:p>
        </p:txBody>
      </p:sp>
      <p:sp>
        <p:nvSpPr>
          <p:cNvPr id="14" name="Content Placeholder 2">
            <a:extLst>
              <a:ext uri="{FF2B5EF4-FFF2-40B4-BE49-F238E27FC236}">
                <a16:creationId xmlns:a16="http://schemas.microsoft.com/office/drawing/2014/main" id="{B5149D39-14D6-C6E5-A9DA-AAF3CEFD656A}"/>
              </a:ext>
            </a:extLst>
          </p:cNvPr>
          <p:cNvSpPr txBox="1">
            <a:spLocks/>
          </p:cNvSpPr>
          <p:nvPr/>
        </p:nvSpPr>
        <p:spPr>
          <a:xfrm>
            <a:off x="1270000" y="2394508"/>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IPE</a:t>
            </a:r>
          </a:p>
        </p:txBody>
      </p:sp>
      <p:sp>
        <p:nvSpPr>
          <p:cNvPr id="23" name="Content Placeholder 2">
            <a:extLst>
              <a:ext uri="{FF2B5EF4-FFF2-40B4-BE49-F238E27FC236}">
                <a16:creationId xmlns:a16="http://schemas.microsoft.com/office/drawing/2014/main" id="{E67F6232-CB8A-CB2B-A22D-835D3C2B7AF4}"/>
              </a:ext>
            </a:extLst>
          </p:cNvPr>
          <p:cNvSpPr txBox="1">
            <a:spLocks/>
          </p:cNvSpPr>
          <p:nvPr/>
        </p:nvSpPr>
        <p:spPr>
          <a:xfrm>
            <a:off x="3963035" y="2221020"/>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WIOA</a:t>
            </a:r>
          </a:p>
        </p:txBody>
      </p:sp>
      <p:sp>
        <p:nvSpPr>
          <p:cNvPr id="11" name="Content Placeholder 2">
            <a:extLst>
              <a:ext uri="{FF2B5EF4-FFF2-40B4-BE49-F238E27FC236}">
                <a16:creationId xmlns:a16="http://schemas.microsoft.com/office/drawing/2014/main" id="{D9554295-AEC4-1EC6-D4EE-34374B16B30F}"/>
              </a:ext>
            </a:extLst>
          </p:cNvPr>
          <p:cNvSpPr txBox="1">
            <a:spLocks/>
          </p:cNvSpPr>
          <p:nvPr/>
        </p:nvSpPr>
        <p:spPr>
          <a:xfrm>
            <a:off x="6697980" y="240542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IDEA</a:t>
            </a:r>
          </a:p>
        </p:txBody>
      </p:sp>
      <p:sp>
        <p:nvSpPr>
          <p:cNvPr id="15" name="Content Placeholder 2">
            <a:extLst>
              <a:ext uri="{FF2B5EF4-FFF2-40B4-BE49-F238E27FC236}">
                <a16:creationId xmlns:a16="http://schemas.microsoft.com/office/drawing/2014/main" id="{D16B8499-6B3C-0E5D-33ED-911DCBFFA20E}"/>
              </a:ext>
            </a:extLst>
          </p:cNvPr>
          <p:cNvSpPr txBox="1">
            <a:spLocks/>
          </p:cNvSpPr>
          <p:nvPr/>
        </p:nvSpPr>
        <p:spPr>
          <a:xfrm>
            <a:off x="8989060" y="2066912"/>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LEA</a:t>
            </a:r>
          </a:p>
        </p:txBody>
      </p:sp>
      <p:sp>
        <p:nvSpPr>
          <p:cNvPr id="5" name="Content Placeholder 2">
            <a:extLst>
              <a:ext uri="{FF2B5EF4-FFF2-40B4-BE49-F238E27FC236}">
                <a16:creationId xmlns:a16="http://schemas.microsoft.com/office/drawing/2014/main" id="{AC902A9B-AA62-91B9-DEDE-9D3D542DEBA4}"/>
              </a:ext>
            </a:extLst>
          </p:cNvPr>
          <p:cNvSpPr txBox="1">
            <a:spLocks/>
          </p:cNvSpPr>
          <p:nvPr/>
        </p:nvSpPr>
        <p:spPr>
          <a:xfrm>
            <a:off x="2550160" y="3086024"/>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CIE</a:t>
            </a:r>
          </a:p>
        </p:txBody>
      </p:sp>
      <p:sp>
        <p:nvSpPr>
          <p:cNvPr id="7" name="Content Placeholder 2">
            <a:extLst>
              <a:ext uri="{FF2B5EF4-FFF2-40B4-BE49-F238E27FC236}">
                <a16:creationId xmlns:a16="http://schemas.microsoft.com/office/drawing/2014/main" id="{A0C050E8-681D-326E-4114-645DF3DE0954}"/>
              </a:ext>
            </a:extLst>
          </p:cNvPr>
          <p:cNvSpPr txBox="1">
            <a:spLocks/>
          </p:cNvSpPr>
          <p:nvPr/>
        </p:nvSpPr>
        <p:spPr>
          <a:xfrm>
            <a:off x="4909821" y="3097195"/>
            <a:ext cx="1856739" cy="735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a:solidFill>
                  <a:srgbClr val="3333FF"/>
                </a:solidFill>
                <a:latin typeface="ADLaM Display" panose="02010000000000000000" pitchFamily="2" charset="0"/>
                <a:ea typeface="ADLaM Display" panose="02010000000000000000" pitchFamily="2" charset="0"/>
                <a:cs typeface="ADLaM Display" panose="02010000000000000000" pitchFamily="2" charset="0"/>
              </a:rPr>
              <a:t>WITW</a:t>
            </a:r>
          </a:p>
        </p:txBody>
      </p:sp>
      <p:sp>
        <p:nvSpPr>
          <p:cNvPr id="16" name="Content Placeholder 2">
            <a:extLst>
              <a:ext uri="{FF2B5EF4-FFF2-40B4-BE49-F238E27FC236}">
                <a16:creationId xmlns:a16="http://schemas.microsoft.com/office/drawing/2014/main" id="{F8EE1B23-AD29-9D75-1100-99239C537850}"/>
              </a:ext>
            </a:extLst>
          </p:cNvPr>
          <p:cNvSpPr txBox="1">
            <a:spLocks/>
          </p:cNvSpPr>
          <p:nvPr/>
        </p:nvSpPr>
        <p:spPr>
          <a:xfrm>
            <a:off x="6438900" y="3112863"/>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chemeClr val="bg2">
                    <a:lumMod val="75000"/>
                  </a:schemeClr>
                </a:solidFill>
                <a:latin typeface="ADLaM Display" panose="02010000000000000000" pitchFamily="2" charset="0"/>
                <a:ea typeface="ADLaM Display" panose="02010000000000000000" pitchFamily="2" charset="0"/>
                <a:cs typeface="ADLaM Display" panose="02010000000000000000" pitchFamily="2" charset="0"/>
              </a:rPr>
              <a:t>VR Pre-ETS</a:t>
            </a:r>
          </a:p>
        </p:txBody>
      </p:sp>
      <p:sp>
        <p:nvSpPr>
          <p:cNvPr id="6" name="Content Placeholder 2">
            <a:extLst>
              <a:ext uri="{FF2B5EF4-FFF2-40B4-BE49-F238E27FC236}">
                <a16:creationId xmlns:a16="http://schemas.microsoft.com/office/drawing/2014/main" id="{57853A69-4902-1D4D-12F1-F00A0EA75E9D}"/>
              </a:ext>
            </a:extLst>
          </p:cNvPr>
          <p:cNvSpPr txBox="1">
            <a:spLocks/>
          </p:cNvSpPr>
          <p:nvPr/>
        </p:nvSpPr>
        <p:spPr>
          <a:xfrm>
            <a:off x="10099040" y="290326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IEP</a:t>
            </a:r>
          </a:p>
        </p:txBody>
      </p:sp>
      <p:sp>
        <p:nvSpPr>
          <p:cNvPr id="17" name="Content Placeholder 2">
            <a:extLst>
              <a:ext uri="{FF2B5EF4-FFF2-40B4-BE49-F238E27FC236}">
                <a16:creationId xmlns:a16="http://schemas.microsoft.com/office/drawing/2014/main" id="{4B1D406B-13BD-104D-7143-C03A9631C8D8}"/>
              </a:ext>
            </a:extLst>
          </p:cNvPr>
          <p:cNvSpPr txBox="1">
            <a:spLocks/>
          </p:cNvSpPr>
          <p:nvPr/>
        </p:nvSpPr>
        <p:spPr>
          <a:xfrm>
            <a:off x="238760" y="4112157"/>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Student with a Disability</a:t>
            </a:r>
          </a:p>
        </p:txBody>
      </p:sp>
      <p:sp>
        <p:nvSpPr>
          <p:cNvPr id="19" name="Content Placeholder 2">
            <a:extLst>
              <a:ext uri="{FF2B5EF4-FFF2-40B4-BE49-F238E27FC236}">
                <a16:creationId xmlns:a16="http://schemas.microsoft.com/office/drawing/2014/main" id="{C0977522-01F1-B8E1-A8A3-01A41B63585A}"/>
              </a:ext>
            </a:extLst>
          </p:cNvPr>
          <p:cNvSpPr txBox="1">
            <a:spLocks/>
          </p:cNvSpPr>
          <p:nvPr/>
        </p:nvSpPr>
        <p:spPr>
          <a:xfrm>
            <a:off x="7307580" y="4033060"/>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TEA</a:t>
            </a:r>
          </a:p>
        </p:txBody>
      </p:sp>
      <p:sp>
        <p:nvSpPr>
          <p:cNvPr id="13" name="Content Placeholder 2">
            <a:extLst>
              <a:ext uri="{FF2B5EF4-FFF2-40B4-BE49-F238E27FC236}">
                <a16:creationId xmlns:a16="http://schemas.microsoft.com/office/drawing/2014/main" id="{88A94A33-E919-449C-0CAD-495E9AE2BA25}"/>
              </a:ext>
            </a:extLst>
          </p:cNvPr>
          <p:cNvSpPr txBox="1">
            <a:spLocks/>
          </p:cNvSpPr>
          <p:nvPr/>
        </p:nvSpPr>
        <p:spPr>
          <a:xfrm>
            <a:off x="9667240" y="422484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ESC</a:t>
            </a:r>
          </a:p>
        </p:txBody>
      </p:sp>
      <p:sp>
        <p:nvSpPr>
          <p:cNvPr id="21" name="Content Placeholder 2">
            <a:extLst>
              <a:ext uri="{FF2B5EF4-FFF2-40B4-BE49-F238E27FC236}">
                <a16:creationId xmlns:a16="http://schemas.microsoft.com/office/drawing/2014/main" id="{A6A08663-26BF-E60B-8CE3-6B7F65D3BF1E}"/>
              </a:ext>
            </a:extLst>
          </p:cNvPr>
          <p:cNvSpPr txBox="1">
            <a:spLocks/>
          </p:cNvSpPr>
          <p:nvPr/>
        </p:nvSpPr>
        <p:spPr>
          <a:xfrm>
            <a:off x="5135880" y="4768182"/>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0099CC"/>
                </a:solidFill>
                <a:latin typeface="ADLaM Display" panose="02010000000000000000" pitchFamily="2" charset="0"/>
                <a:ea typeface="ADLaM Display" panose="02010000000000000000" pitchFamily="2" charset="0"/>
                <a:cs typeface="ADLaM Display" panose="02010000000000000000" pitchFamily="2" charset="0"/>
              </a:rPr>
              <a:t>Potentially Eligible</a:t>
            </a:r>
          </a:p>
        </p:txBody>
      </p:sp>
      <p:sp>
        <p:nvSpPr>
          <p:cNvPr id="22" name="Content Placeholder 2">
            <a:extLst>
              <a:ext uri="{FF2B5EF4-FFF2-40B4-BE49-F238E27FC236}">
                <a16:creationId xmlns:a16="http://schemas.microsoft.com/office/drawing/2014/main" id="{96A03C1E-B6A0-FD57-A98A-D2E781200511}"/>
              </a:ext>
            </a:extLst>
          </p:cNvPr>
          <p:cNvSpPr txBox="1">
            <a:spLocks/>
          </p:cNvSpPr>
          <p:nvPr/>
        </p:nvSpPr>
        <p:spPr>
          <a:xfrm>
            <a:off x="980440" y="5298339"/>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b="1">
                <a:latin typeface="ADLaM Display" panose="02010000000000000000" pitchFamily="2" charset="0"/>
                <a:ea typeface="ADLaM Display" panose="02010000000000000000" pitchFamily="2" charset="0"/>
                <a:cs typeface="ADLaM Display" panose="02010000000000000000" pitchFamily="2" charset="0"/>
              </a:rPr>
              <a:t>VR Transition Services</a:t>
            </a:r>
          </a:p>
        </p:txBody>
      </p:sp>
      <p:sp>
        <p:nvSpPr>
          <p:cNvPr id="3" name="Content Placeholder 2">
            <a:extLst>
              <a:ext uri="{FF2B5EF4-FFF2-40B4-BE49-F238E27FC236}">
                <a16:creationId xmlns:a16="http://schemas.microsoft.com/office/drawing/2014/main" id="{420215D1-1CFA-9D3F-AB9D-EB8E9D134502}"/>
              </a:ext>
              <a:ext uri="{C183D7F6-B498-43B3-948B-1728B52AA6E4}">
                <adec:decorative xmlns:adec="http://schemas.microsoft.com/office/drawing/2017/decorative" val="0"/>
              </a:ext>
            </a:extLst>
          </p:cNvPr>
          <p:cNvSpPr>
            <a:spLocks noGrp="1"/>
          </p:cNvSpPr>
          <p:nvPr>
            <p:ph idx="1"/>
          </p:nvPr>
        </p:nvSpPr>
        <p:spPr>
          <a:xfrm>
            <a:off x="8610600" y="5593079"/>
            <a:ext cx="1686560" cy="497840"/>
          </a:xfrm>
        </p:spPr>
        <p:txBody>
          <a:bodyPr>
            <a:normAutofit/>
          </a:bodyPr>
          <a:lstStyle/>
          <a:p>
            <a:pPr marL="457200" lvl="1" indent="0">
              <a:buNone/>
            </a:pPr>
            <a:r>
              <a:rPr lang="en-US">
                <a:solidFill>
                  <a:srgbClr val="3333FF"/>
                </a:solidFill>
                <a:latin typeface="ADLaM Display" panose="02010000000000000000" pitchFamily="2" charset="0"/>
                <a:ea typeface="ADLaM Display" panose="02010000000000000000" pitchFamily="2" charset="0"/>
                <a:cs typeface="ADLaM Display" panose="02010000000000000000" pitchFamily="2" charset="0"/>
              </a:rPr>
              <a:t>ARD</a:t>
            </a:r>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15</a:t>
            </a:fld>
            <a:endParaRPr lang="en-US"/>
          </a:p>
        </p:txBody>
      </p:sp>
    </p:spTree>
    <p:extLst>
      <p:ext uri="{BB962C8B-B14F-4D97-AF65-F5344CB8AC3E}">
        <p14:creationId xmlns:p14="http://schemas.microsoft.com/office/powerpoint/2010/main" val="411719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322580" y="136525"/>
            <a:ext cx="11562080" cy="1189038"/>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Group Activity: MOU Review</a:t>
            </a:r>
            <a:endParaRPr lang="en-US">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16</a:t>
            </a:fld>
            <a:endParaRPr lang="en-US"/>
          </a:p>
        </p:txBody>
      </p:sp>
      <p:sp>
        <p:nvSpPr>
          <p:cNvPr id="9" name="Content Placeholder 2">
            <a:extLst>
              <a:ext uri="{FF2B5EF4-FFF2-40B4-BE49-F238E27FC236}">
                <a16:creationId xmlns:a16="http://schemas.microsoft.com/office/drawing/2014/main" id="{926A9AE5-55AD-A9F5-DC7A-739C8D0573F0}"/>
              </a:ext>
            </a:extLst>
          </p:cNvPr>
          <p:cNvSpPr>
            <a:spLocks noGrp="1"/>
          </p:cNvSpPr>
          <p:nvPr>
            <p:ph idx="1"/>
          </p:nvPr>
        </p:nvSpPr>
        <p:spPr>
          <a:xfrm>
            <a:off x="855617" y="1407613"/>
            <a:ext cx="11109960" cy="4351338"/>
          </a:xfrm>
        </p:spPr>
        <p:txBody>
          <a:bodyPr>
            <a:normAutofit fontScale="92500" lnSpcReduction="10000"/>
          </a:bodyPr>
          <a:lstStyle/>
          <a:p>
            <a:r>
              <a:rPr lang="en-US">
                <a:latin typeface="Amasis MT Pro Light" panose="02040304050005020304" pitchFamily="18" charset="0"/>
              </a:rPr>
              <a:t>Pull copy of the MOU between TWC-TEA in your conference packet</a:t>
            </a:r>
          </a:p>
          <a:p>
            <a:endParaRPr lang="en-US">
              <a:latin typeface="Amasis MT Pro Light" panose="02040304050005020304" pitchFamily="18" charset="0"/>
            </a:endParaRPr>
          </a:p>
          <a:p>
            <a:r>
              <a:rPr lang="en-US">
                <a:latin typeface="Amasis MT Pro Light" panose="02040304050005020304" pitchFamily="18" charset="0"/>
              </a:rPr>
              <a:t>We want to ensure we have at eat table, a mixed group of TWC-VR staff as well as our School Partners</a:t>
            </a:r>
          </a:p>
          <a:p>
            <a:endParaRPr lang="en-US">
              <a:latin typeface="Amasis MT Pro Light" panose="02040304050005020304" pitchFamily="18" charset="0"/>
            </a:endParaRPr>
          </a:p>
          <a:p>
            <a:r>
              <a:rPr lang="en-US">
                <a:latin typeface="Amasis MT Pro Light" panose="02040304050005020304" pitchFamily="18" charset="0"/>
              </a:rPr>
              <a:t>Decide what questions you have and highlight 1-2 of them</a:t>
            </a:r>
          </a:p>
          <a:p>
            <a:endParaRPr lang="en-US">
              <a:latin typeface="Amasis MT Pro Light" panose="02040304050005020304" pitchFamily="18" charset="0"/>
            </a:endParaRPr>
          </a:p>
          <a:p>
            <a:r>
              <a:rPr lang="en-US">
                <a:latin typeface="Amasis MT Pro Light" panose="02040304050005020304" pitchFamily="18" charset="0"/>
              </a:rPr>
              <a:t>Identify a person from within your group who will share out your questions</a:t>
            </a:r>
          </a:p>
          <a:p>
            <a:endParaRPr lang="en-US">
              <a:latin typeface="Amasis MT Pro Light" panose="02040304050005020304" pitchFamily="18" charset="0"/>
            </a:endParaRPr>
          </a:p>
          <a:p>
            <a:r>
              <a:rPr lang="en-US">
                <a:latin typeface="Amasis MT Pro Light" panose="02040304050005020304" pitchFamily="18" charset="0"/>
              </a:rPr>
              <a:t>Any pending questions: Place in the “Parking Lot”</a:t>
            </a:r>
          </a:p>
        </p:txBody>
      </p:sp>
    </p:spTree>
    <p:extLst>
      <p:ext uri="{BB962C8B-B14F-4D97-AF65-F5344CB8AC3E}">
        <p14:creationId xmlns:p14="http://schemas.microsoft.com/office/powerpoint/2010/main" val="298602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956841"/>
          </a:xfrm>
        </p:spPr>
        <p:txBody>
          <a:bodyPr anchor="b">
            <a:normAutofit/>
          </a:bodyPr>
          <a:lstStyle/>
          <a:p>
            <a:pPr algn="ctr"/>
            <a:r>
              <a:rPr lang="en-US" sz="3800" dirty="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351130" y="2787091"/>
            <a:ext cx="5837529" cy="4433445"/>
          </a:xfrm>
        </p:spPr>
        <p:txBody>
          <a:bodyPr vert="horz" lIns="91440" tIns="45720" rIns="91440" bIns="45720" rtlCol="0">
            <a:normAutofit fontScale="92500" lnSpcReduction="10000"/>
          </a:bodyPr>
          <a:lstStyle/>
          <a:p>
            <a:pPr marL="457200" lvl="1" indent="0">
              <a:buNone/>
            </a:pPr>
            <a:r>
              <a:rPr lang="en-US" dirty="0">
                <a:latin typeface="+mj-lt"/>
              </a:rPr>
              <a:t>WIOA (July 2014) utilizes the term:</a:t>
            </a:r>
          </a:p>
          <a:p>
            <a:pPr marL="457200" lvl="1" indent="0">
              <a:buNone/>
            </a:pPr>
            <a:r>
              <a:rPr lang="en-US" b="1" dirty="0">
                <a:latin typeface="+mj-lt"/>
              </a:rPr>
              <a:t>“Pre-Employment Transition Services”</a:t>
            </a:r>
            <a:r>
              <a:rPr lang="en-US" dirty="0">
                <a:latin typeface="+mj-lt"/>
              </a:rPr>
              <a:t> as the type of services that are most impactful for students with disabilities.</a:t>
            </a:r>
          </a:p>
          <a:p>
            <a:pPr marL="457200" lvl="1" indent="0">
              <a:buNone/>
            </a:pPr>
            <a:r>
              <a:rPr lang="en-US" dirty="0">
                <a:latin typeface="+mj-lt"/>
                <a:ea typeface="Verdana"/>
              </a:rPr>
              <a:t>These services help customers prepare for employment opportunities. They come before actual employment and cease at that time.</a:t>
            </a:r>
            <a:endParaRPr lang="en-US" dirty="0">
              <a:latin typeface="+mj-lt"/>
              <a:ea typeface="Verdana"/>
              <a:cs typeface="Calibri"/>
            </a:endParaRPr>
          </a:p>
          <a:p>
            <a:pPr marL="457200" lvl="1" indent="0">
              <a:buNone/>
            </a:pPr>
            <a:endParaRPr lang="en-US" dirty="0">
              <a:latin typeface="+mj-lt"/>
              <a:ea typeface="Verdana"/>
            </a:endParaRPr>
          </a:p>
          <a:p>
            <a:pPr lvl="2"/>
            <a:r>
              <a:rPr lang="en-US" sz="2400" dirty="0">
                <a:latin typeface="+mj-lt"/>
                <a:ea typeface="Verdana"/>
              </a:rPr>
              <a:t>Career exploration</a:t>
            </a:r>
            <a:endParaRPr lang="en-US" sz="2400" dirty="0">
              <a:latin typeface="+mj-lt"/>
              <a:ea typeface="Verdana"/>
              <a:cs typeface="Calibri"/>
            </a:endParaRPr>
          </a:p>
          <a:p>
            <a:pPr lvl="2"/>
            <a:r>
              <a:rPr lang="en-US" sz="2400" dirty="0">
                <a:latin typeface="+mj-lt"/>
                <a:ea typeface="Verdana"/>
              </a:rPr>
              <a:t>Self-advocacy</a:t>
            </a:r>
            <a:endParaRPr lang="en-US" sz="2400" dirty="0">
              <a:latin typeface="+mj-lt"/>
              <a:ea typeface="Verdana"/>
              <a:cs typeface="Calibri"/>
            </a:endParaRPr>
          </a:p>
          <a:p>
            <a:pPr lvl="2"/>
            <a:r>
              <a:rPr lang="en-US" sz="2400" dirty="0">
                <a:latin typeface="+mj-lt"/>
                <a:ea typeface="Verdana"/>
              </a:rPr>
              <a:t>Workplace readiness training</a:t>
            </a:r>
            <a:endParaRPr lang="en-US" sz="2400" dirty="0">
              <a:latin typeface="+mj-lt"/>
              <a:ea typeface="Verdana"/>
              <a:cs typeface="Calibri"/>
            </a:endParaRPr>
          </a:p>
          <a:p>
            <a:pPr lvl="2"/>
            <a:r>
              <a:rPr lang="en-US" sz="2400" dirty="0">
                <a:latin typeface="+mj-lt"/>
                <a:ea typeface="Verdana"/>
              </a:rPr>
              <a:t>Work-based learning experiences</a:t>
            </a:r>
            <a:endParaRPr lang="en-US" sz="2400" dirty="0">
              <a:latin typeface="+mj-lt"/>
              <a:ea typeface="Verdana"/>
              <a:cs typeface="Calibri"/>
            </a:endParaRPr>
          </a:p>
          <a:p>
            <a:pPr lvl="2"/>
            <a:r>
              <a:rPr lang="en-US" sz="2400" dirty="0">
                <a:latin typeface="+mj-lt"/>
                <a:ea typeface="Verdana"/>
              </a:rPr>
              <a:t>Counseling on post-secondary options</a:t>
            </a:r>
            <a:endParaRPr lang="en-US" sz="2400" dirty="0">
              <a:latin typeface="+mj-lt"/>
              <a:ea typeface="Verdana"/>
              <a:cs typeface="Calibri"/>
            </a:endParaRPr>
          </a:p>
          <a:p>
            <a:pPr marL="457200" lvl="2" indent="0">
              <a:buNone/>
            </a:pPr>
            <a:endParaRPr lang="en-US" sz="1500" dirty="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dirty="0">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909" y="2330505"/>
            <a:ext cx="6530109" cy="4161735"/>
          </a:xfrm>
        </p:spPr>
        <p:txBody>
          <a:bodyPr vert="horz" lIns="91440" tIns="45720" rIns="91440" bIns="45720" rtlCol="0" anchor="ctr">
            <a:normAutofit fontScale="92500"/>
          </a:bodyPr>
          <a:lstStyle/>
          <a:p>
            <a:pPr marL="0" indent="0">
              <a:buNone/>
            </a:pPr>
            <a:endParaRPr lang="en-US" sz="2400" dirty="0">
              <a:cs typeface="Calibri"/>
            </a:endParaRPr>
          </a:p>
          <a:p>
            <a:r>
              <a:rPr lang="en-US" sz="2600" dirty="0"/>
              <a:t>Contact your assigned TVRC or VRC High School Liaison </a:t>
            </a:r>
          </a:p>
          <a:p>
            <a:r>
              <a:rPr lang="en-US" sz="2600" dirty="0"/>
              <a:t>Call VR Inquiries at (512) 936-6400</a:t>
            </a:r>
          </a:p>
          <a:p>
            <a:r>
              <a:rPr lang="en-US" sz="2600" dirty="0">
                <a:cs typeface="Calibri"/>
              </a:rPr>
              <a:t>Use </a:t>
            </a:r>
            <a:r>
              <a:rPr lang="en-US" sz="2600" dirty="0">
                <a:solidFill>
                  <a:srgbClr val="3333FF"/>
                </a:solidFill>
                <a:hlinkClick r:id="rId3">
                  <a:extLst>
                    <a:ext uri="{A12FA001-AC4F-418D-AE19-62706E023703}">
                      <ahyp:hlinkClr xmlns:ahyp="http://schemas.microsoft.com/office/drawing/2018/hyperlinkcolor" val="tx"/>
                    </a:ext>
                  </a:extLst>
                </a:hlinkClick>
              </a:rPr>
              <a:t>VR Office Locator </a:t>
            </a:r>
            <a:r>
              <a:rPr lang="en-US" sz="2600" dirty="0"/>
              <a:t>website (find an office near you)</a:t>
            </a:r>
            <a:endParaRPr lang="en-US" sz="2600" dirty="0">
              <a:cs typeface="Calibri"/>
            </a:endParaRPr>
          </a:p>
          <a:p>
            <a:r>
              <a:rPr lang="en-US" sz="2600" dirty="0"/>
              <a:t>Email </a:t>
            </a:r>
            <a:r>
              <a:rPr lang="en-US" sz="2600" dirty="0">
                <a:solidFill>
                  <a:srgbClr val="3333FF"/>
                </a:solidFill>
                <a:hlinkClick r:id="rId4">
                  <a:extLst>
                    <a:ext uri="{A12FA001-AC4F-418D-AE19-62706E023703}">
                      <ahyp:hlinkClr xmlns:ahyp="http://schemas.microsoft.com/office/drawing/2018/hyperlinkcolor" val="tx"/>
                    </a:ext>
                  </a:extLst>
                </a:hlinkClick>
              </a:rPr>
              <a:t>vr.office.locator@twc.texas.gov</a:t>
            </a:r>
            <a:r>
              <a:rPr lang="en-US" sz="2600" dirty="0">
                <a:solidFill>
                  <a:srgbClr val="3333FF"/>
                </a:solidFill>
              </a:rPr>
              <a:t> </a:t>
            </a:r>
            <a:r>
              <a:rPr lang="en-US" sz="2600" dirty="0"/>
              <a:t>with your name, phone number, and address</a:t>
            </a:r>
          </a:p>
          <a:p>
            <a:r>
              <a:rPr lang="en-US" sz="2600" dirty="0">
                <a:cs typeface="Calibri"/>
              </a:rPr>
              <a:t>Engage with your local Regional Transition Program Specialist to find appropriate counselor</a:t>
            </a:r>
          </a:p>
          <a:p>
            <a:endParaRPr lang="en-US" sz="2000" dirty="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931" r="2341"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18</a:t>
            </a:fld>
            <a:endParaRPr lang="en-US"/>
          </a:p>
        </p:txBody>
      </p:sp>
    </p:spTree>
    <p:extLst>
      <p:ext uri="{BB962C8B-B14F-4D97-AF65-F5344CB8AC3E}">
        <p14:creationId xmlns:p14="http://schemas.microsoft.com/office/powerpoint/2010/main" val="191461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dirty="0">
                <a:latin typeface="Amasis MT Pro Black" panose="02040A04050005020304" pitchFamily="18" charset="0"/>
              </a:rPr>
              <a:t>Submitting an Online Self-Referral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19</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4131496654"/>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Google Shape;110;p21"/>
          <p:cNvSpPr txBox="1">
            <a:spLocks noGrp="1"/>
          </p:cNvSpPr>
          <p:nvPr>
            <p:ph type="title" idx="4294967295"/>
          </p:nvPr>
        </p:nvSpPr>
        <p:spPr>
          <a:xfrm>
            <a:off x="6388119" y="-804330"/>
            <a:ext cx="5303041" cy="2052522"/>
          </a:xfrm>
          <a:prstGeom prst="rect">
            <a:avLst/>
          </a:prstGeom>
        </p:spPr>
        <p:txBody>
          <a:bodyPr rot="0" spcFirstLastPara="1"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0"/>
              </a:spcAft>
              <a:buClr>
                <a:schemeClr val="dk1"/>
              </a:buClr>
              <a:buSzPts val="5900"/>
              <a:tabLst/>
              <a:defRPr/>
            </a:pPr>
            <a:r>
              <a:rPr kumimoji="0" lang="en-US" sz="5600" b="1" i="0" u="none" strike="noStrike" kern="1200" cap="none" spc="0" normalizeH="0" baseline="0" noProof="0">
                <a:ln>
                  <a:noFill/>
                </a:ln>
                <a:solidFill>
                  <a:schemeClr val="tx1"/>
                </a:solidFill>
                <a:effectLst/>
                <a:uLnTx/>
                <a:uFillTx/>
                <a:latin typeface="+mj-lt"/>
                <a:ea typeface="+mj-ea"/>
                <a:cs typeface="+mj-cs"/>
              </a:rPr>
              <a:t>Presenters</a:t>
            </a:r>
            <a:endParaRPr kumimoji="0" lang="en-US" sz="5600" b="1" i="0" u="none" strike="noStrike" kern="1200" cap="none" spc="0" normalizeH="0" baseline="0" noProof="0" dirty="0">
              <a:ln>
                <a:noFill/>
              </a:ln>
              <a:solidFill>
                <a:schemeClr val="tx1"/>
              </a:solidFill>
              <a:effectLst/>
              <a:uLnTx/>
              <a:uFillTx/>
              <a:latin typeface="+mj-lt"/>
              <a:ea typeface="+mj-ea"/>
              <a:cs typeface="+mj-cs"/>
            </a:endParaRPr>
          </a:p>
        </p:txBody>
      </p:sp>
      <p:sp>
        <p:nvSpPr>
          <p:cNvPr id="118" name="Oval 1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5" name="Graphic 4" descr="Lecturer outline">
            <a:extLst>
              <a:ext uri="{FF2B5EF4-FFF2-40B4-BE49-F238E27FC236}">
                <a16:creationId xmlns:a16="http://schemas.microsoft.com/office/drawing/2014/main" id="{FBED380D-7EB9-69EB-9965-C6EAB947B3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useBgFill="1">
        <p:nvSpPr>
          <p:cNvPr id="111" name="Google Shape;111;p21"/>
          <p:cNvSpPr txBox="1">
            <a:spLocks/>
          </p:cNvSpPr>
          <p:nvPr/>
        </p:nvSpPr>
        <p:spPr>
          <a:xfrm>
            <a:off x="6949039" y="1248192"/>
            <a:ext cx="4158031" cy="2913872"/>
          </a:xfrm>
          <a:prstGeom prst="rect">
            <a:avLst/>
          </a:prstGeom>
        </p:spPr>
        <p:txBody>
          <a:bodyPr spcFirstLastPara="1"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600"/>
              </a:spcAft>
            </a:pPr>
            <a:endParaRPr lang="en-US" sz="2400" dirty="0">
              <a:solidFill>
                <a:schemeClr val="tx1">
                  <a:alpha val="80000"/>
                </a:schemeClr>
              </a:solidFill>
            </a:endParaRPr>
          </a:p>
          <a:p>
            <a:pPr marL="0" indent="0" algn="ctr">
              <a:spcBef>
                <a:spcPts val="0"/>
              </a:spcBef>
              <a:spcAft>
                <a:spcPts val="600"/>
              </a:spcAft>
              <a:buNone/>
            </a:pPr>
            <a:r>
              <a:rPr lang="en-US" sz="2400" b="1" dirty="0">
                <a:solidFill>
                  <a:schemeClr val="tx1">
                    <a:alpha val="80000"/>
                  </a:schemeClr>
                </a:solidFill>
              </a:rPr>
              <a:t>Judy Siebel</a:t>
            </a:r>
          </a:p>
          <a:p>
            <a:pPr marL="0" indent="0" algn="ctr">
              <a:spcBef>
                <a:spcPts val="0"/>
              </a:spcBef>
              <a:spcAft>
                <a:spcPts val="600"/>
              </a:spcAft>
              <a:buNone/>
            </a:pPr>
            <a:r>
              <a:rPr lang="en-US" sz="2400" i="1" dirty="0">
                <a:solidFill>
                  <a:schemeClr val="tx1">
                    <a:alpha val="80000"/>
                  </a:schemeClr>
                </a:solidFill>
              </a:rPr>
              <a:t>VR Region 3</a:t>
            </a:r>
          </a:p>
          <a:p>
            <a:pPr marL="0" indent="0" algn="ctr">
              <a:spcBef>
                <a:spcPts val="0"/>
              </a:spcBef>
              <a:spcAft>
                <a:spcPts val="600"/>
              </a:spcAft>
              <a:buNone/>
            </a:pPr>
            <a:r>
              <a:rPr lang="en-US" sz="2400" i="1" dirty="0">
                <a:solidFill>
                  <a:schemeClr val="tx1">
                    <a:alpha val="80000"/>
                  </a:schemeClr>
                </a:solidFill>
              </a:rPr>
              <a:t>Transition Specialist</a:t>
            </a:r>
          </a:p>
          <a:p>
            <a:pPr marL="0" indent="0" algn="ctr">
              <a:spcBef>
                <a:spcPts val="0"/>
              </a:spcBef>
              <a:spcAft>
                <a:spcPts val="600"/>
              </a:spcAft>
              <a:buNone/>
            </a:pPr>
            <a:endParaRPr lang="en-US" sz="2400" i="1" dirty="0">
              <a:solidFill>
                <a:schemeClr val="tx1">
                  <a:alpha val="80000"/>
                </a:schemeClr>
              </a:solidFill>
            </a:endParaRPr>
          </a:p>
          <a:p>
            <a:pPr marL="0" indent="0" algn="ctr">
              <a:spcBef>
                <a:spcPts val="0"/>
              </a:spcBef>
              <a:spcAft>
                <a:spcPts val="600"/>
              </a:spcAft>
              <a:buNone/>
            </a:pPr>
            <a:r>
              <a:rPr lang="en-US" sz="2400" b="1" dirty="0">
                <a:solidFill>
                  <a:schemeClr val="tx1">
                    <a:alpha val="80000"/>
                  </a:schemeClr>
                </a:solidFill>
              </a:rPr>
              <a:t>Leigh Ann Godinez, CRC, LPC</a:t>
            </a:r>
          </a:p>
          <a:p>
            <a:pPr marL="0" indent="0" algn="ctr">
              <a:spcBef>
                <a:spcPts val="0"/>
              </a:spcBef>
              <a:spcAft>
                <a:spcPts val="600"/>
              </a:spcAft>
              <a:buNone/>
            </a:pPr>
            <a:r>
              <a:rPr lang="en-US" sz="2400" i="1" dirty="0">
                <a:solidFill>
                  <a:schemeClr val="tx1">
                    <a:alpha val="80000"/>
                  </a:schemeClr>
                </a:solidFill>
              </a:rPr>
              <a:t>VR State Office</a:t>
            </a:r>
          </a:p>
          <a:p>
            <a:pPr marL="0" indent="0" algn="ctr">
              <a:spcBef>
                <a:spcPts val="0"/>
              </a:spcBef>
              <a:spcAft>
                <a:spcPts val="600"/>
              </a:spcAft>
              <a:buNone/>
            </a:pPr>
            <a:r>
              <a:rPr lang="en-US" sz="2400" i="1" dirty="0">
                <a:solidFill>
                  <a:schemeClr val="tx1">
                    <a:alpha val="80000"/>
                  </a:schemeClr>
                </a:solidFill>
              </a:rPr>
              <a:t>Transition Program Specialist</a:t>
            </a:r>
          </a:p>
          <a:p>
            <a:pPr marL="0" indent="0" algn="ctr">
              <a:spcBef>
                <a:spcPts val="0"/>
              </a:spcBef>
              <a:spcAft>
                <a:spcPts val="600"/>
              </a:spcAft>
              <a:buNone/>
            </a:pPr>
            <a:endParaRPr lang="en-US" sz="2400" i="1" dirty="0">
              <a:solidFill>
                <a:schemeClr val="tx1">
                  <a:alpha val="80000"/>
                </a:schemeClr>
              </a:solidFill>
            </a:endParaRPr>
          </a:p>
          <a:p>
            <a:pPr marL="0" indent="0" algn="ctr">
              <a:spcBef>
                <a:spcPts val="0"/>
              </a:spcBef>
              <a:spcAft>
                <a:spcPts val="600"/>
              </a:spcAft>
              <a:buNone/>
            </a:pPr>
            <a:r>
              <a:rPr lang="en-US" sz="2400" b="1" dirty="0">
                <a:solidFill>
                  <a:schemeClr val="tx1">
                    <a:alpha val="80000"/>
                  </a:schemeClr>
                </a:solidFill>
              </a:rPr>
              <a:t>Monica Johnson</a:t>
            </a:r>
          </a:p>
          <a:p>
            <a:pPr marL="0" indent="0" algn="ctr">
              <a:spcBef>
                <a:spcPts val="0"/>
              </a:spcBef>
              <a:spcAft>
                <a:spcPts val="600"/>
              </a:spcAft>
              <a:buNone/>
            </a:pPr>
            <a:r>
              <a:rPr lang="en-US" sz="2400" i="1" dirty="0">
                <a:solidFill>
                  <a:schemeClr val="tx1">
                    <a:alpha val="80000"/>
                  </a:schemeClr>
                </a:solidFill>
              </a:rPr>
              <a:t>ESC 12 Education Specialist</a:t>
            </a:r>
          </a:p>
          <a:p>
            <a:pPr marL="0">
              <a:spcBef>
                <a:spcPts val="0"/>
              </a:spcBef>
              <a:spcAft>
                <a:spcPts val="600"/>
              </a:spcAft>
            </a:pPr>
            <a:endParaRPr lang="en-US" sz="2400" dirty="0">
              <a:solidFill>
                <a:schemeClr val="tx1">
                  <a:alpha val="80000"/>
                </a:schemeClr>
              </a:solidFill>
            </a:endParaRPr>
          </a:p>
        </p:txBody>
      </p:sp>
      <p:sp>
        <p:nvSpPr>
          <p:cNvPr id="1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62207340-7364-85D0-BA58-27B5F02BE4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chemeClr val="tx1">
                    <a:alpha val="60000"/>
                  </a:schemeClr>
                </a:solidFill>
              </a:rPr>
              <a:pPr defTabSz="914400">
                <a:spcAft>
                  <a:spcPts val="600"/>
                </a:spcAft>
              </a:pPr>
              <a:t>2</a:t>
            </a:fld>
            <a:endParaRPr lang="en-US">
              <a:solidFill>
                <a:schemeClr val="tx1">
                  <a:alpha val="60000"/>
                </a:schemeClr>
              </a:solidFill>
            </a:endParaRPr>
          </a:p>
        </p:txBody>
      </p:sp>
      <p:cxnSp>
        <p:nvCxnSpPr>
          <p:cNvPr id="126" name="Straight Connector 1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4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Submitting an Online Self-Referral (</a:t>
            </a:r>
            <a:r>
              <a:rPr kumimoji="0" lang="en-US" sz="28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Continued</a:t>
            </a: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a:t>
            </a: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dirty="0">
              <a:cs typeface="Calibri"/>
            </a:endParaRPr>
          </a:p>
          <a:p>
            <a:pPr marL="0" indent="0">
              <a:buNone/>
            </a:pPr>
            <a:r>
              <a:rPr lang="en-US" sz="3200" dirty="0">
                <a:solidFill>
                  <a:srgbClr val="3333FF"/>
                </a:solidFill>
                <a:hlinkClick r:id="rId3">
                  <a:extLst>
                    <a:ext uri="{A12FA001-AC4F-418D-AE19-62706E023703}">
                      <ahyp:hlinkClr xmlns:ahyp="http://schemas.microsoft.com/office/drawing/2018/hyperlinkcolor" val="tx"/>
                    </a:ext>
                  </a:extLst>
                </a:hlinkClick>
              </a:rPr>
              <a:t>Start My VR</a:t>
            </a:r>
            <a:r>
              <a:rPr lang="en-US" sz="3200" dirty="0">
                <a:solidFill>
                  <a:srgbClr val="3333FF"/>
                </a:solidFill>
              </a:rPr>
              <a:t> </a:t>
            </a:r>
            <a:r>
              <a:rPr lang="en-US" sz="3200" dirty="0"/>
              <a:t>– O</a:t>
            </a:r>
            <a:r>
              <a:rPr lang="en-US" sz="3600" b="1" dirty="0">
                <a:latin typeface="+mj-lt"/>
              </a:rPr>
              <a:t>nline Self-Referral</a:t>
            </a:r>
            <a:endParaRPr lang="en-US" sz="3600" b="1" dirty="0">
              <a:latin typeface="+mj-lt"/>
              <a:cs typeface="Calibri" panose="020F0502020204030204"/>
            </a:endParaRPr>
          </a:p>
          <a:p>
            <a:pPr marL="457200" lvl="1" indent="0">
              <a:buNone/>
            </a:pPr>
            <a:endParaRPr lang="en-US" sz="2200" dirty="0">
              <a:highlight>
                <a:srgbClr val="FFFF00"/>
              </a:highlight>
            </a:endParaRPr>
          </a:p>
          <a:p>
            <a:endParaRPr lang="en-US" sz="2200" dirty="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20</a:t>
            </a:fld>
            <a:endParaRPr lang="en-US"/>
          </a:p>
        </p:txBody>
      </p:sp>
    </p:spTree>
    <p:extLst>
      <p:ext uri="{BB962C8B-B14F-4D97-AF65-F5344CB8AC3E}">
        <p14:creationId xmlns:p14="http://schemas.microsoft.com/office/powerpoint/2010/main" val="302412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2555019" y="-13651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76795" y="1845159"/>
            <a:ext cx="5854959" cy="3742762"/>
          </a:xfrm>
        </p:spPr>
        <p:txBody>
          <a:bodyPr vert="horz" lIns="91440" tIns="45720" rIns="91440" bIns="45720" rtlCol="0">
            <a:normAutofit fontScale="92500" lnSpcReduction="10000"/>
          </a:bodyPr>
          <a:lstStyle/>
          <a:p>
            <a:r>
              <a:rPr lang="en-US" sz="2000" dirty="0">
                <a:latin typeface="+mj-lt"/>
              </a:rPr>
              <a:t>VR should not cover items included on the student’s IEP because this is the school’s responsibility under IDEA.</a:t>
            </a:r>
          </a:p>
          <a:p>
            <a:endParaRPr lang="en-US" sz="2000" dirty="0">
              <a:latin typeface="+mj-lt"/>
            </a:endParaRPr>
          </a:p>
          <a:p>
            <a:r>
              <a:rPr lang="en-US" sz="2000" dirty="0">
                <a:latin typeface="+mj-lt"/>
              </a:rPr>
              <a:t>All services VR provides must be reasonable and necessary for the student to reach employment goal.</a:t>
            </a:r>
          </a:p>
          <a:p>
            <a:endParaRPr lang="en-US" sz="2000" dirty="0">
              <a:latin typeface="+mj-lt"/>
            </a:endParaRPr>
          </a:p>
          <a:p>
            <a:r>
              <a:rPr lang="en-US" sz="2000" dirty="0">
                <a:latin typeface="+mj-lt"/>
              </a:rPr>
              <a:t>When gray areas in services arise, it is best to meet and discuss the need so that the two agencies can partner and pool resources.</a:t>
            </a:r>
          </a:p>
          <a:p>
            <a:endParaRPr lang="en-US" sz="2000" dirty="0">
              <a:latin typeface="+mj-lt"/>
            </a:endParaRPr>
          </a:p>
          <a:p>
            <a:r>
              <a:rPr lang="en-US" sz="2000" dirty="0">
                <a:latin typeface="+mj-lt"/>
              </a:rPr>
              <a:t>Example of gray area: Work Experience supported by both the school and Vocational Rehabilitation.</a:t>
            </a:r>
          </a:p>
          <a:p>
            <a:pPr marL="0" indent="0">
              <a:buNone/>
            </a:pPr>
            <a:endParaRPr lang="en-US" sz="1400" dirty="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178731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1325563"/>
          </a:xfrm>
        </p:spPr>
        <p:txBody>
          <a:bodyPr>
            <a:normAutofit/>
          </a:bodyPr>
          <a:lstStyle/>
          <a:p>
            <a:pPr algn="ctr"/>
            <a:r>
              <a:rPr lang="en-US" dirty="0"/>
              <a:t> </a:t>
            </a:r>
            <a:r>
              <a:rPr lang="en-US" sz="3600" dirty="0">
                <a:latin typeface="Amasis MT Pro Black" panose="02040A04050005020304" pitchFamily="18" charset="0"/>
              </a:rPr>
              <a:t>Student Referral Process</a:t>
            </a:r>
            <a:endParaRPr lang="en-US" dirty="0">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825625"/>
            <a:ext cx="6194208" cy="4351338"/>
          </a:xfrm>
        </p:spPr>
        <p:txBody>
          <a:bodyPr vert="horz" lIns="91440" tIns="45720" rIns="91440" bIns="45720" rtlCol="0">
            <a:normAutofit fontScale="85000" lnSpcReduction="10000"/>
          </a:bodyPr>
          <a:lstStyle/>
          <a:p>
            <a:r>
              <a:rPr lang="en-US" sz="1900" dirty="0">
                <a:latin typeface="+mj-lt"/>
              </a:rPr>
              <a:t>School staff have the </a:t>
            </a:r>
            <a:r>
              <a:rPr lang="en-US" sz="1900" b="1" dirty="0">
                <a:latin typeface="+mj-lt"/>
              </a:rPr>
              <a:t>option </a:t>
            </a:r>
            <a:r>
              <a:rPr lang="en-US" sz="1900" dirty="0">
                <a:latin typeface="+mj-lt"/>
              </a:rPr>
              <a:t>to submit a </a:t>
            </a:r>
            <a:r>
              <a:rPr lang="en-US" sz="1900" b="1" u="sng" dirty="0">
                <a:latin typeface="+mj-lt"/>
              </a:rPr>
              <a:t>VR 2002 Referral Form</a:t>
            </a:r>
            <a:r>
              <a:rPr lang="en-US" sz="1900" dirty="0">
                <a:latin typeface="+mj-lt"/>
              </a:rPr>
              <a:t> for each student referral; signatures are not required for this form. </a:t>
            </a:r>
          </a:p>
          <a:p>
            <a:r>
              <a:rPr lang="en-US" sz="1900" dirty="0">
                <a:latin typeface="+mj-lt"/>
              </a:rPr>
              <a:t>In addition, school staff also have the </a:t>
            </a:r>
            <a:r>
              <a:rPr lang="en-US" sz="1900" b="1" dirty="0">
                <a:latin typeface="+mj-lt"/>
              </a:rPr>
              <a:t>option</a:t>
            </a:r>
            <a:r>
              <a:rPr lang="en-US" sz="1900" dirty="0">
                <a:latin typeface="+mj-lt"/>
              </a:rPr>
              <a:t> to submit school records and reports upon signed release from student/guardian.</a:t>
            </a:r>
            <a:endParaRPr lang="en-US" sz="1900" dirty="0">
              <a:latin typeface="+mj-lt"/>
              <a:cs typeface="Calibri"/>
            </a:endParaRPr>
          </a:p>
          <a:p>
            <a:pPr algn="just"/>
            <a:r>
              <a:rPr lang="en-US" sz="1900" dirty="0">
                <a:latin typeface="+mj-lt"/>
              </a:rPr>
              <a:t>School staff and VR Counselor set up a meeting to discuss student referrals, pertinent information is obtained to start the understanding of student's needs.</a:t>
            </a:r>
            <a:endParaRPr lang="en-US" sz="1900" dirty="0">
              <a:latin typeface="+mj-lt"/>
              <a:ea typeface="Verdana"/>
              <a:cs typeface="Calibri"/>
            </a:endParaRPr>
          </a:p>
          <a:p>
            <a:r>
              <a:rPr lang="en-US" sz="1900" b="1" u="sng" dirty="0">
                <a:latin typeface="+mj-lt"/>
                <a:ea typeface="Verdana"/>
                <a:cs typeface="Calibri"/>
              </a:rPr>
              <a:t>Appropriate Referrals</a:t>
            </a:r>
            <a:r>
              <a:rPr lang="en-US" sz="1900" dirty="0">
                <a:latin typeface="+mj-lt"/>
                <a:ea typeface="Verdana"/>
                <a:cs typeface="Calibri"/>
              </a:rPr>
              <a:t>:</a:t>
            </a:r>
          </a:p>
          <a:p>
            <a:pPr lvl="1"/>
            <a:r>
              <a:rPr lang="en-US" sz="1900" dirty="0">
                <a:latin typeface="+mj-lt"/>
                <a:ea typeface="Verdana"/>
                <a:cs typeface="Calibri"/>
              </a:rPr>
              <a:t>SPED Students</a:t>
            </a:r>
          </a:p>
          <a:p>
            <a:pPr lvl="1"/>
            <a:r>
              <a:rPr lang="en-US" sz="1900" dirty="0">
                <a:latin typeface="+mj-lt"/>
                <a:ea typeface="Verdana"/>
                <a:cs typeface="Calibri"/>
              </a:rPr>
              <a:t>504 Students</a:t>
            </a:r>
            <a:endParaRPr lang="en-US" sz="1900" i="1" dirty="0">
              <a:latin typeface="+mj-lt"/>
              <a:ea typeface="Verdana"/>
              <a:cs typeface="Calibri"/>
            </a:endParaRPr>
          </a:p>
          <a:p>
            <a:pPr lvl="1"/>
            <a:r>
              <a:rPr lang="en-US" sz="1900" dirty="0">
                <a:latin typeface="+mj-lt"/>
                <a:ea typeface="Verdana"/>
                <a:cs typeface="Calibri"/>
              </a:rPr>
              <a:t>18+ Students</a:t>
            </a:r>
          </a:p>
          <a:p>
            <a:pPr lvl="1"/>
            <a:r>
              <a:rPr lang="en-US" sz="1900" dirty="0">
                <a:latin typeface="+mj-lt"/>
                <a:ea typeface="Verdana"/>
                <a:cs typeface="Calibri"/>
              </a:rPr>
              <a:t>Career and Technical Education (CTE) Students</a:t>
            </a:r>
          </a:p>
          <a:p>
            <a:pPr lvl="1"/>
            <a:r>
              <a:rPr lang="en-US" sz="1900" dirty="0">
                <a:latin typeface="+mj-lt"/>
                <a:ea typeface="Verdana"/>
                <a:cs typeface="Calibri"/>
              </a:rPr>
              <a:t>Students who have not disclosed their disability, but Teachers/Nurses see needs on campus.</a:t>
            </a:r>
          </a:p>
          <a:p>
            <a:pPr marL="0" indent="0">
              <a:buNone/>
            </a:pPr>
            <a:endParaRPr lang="en-US" sz="1900" dirty="0">
              <a:latin typeface="+mj-lt"/>
              <a:ea typeface="Verdana"/>
              <a:cs typeface="Calibri"/>
            </a:endParaRPr>
          </a:p>
          <a:p>
            <a:pPr marL="0" indent="0">
              <a:buNone/>
            </a:pPr>
            <a:r>
              <a:rPr lang="en-US" sz="1900" b="1" i="1" u="sng" dirty="0">
                <a:solidFill>
                  <a:schemeClr val="accent2">
                    <a:lumMod val="75000"/>
                  </a:schemeClr>
                </a:solidFill>
                <a:latin typeface="+mj-lt"/>
                <a:cs typeface="Calibri"/>
              </a:rPr>
              <a:t>NOTE:</a:t>
            </a:r>
            <a:r>
              <a:rPr lang="en-US" sz="1900" b="1" i="1" dirty="0">
                <a:solidFill>
                  <a:schemeClr val="accent2">
                    <a:lumMod val="75000"/>
                  </a:schemeClr>
                </a:solidFill>
                <a:latin typeface="+mj-lt"/>
                <a:cs typeface="Calibri"/>
              </a:rPr>
              <a:t> The </a:t>
            </a:r>
            <a:r>
              <a:rPr lang="en-US" sz="1900" b="1" i="1" u="sng" dirty="0">
                <a:solidFill>
                  <a:schemeClr val="accent2">
                    <a:lumMod val="75000"/>
                  </a:schemeClr>
                </a:solidFill>
                <a:latin typeface="+mj-lt"/>
                <a:cs typeface="Calibri"/>
              </a:rPr>
              <a:t>VR 1820</a:t>
            </a:r>
            <a:r>
              <a:rPr lang="en-US" sz="1900" b="1" i="1" dirty="0">
                <a:solidFill>
                  <a:schemeClr val="accent2">
                    <a:lumMod val="75000"/>
                  </a:schemeClr>
                </a:solidFill>
                <a:latin typeface="+mj-lt"/>
                <a:cs typeface="Calibri"/>
              </a:rPr>
              <a:t> form is </a:t>
            </a:r>
            <a:r>
              <a:rPr lang="en-US" sz="1900" b="1" i="1" u="sng" dirty="0">
                <a:solidFill>
                  <a:schemeClr val="accent2">
                    <a:lumMod val="75000"/>
                  </a:schemeClr>
                </a:solidFill>
                <a:latin typeface="+mj-lt"/>
                <a:cs typeface="Calibri"/>
              </a:rPr>
              <a:t>not</a:t>
            </a:r>
            <a:r>
              <a:rPr lang="en-US" sz="1900" b="1" i="1" dirty="0">
                <a:solidFill>
                  <a:schemeClr val="accent2">
                    <a:lumMod val="75000"/>
                  </a:schemeClr>
                </a:solidFill>
                <a:latin typeface="+mj-lt"/>
                <a:cs typeface="Calibri"/>
              </a:rPr>
              <a:t> completed by school staff.</a:t>
            </a:r>
            <a:endParaRPr lang="en-US" sz="1900" b="1" i="1" dirty="0">
              <a:solidFill>
                <a:schemeClr val="accent2">
                  <a:lumMod val="75000"/>
                </a:schemeClr>
              </a:solidFill>
              <a:latin typeface="+mj-lt"/>
            </a:endParaRPr>
          </a:p>
          <a:p>
            <a:pPr marL="0" indent="0">
              <a:buNone/>
            </a:pPr>
            <a:endParaRPr lang="en-US" sz="900" dirty="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22</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865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dirty="0">
                <a:latin typeface="Amasis MT Pro Black" panose="02040A04050005020304" pitchFamily="18" charset="0"/>
              </a:rPr>
              <a:t>Student Referral Process </a:t>
            </a:r>
            <a:r>
              <a:rPr lang="en-US" sz="2400" b="1" dirty="0">
                <a:latin typeface="Amasis MT Pro Black" panose="02040A04050005020304" pitchFamily="18" charset="0"/>
              </a:rPr>
              <a:t>(continued)</a:t>
            </a:r>
            <a:endParaRPr lang="en-US" b="1" dirty="0">
              <a:latin typeface="Amasis MT Pro Black" panose="02040A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lnSpcReduction="10000"/>
          </a:bodyPr>
          <a:lstStyle/>
          <a:p>
            <a:r>
              <a:rPr lang="en-US" sz="2400" dirty="0">
                <a:latin typeface="+mj-lt"/>
                <a:cs typeface="Calibri"/>
              </a:rPr>
              <a:t>Counselor should contact student and parent to determine appropriate services where information is obtained to further understand the student’s needs and for the counselor to explain the purpose of the VR program.  </a:t>
            </a:r>
          </a:p>
          <a:p>
            <a:endParaRPr lang="en-US" sz="2400" dirty="0">
              <a:latin typeface="+mj-lt"/>
            </a:endParaRPr>
          </a:p>
          <a:p>
            <a:r>
              <a:rPr lang="en-US" sz="2400" dirty="0">
                <a:latin typeface="+mj-lt"/>
              </a:rPr>
              <a:t>Depending on the type of appropriate services, VR Counselors will follow the Potentially Eligible Process or the VR Application Process, by placing the student in Initial Contact with Case Assignment on the corresponding caseload.  </a:t>
            </a:r>
          </a:p>
          <a:p>
            <a:pPr lvl="1"/>
            <a:r>
              <a:rPr lang="en-US" dirty="0">
                <a:latin typeface="+mj-lt"/>
              </a:rPr>
              <a:t>If the student will go through the </a:t>
            </a:r>
            <a:r>
              <a:rPr lang="en-US" b="1" dirty="0">
                <a:latin typeface="+mj-lt"/>
              </a:rPr>
              <a:t>Potentially Eligible Process</a:t>
            </a:r>
            <a:r>
              <a:rPr lang="en-US" dirty="0">
                <a:latin typeface="+mj-lt"/>
              </a:rPr>
              <a:t>, a VR 1820 can be submitted</a:t>
            </a:r>
            <a:r>
              <a:rPr lang="en-US" dirty="0">
                <a:latin typeface="+mj-lt"/>
                <a:cs typeface="Calibri"/>
              </a:rPr>
              <a:t>. Only one VR 1820 form is necessary for the life of the case.</a:t>
            </a:r>
            <a:endParaRPr lang="en-US" dirty="0">
              <a:latin typeface="+mj-lt"/>
              <a:ea typeface="Verdana"/>
              <a:cs typeface="Calibri"/>
            </a:endParaRPr>
          </a:p>
          <a:p>
            <a:pPr lvl="1"/>
            <a:r>
              <a:rPr lang="en-US" dirty="0">
                <a:latin typeface="+mj-lt"/>
              </a:rPr>
              <a:t>If the student will go through the </a:t>
            </a:r>
            <a:r>
              <a:rPr lang="en-US" b="1" dirty="0">
                <a:latin typeface="+mj-lt"/>
              </a:rPr>
              <a:t>VR Application Process</a:t>
            </a:r>
            <a:r>
              <a:rPr lang="en-US" dirty="0">
                <a:latin typeface="+mj-lt"/>
              </a:rPr>
              <a:t>, </a:t>
            </a:r>
            <a:r>
              <a:rPr kumimoji="0" lang="en-US" b="0" i="0" u="none" strike="noStrike" kern="1200" cap="none" spc="0" normalizeH="0" baseline="0" noProof="0" dirty="0">
                <a:ln>
                  <a:noFill/>
                </a:ln>
                <a:effectLst/>
                <a:uLnTx/>
                <a:uFillTx/>
                <a:latin typeface="+mj-lt"/>
                <a:ea typeface="Verdana"/>
                <a:cs typeface="+mn-cs"/>
              </a:rPr>
              <a:t>an application appointment is scheduled within 30 days.</a:t>
            </a:r>
            <a:endParaRPr lang="en-US" dirty="0">
              <a:latin typeface="+mj-lt"/>
              <a:ea typeface="Verdana"/>
              <a:cs typeface="Calibri"/>
            </a:endParaRPr>
          </a:p>
          <a:p>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55CD-379B-BEB4-E1C1-D6AC54CD89F0}"/>
              </a:ext>
            </a:extLst>
          </p:cNvPr>
          <p:cNvSpPr>
            <a:spLocks noGrp="1"/>
          </p:cNvSpPr>
          <p:nvPr>
            <p:ph type="title"/>
          </p:nvPr>
        </p:nvSpPr>
        <p:spPr>
          <a:xfrm>
            <a:off x="838200" y="365125"/>
            <a:ext cx="10515600" cy="1325563"/>
          </a:xfrm>
        </p:spPr>
        <p:txBody>
          <a:bodyPr>
            <a:normAutofit/>
          </a:bodyPr>
          <a:lstStyle/>
          <a:p>
            <a:pPr algn="ctr"/>
            <a:r>
              <a:rPr lang="en-US" dirty="0">
                <a:ea typeface="Calibri Light"/>
                <a:cs typeface="Calibri Light"/>
              </a:rPr>
              <a:t>Suggestions for before the ARD Meeting</a:t>
            </a:r>
            <a:endParaRPr lang="en-US" dirty="0"/>
          </a:p>
        </p:txBody>
      </p:sp>
      <p:sp>
        <p:nvSpPr>
          <p:cNvPr id="4" name="Slide Number Placeholder 3">
            <a:extLst>
              <a:ext uri="{FF2B5EF4-FFF2-40B4-BE49-F238E27FC236}">
                <a16:creationId xmlns:a16="http://schemas.microsoft.com/office/drawing/2014/main" id="{B1BD75E7-8B0A-5C68-CBF9-BEDE39C2B17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24</a:t>
            </a:fld>
            <a:endParaRPr lang="en-US"/>
          </a:p>
        </p:txBody>
      </p:sp>
      <p:graphicFrame>
        <p:nvGraphicFramePr>
          <p:cNvPr id="6" name="Content Placeholder 2" descr="Suggestions before an ARD Meeting">
            <a:extLst>
              <a:ext uri="{FF2B5EF4-FFF2-40B4-BE49-F238E27FC236}">
                <a16:creationId xmlns:a16="http://schemas.microsoft.com/office/drawing/2014/main" id="{0B82AD24-1A78-9FD6-D57C-79BFDBA8E49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230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F53-9AAD-8446-988B-2215361AC414}"/>
              </a:ext>
            </a:extLst>
          </p:cNvPr>
          <p:cNvSpPr>
            <a:spLocks noGrp="1"/>
          </p:cNvSpPr>
          <p:nvPr>
            <p:ph type="title"/>
          </p:nvPr>
        </p:nvSpPr>
        <p:spPr>
          <a:xfrm>
            <a:off x="838200" y="365125"/>
            <a:ext cx="10515600" cy="1325563"/>
          </a:xfrm>
        </p:spPr>
        <p:txBody>
          <a:bodyPr>
            <a:normAutofit/>
          </a:bodyPr>
          <a:lstStyle/>
          <a:p>
            <a:pPr algn="ctr"/>
            <a:r>
              <a:rPr lang="en-US" dirty="0">
                <a:ea typeface="Calibri Light"/>
                <a:cs typeface="Calibri Light"/>
              </a:rPr>
              <a:t>Suggestions for during the ARD Meeting</a:t>
            </a:r>
            <a:endParaRPr lang="en-US" dirty="0"/>
          </a:p>
        </p:txBody>
      </p:sp>
      <p:sp>
        <p:nvSpPr>
          <p:cNvPr id="4" name="Slide Number Placeholder 3">
            <a:extLst>
              <a:ext uri="{FF2B5EF4-FFF2-40B4-BE49-F238E27FC236}">
                <a16:creationId xmlns:a16="http://schemas.microsoft.com/office/drawing/2014/main" id="{74DD364F-336A-3994-C1DC-E1AE32A1FC6C}"/>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25</a:t>
            </a:fld>
            <a:endParaRPr lang="en-US"/>
          </a:p>
        </p:txBody>
      </p:sp>
      <p:graphicFrame>
        <p:nvGraphicFramePr>
          <p:cNvPr id="18" name="Content Placeholder 2" descr="Suggestions for during an ARD Meeting">
            <a:extLst>
              <a:ext uri="{FF2B5EF4-FFF2-40B4-BE49-F238E27FC236}">
                <a16:creationId xmlns:a16="http://schemas.microsoft.com/office/drawing/2014/main" id="{A6601162-BBB3-3E21-5A95-F0323C24576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59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9543-143C-6F88-ED31-454C86A48218}"/>
              </a:ext>
            </a:extLst>
          </p:cNvPr>
          <p:cNvSpPr>
            <a:spLocks noGrp="1"/>
          </p:cNvSpPr>
          <p:nvPr>
            <p:ph type="title"/>
          </p:nvPr>
        </p:nvSpPr>
        <p:spPr>
          <a:xfrm>
            <a:off x="838200" y="365125"/>
            <a:ext cx="10515600" cy="1325563"/>
          </a:xfrm>
        </p:spPr>
        <p:txBody>
          <a:bodyPr>
            <a:normAutofit/>
          </a:bodyPr>
          <a:lstStyle/>
          <a:p>
            <a:pPr algn="ctr"/>
            <a:r>
              <a:rPr lang="en-US">
                <a:ea typeface="Calibri Light"/>
                <a:cs typeface="Calibri Light"/>
              </a:rPr>
              <a:t>Suggestions for after the ARD Meeting</a:t>
            </a:r>
            <a:endParaRPr lang="en-US"/>
          </a:p>
        </p:txBody>
      </p:sp>
      <p:sp>
        <p:nvSpPr>
          <p:cNvPr id="4" name="Slide Number Placeholder 3">
            <a:extLst>
              <a:ext uri="{FF2B5EF4-FFF2-40B4-BE49-F238E27FC236}">
                <a16:creationId xmlns:a16="http://schemas.microsoft.com/office/drawing/2014/main" id="{F06F8653-A7D5-89AB-E5EA-9AA99FE301B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26</a:t>
            </a:fld>
            <a:endParaRPr lang="en-US"/>
          </a:p>
        </p:txBody>
      </p:sp>
      <p:graphicFrame>
        <p:nvGraphicFramePr>
          <p:cNvPr id="6" name="Content Placeholder 2" descr="Suggestions for After the ARD Meeting">
            <a:extLst>
              <a:ext uri="{FF2B5EF4-FFF2-40B4-BE49-F238E27FC236}">
                <a16:creationId xmlns:a16="http://schemas.microsoft.com/office/drawing/2014/main" id="{CA4332A9-8129-E60A-2D79-7E21A1DFB5F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93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r>
              <a:rPr lang="en-US" sz="4600">
                <a:latin typeface="Amasis MT Pro" panose="02040504050005020304" pitchFamily="18" charset="0"/>
              </a:rPr>
              <a:t>Goals of the MOU between TWC &amp; TEA</a:t>
            </a:r>
            <a:endParaRPr lang="en-US" sz="4600">
              <a:latin typeface="Amasis MT Pro" panose="02040504050005020304" pitchFamily="18" charset="0"/>
              <a:ea typeface="Verdana" panose="020B0604030504040204" pitchFamily="34" charset="0"/>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F1F7DC92-2380-6F27-616B-41814EF1A1B9}"/>
              </a:ext>
            </a:extLst>
          </p:cNvPr>
          <p:cNvSpPr>
            <a:spLocks noGrp="1" noChangeArrowheads="1"/>
          </p:cNvSpPr>
          <p:nvPr>
            <p:ph idx="1"/>
          </p:nvPr>
        </p:nvSpPr>
        <p:spPr bwMode="auto">
          <a:xfrm>
            <a:off x="838200" y="1929384"/>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Improved Transition Services:</a:t>
            </a: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Support students with disabilities transitioning from high school to postsecondary education or employment.</a:t>
            </a:r>
          </a:p>
          <a:p>
            <a:pPr marL="0" marR="0" lvl="0" indent="0" defTabSz="914400" rtl="0" eaLnBrk="0" fontAlgn="base" latinLnBrk="0" hangingPunct="0">
              <a:spcBef>
                <a:spcPct val="0"/>
              </a:spcBef>
              <a:spcAft>
                <a:spcPts val="600"/>
              </a:spcAft>
              <a:buClrTx/>
              <a:buSzTx/>
              <a:buFontTx/>
              <a:buChar char="•"/>
              <a:tabLst/>
            </a:pPr>
            <a:endParaRPr kumimoji="0" lang="en-US" altLang="en-US" sz="2200" b="1" i="0" u="none" strike="noStrike" cap="none" normalizeH="0" baseline="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Increased Access to Vocational Rehabilitation Services:</a:t>
            </a: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Ensure students with disabilities can access VR services during high school to prepare for the workforce.</a:t>
            </a:r>
          </a:p>
          <a:p>
            <a:pPr marL="0" marR="0" lvl="0" indent="0" defTabSz="914400" rtl="0" eaLnBrk="0" fontAlgn="base" latinLnBrk="0" hangingPunct="0">
              <a:spcBef>
                <a:spcPct val="0"/>
              </a:spcBef>
              <a:spcAft>
                <a:spcPts val="600"/>
              </a:spcAft>
              <a:buClrTx/>
              <a:buSzTx/>
              <a:buFontTx/>
              <a:buChar char="•"/>
              <a:tabLst/>
            </a:pPr>
            <a:endParaRPr kumimoji="0" lang="en-US" altLang="en-US" sz="2200" b="1" i="0" u="none" strike="noStrike" cap="none" normalizeH="0" baseline="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Collaborative Planning and Communication:</a:t>
            </a:r>
            <a:endParaRPr kumimoji="0" lang="en-US" altLang="en-US" sz="2200" b="0" i="0" u="none" strike="noStrike" cap="none" normalizeH="0" baseline="0">
              <a:ln>
                <a:noFill/>
              </a:ln>
              <a:effectLst/>
              <a:latin typeface="+mj-lt"/>
            </a:endParaRP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Strengthen collaboration between school districts, VR counselors, and other stakeholders.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a:ln>
                <a:noFill/>
              </a:ln>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27</a:t>
            </a:fld>
            <a:endParaRPr lang="en-US"/>
          </a:p>
        </p:txBody>
      </p:sp>
    </p:spTree>
    <p:extLst>
      <p:ext uri="{BB962C8B-B14F-4D97-AF65-F5344CB8AC3E}">
        <p14:creationId xmlns:p14="http://schemas.microsoft.com/office/powerpoint/2010/main" val="277924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CAEEC-54E0-15C9-8E35-3E83C8DA97F4}"/>
              </a:ext>
            </a:extLst>
          </p:cNvPr>
          <p:cNvSpPr>
            <a:spLocks noGrp="1"/>
          </p:cNvSpPr>
          <p:nvPr>
            <p:ph type="title"/>
          </p:nvPr>
        </p:nvSpPr>
        <p:spPr>
          <a:xfrm>
            <a:off x="838200" y="365125"/>
            <a:ext cx="10515600" cy="1325563"/>
          </a:xfrm>
        </p:spPr>
        <p:txBody>
          <a:bodyPr>
            <a:normAutofit/>
          </a:bodyPr>
          <a:lstStyle/>
          <a:p>
            <a:r>
              <a:rPr lang="en-US" sz="3800" b="1">
                <a:latin typeface="Amasis MT Pro" panose="02040504050005020304" pitchFamily="18" charset="0"/>
              </a:rPr>
              <a:t>Roles and Responsibilities Under the MOU</a:t>
            </a:r>
            <a:br>
              <a:rPr lang="en-US" sz="3800" b="1"/>
            </a:br>
            <a:endParaRPr lang="en-US" sz="38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77C045-8EFD-559A-2752-32F082D0A812}"/>
              </a:ext>
            </a:extLst>
          </p:cNvPr>
          <p:cNvSpPr>
            <a:spLocks noGrp="1"/>
          </p:cNvSpPr>
          <p:nvPr>
            <p:ph idx="1"/>
          </p:nvPr>
        </p:nvSpPr>
        <p:spPr>
          <a:xfrm>
            <a:off x="838200" y="1929384"/>
            <a:ext cx="10515600" cy="4251960"/>
          </a:xfrm>
        </p:spPr>
        <p:txBody>
          <a:bodyPr>
            <a:normAutofit/>
          </a:bodyPr>
          <a:lstStyle/>
          <a:p>
            <a:r>
              <a:rPr lang="en-US" sz="2200" b="1">
                <a:latin typeface="+mj-lt"/>
              </a:rPr>
              <a:t>School Districts:</a:t>
            </a:r>
          </a:p>
          <a:p>
            <a:pPr lvl="1"/>
            <a:r>
              <a:rPr lang="en-US" sz="2200">
                <a:latin typeface="+mj-lt"/>
              </a:rPr>
              <a:t>Identify students with disabilities who may benefit from VR services.</a:t>
            </a:r>
          </a:p>
          <a:p>
            <a:pPr lvl="1"/>
            <a:r>
              <a:rPr lang="en-US" sz="2200">
                <a:latin typeface="+mj-lt"/>
              </a:rPr>
              <a:t>Collaborate with VR counselors to integrate VR services into students’ IEPs.</a:t>
            </a:r>
          </a:p>
          <a:p>
            <a:r>
              <a:rPr lang="en-US" sz="2200" b="1">
                <a:latin typeface="+mj-lt"/>
              </a:rPr>
              <a:t>ESC:</a:t>
            </a:r>
            <a:endParaRPr lang="en-US" sz="2200">
              <a:latin typeface="+mj-lt"/>
            </a:endParaRPr>
          </a:p>
          <a:p>
            <a:pPr lvl="1"/>
            <a:r>
              <a:rPr lang="en-US" sz="2200">
                <a:latin typeface="+mj-lt"/>
              </a:rPr>
              <a:t>Provide guidance to school districts on the implementation of the MOU.</a:t>
            </a:r>
          </a:p>
          <a:p>
            <a:pPr lvl="1"/>
            <a:r>
              <a:rPr lang="en-US" sz="2200">
                <a:latin typeface="+mj-lt"/>
              </a:rPr>
              <a:t>Help make the connection with TEA to monitor district compliance with the collaboration provisions outlined in the MOU. </a:t>
            </a:r>
          </a:p>
        </p:txBody>
      </p:sp>
      <p:sp>
        <p:nvSpPr>
          <p:cNvPr id="4" name="Slide Number Placeholder 3">
            <a:extLst>
              <a:ext uri="{FF2B5EF4-FFF2-40B4-BE49-F238E27FC236}">
                <a16:creationId xmlns:a16="http://schemas.microsoft.com/office/drawing/2014/main" id="{C0B02044-A197-9214-67CF-C85184D65DC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28</a:t>
            </a:fld>
            <a:endParaRPr lang="en-US"/>
          </a:p>
        </p:txBody>
      </p:sp>
    </p:spTree>
    <p:extLst>
      <p:ext uri="{BB962C8B-B14F-4D97-AF65-F5344CB8AC3E}">
        <p14:creationId xmlns:p14="http://schemas.microsoft.com/office/powerpoint/2010/main" val="191967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101D1-29BB-8AAA-BBB9-297F599B178E}"/>
              </a:ext>
            </a:extLst>
          </p:cNvPr>
          <p:cNvSpPr>
            <a:spLocks noGrp="1"/>
          </p:cNvSpPr>
          <p:nvPr>
            <p:ph type="title"/>
          </p:nvPr>
        </p:nvSpPr>
        <p:spPr>
          <a:xfrm>
            <a:off x="838200" y="365125"/>
            <a:ext cx="10515600" cy="1325563"/>
          </a:xfrm>
        </p:spPr>
        <p:txBody>
          <a:bodyPr>
            <a:normAutofit/>
          </a:bodyPr>
          <a:lstStyle/>
          <a:p>
            <a:r>
              <a:rPr lang="en-US" sz="5400"/>
              <a:t>School Plans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E83B6F-771E-A0CA-DBAD-B0FC833A082D}"/>
              </a:ext>
            </a:extLst>
          </p:cNvPr>
          <p:cNvSpPr>
            <a:spLocks noGrp="1"/>
          </p:cNvSpPr>
          <p:nvPr>
            <p:ph idx="1"/>
          </p:nvPr>
        </p:nvSpPr>
        <p:spPr>
          <a:xfrm>
            <a:off x="838200" y="1929384"/>
            <a:ext cx="10515600" cy="4251960"/>
          </a:xfrm>
        </p:spPr>
        <p:txBody>
          <a:bodyPr>
            <a:normAutofit/>
          </a:bodyPr>
          <a:lstStyle/>
          <a:p>
            <a:r>
              <a:rPr lang="en-US" sz="2200" b="0" i="0">
                <a:effectLst/>
                <a:latin typeface="Raleway" pitchFamily="2" charset="0"/>
              </a:rPr>
              <a:t>The </a:t>
            </a:r>
            <a:r>
              <a:rPr lang="en-US" sz="2200" b="1" i="0">
                <a:effectLst/>
                <a:latin typeface="Raleway" pitchFamily="2" charset="0"/>
              </a:rPr>
              <a:t>School Plan</a:t>
            </a:r>
            <a:r>
              <a:rPr lang="en-US" sz="2200" b="0" i="0">
                <a:effectLst/>
                <a:latin typeface="Raleway" pitchFamily="2" charset="0"/>
              </a:rPr>
              <a:t> is a great tool for establishing procedures and accountability with schools. This can be a valuable tool in establishing and maintaining effective partnerships with schools. </a:t>
            </a:r>
          </a:p>
          <a:p>
            <a:r>
              <a:rPr lang="en-US" sz="2200">
                <a:latin typeface="Raleway" pitchFamily="2" charset="0"/>
              </a:rPr>
              <a:t>Key components for the School Plan include:</a:t>
            </a:r>
          </a:p>
          <a:p>
            <a:pPr lvl="1"/>
            <a:r>
              <a:rPr lang="en-US" sz="2200" b="0" i="0">
                <a:effectLst/>
                <a:latin typeface="Raleway" pitchFamily="2" charset="0"/>
              </a:rPr>
              <a:t>Relevant points of contact for TWC and the ISD</a:t>
            </a:r>
          </a:p>
          <a:p>
            <a:pPr lvl="1"/>
            <a:r>
              <a:rPr lang="en-US" sz="2200">
                <a:latin typeface="Raleway" pitchFamily="2" charset="0"/>
              </a:rPr>
              <a:t>Joint goals for the school year</a:t>
            </a:r>
          </a:p>
          <a:p>
            <a:pPr lvl="1"/>
            <a:r>
              <a:rPr lang="en-US" sz="2200" b="0" i="0">
                <a:effectLst/>
                <a:latin typeface="Raleway" pitchFamily="2" charset="0"/>
              </a:rPr>
              <a:t>Overview of the referral and communication processes, including follow up</a:t>
            </a:r>
          </a:p>
          <a:p>
            <a:pPr lvl="1"/>
            <a:r>
              <a:rPr lang="en-US" sz="2200">
                <a:latin typeface="Raleway" pitchFamily="2" charset="0"/>
              </a:rPr>
              <a:t>Opportunities for collaboration</a:t>
            </a:r>
          </a:p>
          <a:p>
            <a:pPr lvl="2"/>
            <a:r>
              <a:rPr lang="en-US" sz="2200" b="0" i="0">
                <a:effectLst/>
                <a:latin typeface="Raleway" pitchFamily="2" charset="0"/>
              </a:rPr>
              <a:t>Parents night, career fair, group orientations, etc</a:t>
            </a:r>
            <a:r>
              <a:rPr lang="en-US" sz="2200">
                <a:latin typeface="Raleway" pitchFamily="2" charset="0"/>
              </a:rPr>
              <a:t>. </a:t>
            </a:r>
          </a:p>
          <a:p>
            <a:pPr lvl="1"/>
            <a:r>
              <a:rPr lang="en-US" sz="2200">
                <a:latin typeface="Raleway" pitchFamily="2" charset="0"/>
              </a:rPr>
              <a:t>Processes for data tracking and storage</a:t>
            </a:r>
            <a:endParaRPr lang="en-US" sz="2200" b="0" i="0">
              <a:effectLst/>
              <a:latin typeface="Raleway" pitchFamily="2" charset="0"/>
            </a:endParaRPr>
          </a:p>
          <a:p>
            <a:endParaRPr lang="en-US" sz="2200"/>
          </a:p>
        </p:txBody>
      </p:sp>
      <p:sp>
        <p:nvSpPr>
          <p:cNvPr id="4" name="Slide Number Placeholder 3">
            <a:extLst>
              <a:ext uri="{FF2B5EF4-FFF2-40B4-BE49-F238E27FC236}">
                <a16:creationId xmlns:a16="http://schemas.microsoft.com/office/drawing/2014/main" id="{8416CF2F-5139-2FD4-C22E-DD5CCE7E6F1B}"/>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29</a:t>
            </a:fld>
            <a:endParaRPr lang="en-US"/>
          </a:p>
        </p:txBody>
      </p:sp>
    </p:spTree>
    <p:extLst>
      <p:ext uri="{BB962C8B-B14F-4D97-AF65-F5344CB8AC3E}">
        <p14:creationId xmlns:p14="http://schemas.microsoft.com/office/powerpoint/2010/main" val="20803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60F4B-FB35-5048-D7AC-AA747E6BF11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Map of Texas with VR and ESC Regions</a:t>
            </a:r>
          </a:p>
        </p:txBody>
      </p:sp>
      <p:pic>
        <p:nvPicPr>
          <p:cNvPr id="2" name="Picture 1" descr="A map of texas with different colored states">
            <a:extLst>
              <a:ext uri="{FF2B5EF4-FFF2-40B4-BE49-F238E27FC236}">
                <a16:creationId xmlns:a16="http://schemas.microsoft.com/office/drawing/2014/main" id="{48D441AC-3514-66D2-7BB3-8F50C8C799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7224" y="136525"/>
            <a:ext cx="7655912" cy="6853236"/>
          </a:xfrm>
          <a:prstGeom prst="rect">
            <a:avLst/>
          </a:prstGeom>
        </p:spPr>
      </p:pic>
      <p:sp>
        <p:nvSpPr>
          <p:cNvPr id="4" name="Slide Number Placeholder 3">
            <a:extLst>
              <a:ext uri="{FF2B5EF4-FFF2-40B4-BE49-F238E27FC236}">
                <a16:creationId xmlns:a16="http://schemas.microsoft.com/office/drawing/2014/main" id="{6515CE7F-59D2-06F2-52E7-59EB7C4E0BD4}"/>
              </a:ext>
            </a:extLst>
          </p:cNvPr>
          <p:cNvSpPr>
            <a:spLocks noGrp="1"/>
          </p:cNvSpPr>
          <p:nvPr>
            <p:ph type="sldNum" sz="quarter" idx="12"/>
          </p:nvPr>
        </p:nvSpPr>
        <p:spPr>
          <a:xfrm>
            <a:off x="9954634" y="6356350"/>
            <a:ext cx="1399165" cy="365125"/>
          </a:xfrm>
        </p:spPr>
        <p:txBody>
          <a:bodyPr vert="horz" lIns="91440" tIns="45720" rIns="91440" bIns="45720" rtlCol="0" anchor="ctr">
            <a:normAutofit/>
          </a:bodyPr>
          <a:lstStyle/>
          <a:p>
            <a:pPr defTabSz="914400">
              <a:spcAft>
                <a:spcPts val="600"/>
              </a:spcAft>
            </a:pPr>
            <a:fld id="{775B6C71-B8E2-4E4D-A4A3-1937B1299F9F}" type="slidenum">
              <a:rPr lang="en-US" dirty="0">
                <a:solidFill>
                  <a:srgbClr val="FFFFFF"/>
                </a:solidFill>
              </a:rPr>
              <a:pPr defTabSz="914400">
                <a:spcAft>
                  <a:spcPts val="600"/>
                </a:spcAft>
              </a:pPr>
              <a:t>3</a:t>
            </a:fld>
            <a:endParaRPr lang="en-US">
              <a:solidFill>
                <a:srgbClr val="FFFFFF"/>
              </a:solidFill>
            </a:endParaRPr>
          </a:p>
        </p:txBody>
      </p:sp>
    </p:spTree>
    <p:extLst>
      <p:ext uri="{BB962C8B-B14F-4D97-AF65-F5344CB8AC3E}">
        <p14:creationId xmlns:p14="http://schemas.microsoft.com/office/powerpoint/2010/main" val="2443148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1FED-426E-106D-138F-4A1C58D6D43E}"/>
              </a:ext>
            </a:extLst>
          </p:cNvPr>
          <p:cNvSpPr>
            <a:spLocks noGrp="1"/>
          </p:cNvSpPr>
          <p:nvPr>
            <p:ph type="title"/>
          </p:nvPr>
        </p:nvSpPr>
        <p:spPr>
          <a:xfrm>
            <a:off x="838199" y="109432"/>
            <a:ext cx="10515600" cy="1325563"/>
          </a:xfrm>
        </p:spPr>
        <p:txBody>
          <a:bodyPr/>
          <a:lstStyle/>
          <a:p>
            <a:pPr algn="ctr"/>
            <a:r>
              <a:rPr lang="en-US">
                <a:latin typeface="Amasis MT Pro Black" panose="02040A04050005020304" pitchFamily="18" charset="0"/>
              </a:rPr>
              <a:t>VR School Plan Guidelines</a:t>
            </a:r>
          </a:p>
        </p:txBody>
      </p:sp>
      <p:pic>
        <p:nvPicPr>
          <p:cNvPr id="6" name="Content Placeholder 5" descr="A VR school plan guideline&#10;">
            <a:extLst>
              <a:ext uri="{FF2B5EF4-FFF2-40B4-BE49-F238E27FC236}">
                <a16:creationId xmlns:a16="http://schemas.microsoft.com/office/drawing/2014/main" id="{615E4ED9-88EC-75AE-69DB-9C9C5C7146D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8968"/>
          <a:stretch/>
        </p:blipFill>
        <p:spPr>
          <a:xfrm>
            <a:off x="1714500" y="1219200"/>
            <a:ext cx="8763000" cy="4860536"/>
          </a:xfr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4" name="Slide Number Placeholder 3">
            <a:extLst>
              <a:ext uri="{FF2B5EF4-FFF2-40B4-BE49-F238E27FC236}">
                <a16:creationId xmlns:a16="http://schemas.microsoft.com/office/drawing/2014/main" id="{4DD9A559-66C2-7682-CB69-419CFF7AA1BB}"/>
              </a:ext>
            </a:extLst>
          </p:cNvPr>
          <p:cNvSpPr>
            <a:spLocks noGrp="1"/>
          </p:cNvSpPr>
          <p:nvPr>
            <p:ph type="sldNum" sz="quarter" idx="12"/>
          </p:nvPr>
        </p:nvSpPr>
        <p:spPr>
          <a:xfrm>
            <a:off x="10810874" y="6356350"/>
            <a:ext cx="542925" cy="365125"/>
          </a:xfrm>
        </p:spPr>
        <p:txBody>
          <a:bodyPr/>
          <a:lstStyle/>
          <a:p>
            <a:pPr algn="ctr"/>
            <a:fld id="{775B6C71-B8E2-4E4D-A4A3-1937B1299F9F}" type="slidenum">
              <a:rPr lang="en-US" smtClean="0"/>
              <a:pPr algn="ctr"/>
              <a:t>30</a:t>
            </a:fld>
            <a:endParaRPr lang="en-US"/>
          </a:p>
        </p:txBody>
      </p:sp>
    </p:spTree>
    <p:extLst>
      <p:ext uri="{BB962C8B-B14F-4D97-AF65-F5344CB8AC3E}">
        <p14:creationId xmlns:p14="http://schemas.microsoft.com/office/powerpoint/2010/main" val="3921148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8D1E-FAAD-47D9-8FED-E1B748851B0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School Plan Slide</a:t>
            </a:r>
          </a:p>
        </p:txBody>
      </p:sp>
      <p:pic>
        <p:nvPicPr>
          <p:cNvPr id="6" name="Content Placeholder 5" descr="A school plan with a list of information&#10;">
            <a:extLst>
              <a:ext uri="{FF2B5EF4-FFF2-40B4-BE49-F238E27FC236}">
                <a16:creationId xmlns:a16="http://schemas.microsoft.com/office/drawing/2014/main" id="{29E8C6D0-8ACD-E368-107B-8929D16BE951}"/>
              </a:ext>
            </a:extLst>
          </p:cNvPr>
          <p:cNvPicPr>
            <a:picLocks noGrp="1" noChangeAspect="1"/>
          </p:cNvPicPr>
          <p:nvPr>
            <p:ph idx="1"/>
          </p:nvPr>
        </p:nvPicPr>
        <p:blipFill>
          <a:blip r:embed="rId3"/>
          <a:stretch>
            <a:fillRect/>
          </a:stretch>
        </p:blipFill>
        <p:spPr>
          <a:xfrm>
            <a:off x="615579" y="147410"/>
            <a:ext cx="5312435" cy="5991225"/>
          </a:xfrm>
          <a:ln w="9525">
            <a:solidFill>
              <a:schemeClr val="tx1"/>
            </a:solidFill>
          </a:ln>
        </p:spPr>
      </p:pic>
      <p:pic>
        <p:nvPicPr>
          <p:cNvPr id="8" name="Picture 7" descr="A school plan with a list of information">
            <a:extLst>
              <a:ext uri="{FF2B5EF4-FFF2-40B4-BE49-F238E27FC236}">
                <a16:creationId xmlns:a16="http://schemas.microsoft.com/office/drawing/2014/main" id="{34169A94-FACC-A0BF-D216-9E23E1AA5CD6}"/>
              </a:ext>
            </a:extLst>
          </p:cNvPr>
          <p:cNvPicPr>
            <a:picLocks noChangeAspect="1"/>
          </p:cNvPicPr>
          <p:nvPr/>
        </p:nvPicPr>
        <p:blipFill>
          <a:blip r:embed="rId4"/>
          <a:stretch>
            <a:fillRect/>
          </a:stretch>
        </p:blipFill>
        <p:spPr>
          <a:xfrm>
            <a:off x="6430910" y="147410"/>
            <a:ext cx="5145511" cy="5991225"/>
          </a:xfrm>
          <a:prstGeom prst="rect">
            <a:avLst/>
          </a:prstGeom>
          <a:ln w="9525">
            <a:solidFill>
              <a:schemeClr val="tx1"/>
            </a:solidFill>
          </a:ln>
        </p:spPr>
      </p:pic>
      <p:sp>
        <p:nvSpPr>
          <p:cNvPr id="4" name="Slide Number Placeholder 3">
            <a:extLst>
              <a:ext uri="{FF2B5EF4-FFF2-40B4-BE49-F238E27FC236}">
                <a16:creationId xmlns:a16="http://schemas.microsoft.com/office/drawing/2014/main" id="{6EEF1A61-4FDD-42EB-7D0E-C3EC9DC30FBA}"/>
              </a:ext>
            </a:extLst>
          </p:cNvPr>
          <p:cNvSpPr>
            <a:spLocks noGrp="1"/>
          </p:cNvSpPr>
          <p:nvPr>
            <p:ph type="sldNum" sz="quarter" idx="12"/>
          </p:nvPr>
        </p:nvSpPr>
        <p:spPr>
          <a:xfrm>
            <a:off x="10829924" y="6356350"/>
            <a:ext cx="523875" cy="365125"/>
          </a:xfrm>
        </p:spPr>
        <p:txBody>
          <a:bodyPr/>
          <a:lstStyle/>
          <a:p>
            <a:pPr algn="ctr"/>
            <a:fld id="{775B6C71-B8E2-4E4D-A4A3-1937B1299F9F}" type="slidenum">
              <a:rPr lang="en-US" smtClean="0"/>
              <a:pPr algn="ctr"/>
              <a:t>31</a:t>
            </a:fld>
            <a:endParaRPr lang="en-US"/>
          </a:p>
        </p:txBody>
      </p:sp>
    </p:spTree>
    <p:extLst>
      <p:ext uri="{BB962C8B-B14F-4D97-AF65-F5344CB8AC3E}">
        <p14:creationId xmlns:p14="http://schemas.microsoft.com/office/powerpoint/2010/main" val="3068129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69CDE-D128-BA45-C040-88ECF7CB14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School Plan Slide 2</a:t>
            </a:r>
          </a:p>
        </p:txBody>
      </p:sp>
      <p:pic>
        <p:nvPicPr>
          <p:cNvPr id="6" name="Content Placeholder 5" descr="A school plan with a list of information">
            <a:extLst>
              <a:ext uri="{FF2B5EF4-FFF2-40B4-BE49-F238E27FC236}">
                <a16:creationId xmlns:a16="http://schemas.microsoft.com/office/drawing/2014/main" id="{C0EA82E9-6EBB-E558-57E4-11956537629C}"/>
              </a:ext>
            </a:extLst>
          </p:cNvPr>
          <p:cNvPicPr>
            <a:picLocks noGrp="1" noChangeAspect="1"/>
          </p:cNvPicPr>
          <p:nvPr>
            <p:ph idx="1"/>
          </p:nvPr>
        </p:nvPicPr>
        <p:blipFill>
          <a:blip r:embed="rId3"/>
          <a:stretch>
            <a:fillRect/>
          </a:stretch>
        </p:blipFill>
        <p:spPr>
          <a:xfrm>
            <a:off x="2033588" y="218803"/>
            <a:ext cx="8124824" cy="5937250"/>
          </a:xfrm>
          <a:ln w="9525">
            <a:solidFill>
              <a:schemeClr val="tx1"/>
            </a:solidFill>
          </a:ln>
        </p:spPr>
      </p:pic>
      <p:sp>
        <p:nvSpPr>
          <p:cNvPr id="4" name="Slide Number Placeholder 3">
            <a:extLst>
              <a:ext uri="{FF2B5EF4-FFF2-40B4-BE49-F238E27FC236}">
                <a16:creationId xmlns:a16="http://schemas.microsoft.com/office/drawing/2014/main" id="{A4E9A6CA-6C7A-AA51-43B8-F47265724F26}"/>
              </a:ext>
            </a:extLst>
          </p:cNvPr>
          <p:cNvSpPr>
            <a:spLocks noGrp="1"/>
          </p:cNvSpPr>
          <p:nvPr>
            <p:ph type="sldNum" sz="quarter" idx="12"/>
          </p:nvPr>
        </p:nvSpPr>
        <p:spPr>
          <a:xfrm>
            <a:off x="10791824" y="6356350"/>
            <a:ext cx="561975" cy="365125"/>
          </a:xfrm>
        </p:spPr>
        <p:txBody>
          <a:bodyPr/>
          <a:lstStyle/>
          <a:p>
            <a:pPr algn="ctr"/>
            <a:fld id="{775B6C71-B8E2-4E4D-A4A3-1937B1299F9F}" type="slidenum">
              <a:rPr lang="en-US" smtClean="0"/>
              <a:pPr algn="ctr"/>
              <a:t>32</a:t>
            </a:fld>
            <a:endParaRPr lang="en-US"/>
          </a:p>
        </p:txBody>
      </p:sp>
    </p:spTree>
    <p:extLst>
      <p:ext uri="{BB962C8B-B14F-4D97-AF65-F5344CB8AC3E}">
        <p14:creationId xmlns:p14="http://schemas.microsoft.com/office/powerpoint/2010/main" val="2294343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8b03d51bd9_0_7"/>
          <p:cNvSpPr txBox="1">
            <a:spLocks noGrp="1"/>
          </p:cNvSpPr>
          <p:nvPr>
            <p:ph type="title" idx="4294967295"/>
          </p:nvPr>
        </p:nvSpPr>
        <p:spPr>
          <a:xfrm>
            <a:off x="406400" y="200025"/>
            <a:ext cx="11785600" cy="5838825"/>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Pts val="31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What is a TED?</a:t>
            </a:r>
          </a:p>
          <a:p>
            <a:pPr marL="0" marR="0" lvl="0" indent="0" algn="l" defTabSz="914400" rtl="0" eaLnBrk="1" fontAlgn="auto" latinLnBrk="0" hangingPunct="1">
              <a:lnSpc>
                <a:spcPct val="100000"/>
              </a:lnSpc>
              <a:spcBef>
                <a:spcPts val="1600"/>
              </a:spcBef>
              <a:spcAft>
                <a:spcPts val="0"/>
              </a:spcAft>
              <a:buClrTx/>
              <a:buSzPts val="3100"/>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TED is an employee in a district or charter school who is </a:t>
            </a:r>
            <a:r>
              <a:rPr kumimoji="0" lang="en-US" sz="2400" b="1" i="0" u="none" strike="noStrike" kern="1200" cap="none" spc="0" normalizeH="0" baseline="0" noProof="0" dirty="0">
                <a:ln>
                  <a:noFill/>
                </a:ln>
                <a:solidFill>
                  <a:schemeClr val="tx1"/>
                </a:solidFill>
                <a:effectLst/>
                <a:uLnTx/>
                <a:uFillTx/>
                <a:latin typeface="+mn-lt"/>
                <a:ea typeface="+mn-ea"/>
                <a:cs typeface="+mn-cs"/>
              </a:rPr>
              <a:t>designated as the primary contact for transition and employment services for students with disabilities in special education programs. </a:t>
            </a:r>
            <a:endParaRPr kumimoji="0" lang="en-US" sz="1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600"/>
              </a:spcBef>
              <a:spcAft>
                <a:spcPts val="0"/>
              </a:spcAft>
              <a:buClrTx/>
              <a:buSzPts val="3100"/>
              <a:buFont typeface="Arial" panose="020B0604020202020204" pitchFamily="34" charset="0"/>
              <a:buNone/>
              <a:tabLst/>
              <a:defRPr/>
            </a:pPr>
            <a:endParaRPr kumimoji="0" lang="en-US" sz="1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3100"/>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This employee </a:t>
            </a:r>
            <a:r>
              <a:rPr kumimoji="0" lang="en-US" sz="2400" b="0" i="0" u="sng" strike="noStrike" kern="1200" cap="none" spc="0" normalizeH="0" baseline="0" noProof="0" dirty="0">
                <a:ln>
                  <a:noFill/>
                </a:ln>
                <a:solidFill>
                  <a:schemeClr val="tx1"/>
                </a:solidFill>
                <a:effectLst/>
                <a:uLnTx/>
                <a:uFillTx/>
                <a:latin typeface="+mn-lt"/>
                <a:ea typeface="+mn-ea"/>
                <a:cs typeface="+mn-cs"/>
              </a:rPr>
              <a:t>must be able to provide information and resources about effective transition planning and employment services to school staff, students, parents, and agency providers. </a:t>
            </a:r>
            <a:r>
              <a:rPr kumimoji="0" lang="en-US" sz="2400" b="0" i="0" u="none" strike="noStrike" kern="1200" cap="none" spc="0" normalizeH="0" baseline="0" noProof="0" dirty="0">
                <a:ln>
                  <a:noFill/>
                </a:ln>
                <a:solidFill>
                  <a:schemeClr val="tx1"/>
                </a:solidFill>
                <a:effectLst/>
                <a:uLnTx/>
                <a:uFillTx/>
                <a:latin typeface="+mn-lt"/>
                <a:ea typeface="+mn-ea"/>
                <a:cs typeface="+mn-cs"/>
              </a:rPr>
              <a:t>Local education agencies, or LEAs, can change this designation, as needed, to make sure that the employee serving in this role has the appropriate knowledge and skills necessary for providing information about effective transition services.</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3100"/>
              <a:buFont typeface="Arial" panose="020B0604020202020204" pitchFamily="34" charset="0"/>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3100"/>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You can find TED for any district in Texas on </a:t>
            </a:r>
            <a:r>
              <a:rPr kumimoji="0" lang="en-US" sz="2400" b="0" i="0" u="sng" strike="noStrike" kern="1200" cap="none" spc="0" normalizeH="0" baseline="0" noProof="0" dirty="0">
                <a:ln>
                  <a:noFill/>
                </a:ln>
                <a:solidFill>
                  <a:schemeClr val="hlink"/>
                </a:solidFill>
                <a:effectLst/>
                <a:uLnTx/>
                <a:uFillTx/>
                <a:latin typeface="+mn-lt"/>
                <a:ea typeface="+mn-ea"/>
                <a:cs typeface="+mn-cs"/>
                <a:hlinkClick r:id="rId3"/>
              </a:rPr>
              <a:t>TEAs website</a:t>
            </a:r>
            <a:r>
              <a:rPr kumimoji="0" lang="en-US" sz="2400" b="0" i="0" u="none" strike="noStrike" kern="1200" cap="none" spc="0" normalizeH="0" baseline="0" noProof="0" dirty="0">
                <a:ln>
                  <a:noFill/>
                </a:ln>
                <a:solidFill>
                  <a:schemeClr val="tx1"/>
                </a:solidFill>
                <a:effectLst/>
                <a:uLnTx/>
                <a:uFillTx/>
                <a:latin typeface="+mn-lt"/>
                <a:ea typeface="+mn-ea"/>
                <a:cs typeface="+mn-cs"/>
              </a:rPr>
              <a:t> under </a:t>
            </a:r>
            <a:r>
              <a:rPr kumimoji="0" lang="en-US" sz="2400" b="0" i="0" u="none" strike="noStrike" kern="1200" cap="none" spc="0" normalizeH="0" baseline="0" noProof="0" dirty="0" err="1">
                <a:ln>
                  <a:noFill/>
                </a:ln>
                <a:solidFill>
                  <a:schemeClr val="tx1"/>
                </a:solidFill>
                <a:effectLst/>
                <a:uLnTx/>
                <a:uFillTx/>
                <a:latin typeface="+mn-lt"/>
                <a:ea typeface="+mn-ea"/>
                <a:cs typeface="+mn-cs"/>
              </a:rPr>
              <a:t>AskTED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15000"/>
              </a:lnSpc>
              <a:spcBef>
                <a:spcPts val="1600"/>
              </a:spcBef>
              <a:spcAft>
                <a:spcPts val="1600"/>
              </a:spcAft>
              <a:buClrTx/>
              <a:buSzPts val="3100"/>
              <a:buFont typeface="Arial" panose="020B0604020202020204" pitchFamily="34" charset="0"/>
              <a:buNone/>
              <a:tabLst/>
              <a:defRPr/>
            </a:pPr>
            <a:endParaRPr kumimoji="0" lang="en-US" sz="2150" b="0" i="0" u="none" strike="noStrike" kern="1200" cap="none" spc="0" normalizeH="0" baseline="0" noProof="0" dirty="0">
              <a:ln>
                <a:noFill/>
              </a:ln>
              <a:solidFill>
                <a:schemeClr val="tx1"/>
              </a:solidFill>
              <a:effectLst/>
              <a:uLnTx/>
              <a:uFillTx/>
              <a:latin typeface="+mn-lt"/>
              <a:ea typeface="+mn-ea"/>
              <a:cs typeface="+mn-cs"/>
            </a:endParaRPr>
          </a:p>
        </p:txBody>
      </p:sp>
      <p:pic>
        <p:nvPicPr>
          <p:cNvPr id="332" name="Google Shape;332;g28b03d51bd9_0_7" descr="TEA Website Screenshot"/>
          <p:cNvPicPr preferRelativeResize="0"/>
          <p:nvPr/>
        </p:nvPicPr>
        <p:blipFill rotWithShape="1">
          <a:blip r:embed="rId4">
            <a:alphaModFix/>
          </a:blip>
          <a:srcRect/>
          <a:stretch/>
        </p:blipFill>
        <p:spPr>
          <a:xfrm>
            <a:off x="406358" y="5079300"/>
            <a:ext cx="11785598" cy="1154732"/>
          </a:xfrm>
          <a:prstGeom prst="rect">
            <a:avLst/>
          </a:prstGeom>
          <a:noFill/>
          <a:ln>
            <a:noFill/>
          </a:ln>
        </p:spPr>
      </p:pic>
      <p:sp>
        <p:nvSpPr>
          <p:cNvPr id="333" name="Google Shape;333;g28b03d51bd9_0_7">
            <a:extLst>
              <a:ext uri="{C183D7F6-B498-43B3-948B-1728B52AA6E4}">
                <adec:decorative xmlns:adec="http://schemas.microsoft.com/office/drawing/2017/decorative" val="1"/>
              </a:ext>
            </a:extLst>
          </p:cNvPr>
          <p:cNvSpPr/>
          <p:nvPr/>
        </p:nvSpPr>
        <p:spPr>
          <a:xfrm>
            <a:off x="2732367" y="5079300"/>
            <a:ext cx="542700" cy="2997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34" name="Google Shape;334;g28b03d51bd9_0_7">
            <a:extLst>
              <a:ext uri="{C183D7F6-B498-43B3-948B-1728B52AA6E4}">
                <adec:decorative xmlns:adec="http://schemas.microsoft.com/office/drawing/2017/decorative" val="1"/>
              </a:ext>
            </a:extLst>
          </p:cNvPr>
          <p:cNvSpPr/>
          <p:nvPr/>
        </p:nvSpPr>
        <p:spPr>
          <a:xfrm>
            <a:off x="2732367" y="5448558"/>
            <a:ext cx="602100" cy="1272900"/>
          </a:xfrm>
          <a:prstGeom prst="up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35" name="Google Shape;335;g28b03d51bd9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g301298360dd_0_302"/>
          <p:cNvSpPr txBox="1">
            <a:spLocks noGrp="1"/>
          </p:cNvSpPr>
          <p:nvPr>
            <p:ph type="title"/>
          </p:nvPr>
        </p:nvSpPr>
        <p:spPr>
          <a:xfrm>
            <a:off x="838200" y="2109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Texas Administrative Code (TAC) </a:t>
            </a:r>
            <a:endParaRPr dirty="0"/>
          </a:p>
        </p:txBody>
      </p:sp>
      <p:graphicFrame>
        <p:nvGraphicFramePr>
          <p:cNvPr id="342" name="Google Shape;342;g301298360dd_0_302"/>
          <p:cNvGraphicFramePr/>
          <p:nvPr>
            <p:extLst>
              <p:ext uri="{D42A27DB-BD31-4B8C-83A1-F6EECF244321}">
                <p14:modId xmlns:p14="http://schemas.microsoft.com/office/powerpoint/2010/main" val="3586402116"/>
              </p:ext>
            </p:extLst>
          </p:nvPr>
        </p:nvGraphicFramePr>
        <p:xfrm>
          <a:off x="838208" y="1536633"/>
          <a:ext cx="10938200" cy="609560"/>
        </p:xfrm>
        <a:graphic>
          <a:graphicData uri="http://schemas.openxmlformats.org/drawingml/2006/table">
            <a:tbl>
              <a:tblPr firstRow="1">
                <a:noFill/>
              </a:tblPr>
              <a:tblGrid>
                <a:gridCol w="5469125">
                  <a:extLst>
                    <a:ext uri="{9D8B030D-6E8A-4147-A177-3AD203B41FA5}">
                      <a16:colId xmlns:a16="http://schemas.microsoft.com/office/drawing/2014/main" val="20000"/>
                    </a:ext>
                  </a:extLst>
                </a:gridCol>
                <a:gridCol w="5469075">
                  <a:extLst>
                    <a:ext uri="{9D8B030D-6E8A-4147-A177-3AD203B41FA5}">
                      <a16:colId xmlns:a16="http://schemas.microsoft.com/office/drawing/2014/main" val="20001"/>
                    </a:ext>
                  </a:extLst>
                </a:gridCol>
              </a:tblGrid>
              <a:tr h="508000">
                <a:tc>
                  <a:txBody>
                    <a:bodyPr/>
                    <a:lstStyle/>
                    <a:p>
                      <a:pPr marL="0" lvl="0" indent="0" algn="ctr" rtl="0">
                        <a:spcBef>
                          <a:spcPts val="0"/>
                        </a:spcBef>
                        <a:spcAft>
                          <a:spcPts val="0"/>
                        </a:spcAft>
                        <a:buNone/>
                      </a:pPr>
                      <a:r>
                        <a:rPr lang="en-US" sz="2400">
                          <a:solidFill>
                            <a:schemeClr val="lt1"/>
                          </a:solidFill>
                          <a:latin typeface="Calibri"/>
                          <a:ea typeface="Calibri"/>
                          <a:cs typeface="Calibri"/>
                          <a:sym typeface="Calibri"/>
                        </a:rPr>
                        <a:t>TAC Amendment</a:t>
                      </a:r>
                      <a:endParaRPr sz="2400">
                        <a:solidFill>
                          <a:schemeClr val="lt1"/>
                        </a:solidFill>
                        <a:latin typeface="Calibri"/>
                        <a:ea typeface="Calibri"/>
                        <a:cs typeface="Calibri"/>
                        <a:sym typeface="Calibri"/>
                      </a:endParaRPr>
                    </a:p>
                  </a:txBody>
                  <a:tcPr marL="121900" marR="121900" marT="121900" marB="121900">
                    <a:solidFill>
                      <a:srgbClr val="2B3990"/>
                    </a:solidFill>
                  </a:tcPr>
                </a:tc>
                <a:tc>
                  <a:txBody>
                    <a:bodyPr/>
                    <a:lstStyle/>
                    <a:p>
                      <a:pPr marL="0" lvl="0" indent="0" algn="ctr" rtl="0">
                        <a:spcBef>
                          <a:spcPts val="0"/>
                        </a:spcBef>
                        <a:spcAft>
                          <a:spcPts val="0"/>
                        </a:spcAft>
                        <a:buNone/>
                      </a:pPr>
                      <a:r>
                        <a:rPr lang="en-US" sz="2400" dirty="0">
                          <a:solidFill>
                            <a:schemeClr val="lt1"/>
                          </a:solidFill>
                          <a:latin typeface="Calibri"/>
                          <a:ea typeface="Calibri"/>
                          <a:cs typeface="Calibri"/>
                          <a:sym typeface="Calibri"/>
                        </a:rPr>
                        <a:t>Next Steps</a:t>
                      </a:r>
                      <a:endParaRPr sz="2400" dirty="0">
                        <a:solidFill>
                          <a:schemeClr val="lt1"/>
                        </a:solidFill>
                        <a:latin typeface="Calibri"/>
                        <a:ea typeface="Calibri"/>
                        <a:cs typeface="Calibri"/>
                        <a:sym typeface="Calibri"/>
                      </a:endParaRPr>
                    </a:p>
                  </a:txBody>
                  <a:tcPr marL="121900" marR="121900" marT="121900" marB="121900">
                    <a:solidFill>
                      <a:srgbClr val="2B3990"/>
                    </a:solidFill>
                  </a:tcPr>
                </a:tc>
                <a:extLst>
                  <a:ext uri="{0D108BD9-81ED-4DB2-BD59-A6C34878D82A}">
                    <a16:rowId xmlns:a16="http://schemas.microsoft.com/office/drawing/2014/main" val="10000"/>
                  </a:ext>
                </a:extLst>
              </a:tr>
            </a:tbl>
          </a:graphicData>
        </a:graphic>
      </p:graphicFrame>
      <p:sp>
        <p:nvSpPr>
          <p:cNvPr id="340" name="Google Shape;340;g301298360dd_0_302" descr="TAC Code"/>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aphicFrame>
        <p:nvGraphicFramePr>
          <p:cNvPr id="343" name="Google Shape;343;g301298360dd_0_30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97166"/>
              </p:ext>
            </p:extLst>
          </p:nvPr>
        </p:nvGraphicFramePr>
        <p:xfrm>
          <a:off x="838208" y="2146175"/>
          <a:ext cx="10938200" cy="4291450"/>
        </p:xfrm>
        <a:graphic>
          <a:graphicData uri="http://schemas.openxmlformats.org/drawingml/2006/table">
            <a:tbl>
              <a:tblPr firstRow="1">
                <a:noFill/>
              </a:tblPr>
              <a:tblGrid>
                <a:gridCol w="5469100">
                  <a:extLst>
                    <a:ext uri="{9D8B030D-6E8A-4147-A177-3AD203B41FA5}">
                      <a16:colId xmlns:a16="http://schemas.microsoft.com/office/drawing/2014/main" val="20000"/>
                    </a:ext>
                  </a:extLst>
                </a:gridCol>
                <a:gridCol w="5469100">
                  <a:extLst>
                    <a:ext uri="{9D8B030D-6E8A-4147-A177-3AD203B41FA5}">
                      <a16:colId xmlns:a16="http://schemas.microsoft.com/office/drawing/2014/main" val="20001"/>
                    </a:ext>
                  </a:extLst>
                </a:gridCol>
              </a:tblGrid>
              <a:tr h="4291450">
                <a:tc>
                  <a:txBody>
                    <a:bodyPr/>
                    <a:lstStyle/>
                    <a:p>
                      <a:pPr marL="0" lvl="0" indent="0" algn="l" rtl="0">
                        <a:spcBef>
                          <a:spcPts val="0"/>
                        </a:spcBef>
                        <a:spcAft>
                          <a:spcPts val="0"/>
                        </a:spcAft>
                        <a:buClr>
                          <a:schemeClr val="dk1"/>
                        </a:buClr>
                        <a:buSzPts val="1500"/>
                        <a:buFont typeface="Arial"/>
                        <a:buNone/>
                      </a:pPr>
                      <a:r>
                        <a:rPr lang="en-US" sz="2400">
                          <a:solidFill>
                            <a:schemeClr val="dk1"/>
                          </a:solidFill>
                          <a:latin typeface="Calibri"/>
                          <a:ea typeface="Calibri"/>
                          <a:cs typeface="Calibri"/>
                          <a:sym typeface="Calibri"/>
                        </a:rPr>
                        <a:t>Aligns both federal and state transition requirements to </a:t>
                      </a:r>
                      <a:r>
                        <a:rPr lang="en-US" sz="2400" b="1">
                          <a:solidFill>
                            <a:srgbClr val="FF0000"/>
                          </a:solidFill>
                          <a:latin typeface="Calibri"/>
                          <a:ea typeface="Calibri"/>
                          <a:cs typeface="Calibri"/>
                          <a:sym typeface="Calibri"/>
                        </a:rPr>
                        <a:t>no later than</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the first IEP to be in effect when the student turns </a:t>
                      </a:r>
                      <a:r>
                        <a:rPr lang="en-US" sz="2400" b="1">
                          <a:solidFill>
                            <a:srgbClr val="FF0000"/>
                          </a:solidFill>
                          <a:latin typeface="Calibri"/>
                          <a:ea typeface="Calibri"/>
                          <a:cs typeface="Calibri"/>
                          <a:sym typeface="Calibri"/>
                        </a:rPr>
                        <a:t>14</a:t>
                      </a:r>
                      <a:r>
                        <a:rPr lang="en-US" sz="2400">
                          <a:solidFill>
                            <a:srgbClr val="FF0000"/>
                          </a:solidFill>
                          <a:latin typeface="Calibri"/>
                          <a:ea typeface="Calibri"/>
                          <a:cs typeface="Calibri"/>
                          <a:sym typeface="Calibri"/>
                        </a:rPr>
                        <a:t> </a:t>
                      </a:r>
                      <a:r>
                        <a:rPr lang="en-US" sz="2400">
                          <a:solidFill>
                            <a:schemeClr val="dk1"/>
                          </a:solidFill>
                          <a:latin typeface="Calibri"/>
                          <a:ea typeface="Calibri"/>
                          <a:cs typeface="Calibri"/>
                          <a:sym typeface="Calibri"/>
                        </a:rPr>
                        <a:t>TAC </a:t>
                      </a:r>
                      <a:r>
                        <a:rPr lang="en-US" sz="2400" u="sng">
                          <a:solidFill>
                            <a:srgbClr val="2B399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§89.1055 (k-m)</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5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500"/>
                        <a:buFont typeface="Arial"/>
                        <a:buNone/>
                      </a:pPr>
                      <a:r>
                        <a:rPr lang="en-US" sz="2400" u="sng">
                          <a:solidFill>
                            <a:srgbClr val="2B399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Back to school updates for special educators from TEA.</a:t>
                      </a:r>
                      <a:endParaRPr sz="2400">
                        <a:solidFill>
                          <a:srgbClr val="2B3990"/>
                        </a:solidFill>
                        <a:latin typeface="Calibri"/>
                        <a:ea typeface="Calibri"/>
                        <a:cs typeface="Calibri"/>
                        <a:sym typeface="Calibri"/>
                      </a:endParaRPr>
                    </a:p>
                  </a:txBody>
                  <a:tcPr marL="121900" marR="121900" marT="121900" marB="121900"/>
                </a:tc>
                <a:tc>
                  <a:txBody>
                    <a:bodyPr/>
                    <a:lstStyle/>
                    <a:p>
                      <a:pPr marL="609600" lvl="0" indent="-457200" algn="l" rtl="0">
                        <a:spcBef>
                          <a:spcPts val="0"/>
                        </a:spcBef>
                        <a:spcAft>
                          <a:spcPts val="0"/>
                        </a:spcAft>
                        <a:buSzPts val="2400"/>
                        <a:buFont typeface="Calibri"/>
                        <a:buChar char="❏"/>
                      </a:pPr>
                      <a:r>
                        <a:rPr lang="en-US" sz="2400" dirty="0">
                          <a:latin typeface="Calibri"/>
                          <a:ea typeface="Calibri"/>
                          <a:cs typeface="Calibri"/>
                          <a:sym typeface="Calibri"/>
                        </a:rPr>
                        <a:t>Generate a list of students who turned 14 over the summer or will turn 14 at the start of the school year.</a:t>
                      </a:r>
                      <a:endParaRPr sz="2400" dirty="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dirty="0">
                          <a:latin typeface="Calibri"/>
                          <a:ea typeface="Calibri"/>
                          <a:cs typeface="Calibri"/>
                          <a:sym typeface="Calibri"/>
                        </a:rPr>
                        <a:t>For districts that follow a local procedure to wait until age 16 for transition requirements, include students turning 14 up to age 16.</a:t>
                      </a:r>
                      <a:endParaRPr sz="2400" dirty="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dirty="0">
                          <a:latin typeface="Calibri"/>
                          <a:ea typeface="Calibri"/>
                          <a:cs typeface="Calibri"/>
                          <a:sym typeface="Calibri"/>
                        </a:rPr>
                        <a:t>Also, consider students in lower grades who might have been retained.</a:t>
                      </a:r>
                      <a:endParaRPr sz="1900" dirty="0">
                        <a:latin typeface="Calibri"/>
                        <a:ea typeface="Calibri"/>
                        <a:cs typeface="Calibri"/>
                        <a:sym typeface="Calibri"/>
                      </a:endParaRPr>
                    </a:p>
                  </a:txBody>
                  <a:tcPr marL="121900" marR="121900" marT="121900" marB="121900"/>
                </a:tc>
                <a:extLst>
                  <a:ext uri="{0D108BD9-81ED-4DB2-BD59-A6C34878D82A}">
                    <a16:rowId xmlns:a16="http://schemas.microsoft.com/office/drawing/2014/main" val="10000"/>
                  </a:ext>
                </a:extLst>
              </a:tr>
            </a:tbl>
          </a:graphicData>
        </a:graphic>
      </p:graphicFrame>
      <p:sp>
        <p:nvSpPr>
          <p:cNvPr id="344" name="Google Shape;344;g301298360dd_0_30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8b03d51bd9_0_925"/>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US"/>
              <a:t>Target Students: Ages 14-16</a:t>
            </a:r>
            <a:endParaRPr/>
          </a:p>
        </p:txBody>
      </p:sp>
      <p:sp>
        <p:nvSpPr>
          <p:cNvPr id="350" name="Google Shape;350;g28b03d51bd9_0_925"/>
          <p:cNvSpPr txBox="1">
            <a:spLocks noGrp="1"/>
          </p:cNvSpPr>
          <p:nvPr>
            <p:ph type="body" idx="1"/>
          </p:nvPr>
        </p:nvSpPr>
        <p:spPr>
          <a:xfrm>
            <a:off x="838200" y="1690825"/>
            <a:ext cx="10515600" cy="4351200"/>
          </a:xfrm>
          <a:prstGeom prst="rect">
            <a:avLst/>
          </a:prstGeom>
          <a:noFill/>
          <a:ln>
            <a:noFill/>
          </a:ln>
        </p:spPr>
        <p:txBody>
          <a:bodyPr spcFirstLastPara="1" wrap="square" lIns="121900" tIns="121900" rIns="121900" bIns="121900" anchor="t" anchorCtr="0">
            <a:noAutofit/>
          </a:bodyPr>
          <a:lstStyle/>
          <a:p>
            <a:pPr marL="0" lvl="0" indent="0" algn="l" rtl="0">
              <a:lnSpc>
                <a:spcPct val="95000"/>
              </a:lnSpc>
              <a:spcBef>
                <a:spcPts val="0"/>
              </a:spcBef>
              <a:spcAft>
                <a:spcPts val="0"/>
              </a:spcAft>
              <a:buSzPts val="2200"/>
              <a:buNone/>
            </a:pPr>
            <a:r>
              <a:rPr lang="en-US" sz="2400"/>
              <a:t>Call the campuses and let them know that you can set up meetings with target students (barriers to employment)  and their parents. Provide a consent form for the parents to sign to begin this discussion.</a:t>
            </a:r>
            <a:endParaRPr sz="2400"/>
          </a:p>
          <a:p>
            <a:pPr marL="0" lvl="0" indent="0" algn="l" rtl="0">
              <a:lnSpc>
                <a:spcPct val="95000"/>
              </a:lnSpc>
              <a:spcBef>
                <a:spcPts val="0"/>
              </a:spcBef>
              <a:spcAft>
                <a:spcPts val="0"/>
              </a:spcAft>
              <a:buSzPts val="2200"/>
              <a:buNone/>
            </a:pPr>
            <a:endParaRPr sz="2400"/>
          </a:p>
          <a:p>
            <a:pPr marL="0" lvl="0" indent="0" algn="l" rtl="0">
              <a:lnSpc>
                <a:spcPct val="95000"/>
              </a:lnSpc>
              <a:spcBef>
                <a:spcPts val="0"/>
              </a:spcBef>
              <a:spcAft>
                <a:spcPts val="0"/>
              </a:spcAft>
              <a:buSzPts val="2200"/>
              <a:buNone/>
            </a:pPr>
            <a:r>
              <a:rPr lang="en-US" sz="2400"/>
              <a:t>Have a list of your campus contacts so someone new can pick it up and get started right away.</a:t>
            </a:r>
            <a:endParaRPr sz="2400"/>
          </a:p>
          <a:p>
            <a:pPr marL="0" lvl="0" indent="0" algn="l" rtl="0">
              <a:lnSpc>
                <a:spcPct val="95000"/>
              </a:lnSpc>
              <a:spcBef>
                <a:spcPts val="0"/>
              </a:spcBef>
              <a:spcAft>
                <a:spcPts val="0"/>
              </a:spcAft>
              <a:buSzPts val="2200"/>
              <a:buNone/>
            </a:pPr>
            <a:endParaRPr sz="2400"/>
          </a:p>
          <a:p>
            <a:pPr marL="0" lvl="0" indent="0" algn="l" rtl="0">
              <a:lnSpc>
                <a:spcPct val="95000"/>
              </a:lnSpc>
              <a:spcBef>
                <a:spcPts val="0"/>
              </a:spcBef>
              <a:spcAft>
                <a:spcPts val="0"/>
              </a:spcAft>
              <a:buSzPts val="2200"/>
              <a:buNone/>
            </a:pPr>
            <a:r>
              <a:rPr lang="en-US" sz="2400"/>
              <a:t>Provide resources to the schools for career exploration and work readiness training websites. Get teacher feedback on how they use the resources.</a:t>
            </a:r>
            <a:endParaRPr sz="2400"/>
          </a:p>
          <a:p>
            <a:pPr marL="0" lvl="0" indent="0" algn="l" rtl="0">
              <a:lnSpc>
                <a:spcPct val="95000"/>
              </a:lnSpc>
              <a:spcBef>
                <a:spcPts val="0"/>
              </a:spcBef>
              <a:spcAft>
                <a:spcPts val="0"/>
              </a:spcAft>
              <a:buSzPts val="2200"/>
              <a:buNone/>
            </a:pPr>
            <a:endParaRPr sz="2400"/>
          </a:p>
          <a:p>
            <a:pPr marL="0" lvl="0" indent="0" algn="l" rtl="0">
              <a:lnSpc>
                <a:spcPct val="95000"/>
              </a:lnSpc>
              <a:spcBef>
                <a:spcPts val="0"/>
              </a:spcBef>
              <a:spcAft>
                <a:spcPts val="0"/>
              </a:spcAft>
              <a:buSzPts val="2200"/>
              <a:buNone/>
            </a:pPr>
            <a:r>
              <a:rPr lang="en-US" sz="2400"/>
              <a:t>Provide Pre-ETS vocational rehabilitation information to be shared at junior high IEP meetings.</a:t>
            </a:r>
            <a:endParaRPr sz="2400"/>
          </a:p>
          <a:p>
            <a:pPr marL="0" lvl="0" indent="0" algn="l" rtl="0">
              <a:lnSpc>
                <a:spcPct val="95000"/>
              </a:lnSpc>
              <a:spcBef>
                <a:spcPts val="1600"/>
              </a:spcBef>
              <a:spcAft>
                <a:spcPts val="0"/>
              </a:spcAft>
              <a:buSzPts val="2200"/>
              <a:buNone/>
            </a:pPr>
            <a:endParaRPr sz="1600"/>
          </a:p>
          <a:p>
            <a:pPr marL="0" lvl="0" indent="0" algn="l" rtl="0">
              <a:lnSpc>
                <a:spcPct val="95000"/>
              </a:lnSpc>
              <a:spcBef>
                <a:spcPts val="1600"/>
              </a:spcBef>
              <a:spcAft>
                <a:spcPts val="0"/>
              </a:spcAft>
              <a:buSzPts val="2200"/>
              <a:buNone/>
            </a:pPr>
            <a:endParaRPr sz="1600"/>
          </a:p>
          <a:p>
            <a:pPr marL="0" lvl="0" indent="0" algn="l" rtl="0">
              <a:lnSpc>
                <a:spcPct val="95000"/>
              </a:lnSpc>
              <a:spcBef>
                <a:spcPts val="1600"/>
              </a:spcBef>
              <a:spcAft>
                <a:spcPts val="1600"/>
              </a:spcAft>
              <a:buSzPts val="2200"/>
              <a:buNone/>
            </a:pPr>
            <a:endParaRPr sz="1600"/>
          </a:p>
        </p:txBody>
      </p:sp>
      <p:sp>
        <p:nvSpPr>
          <p:cNvPr id="351" name="Google Shape;351;g28b03d51bd9_0_9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8b03d51bd9_0_297"/>
          <p:cNvSpPr txBox="1">
            <a:spLocks noGrp="1"/>
          </p:cNvSpPr>
          <p:nvPr>
            <p:ph type="title" idx="4294967295"/>
          </p:nvPr>
        </p:nvSpPr>
        <p:spPr>
          <a:xfrm>
            <a:off x="415600" y="788867"/>
            <a:ext cx="3744000" cy="10077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00000"/>
              <a:buNone/>
            </a:pPr>
            <a:r>
              <a:rPr lang="en-US" dirty="0"/>
              <a:t>SPPI 13: Secondary Transition Data Collection Checklist</a:t>
            </a:r>
            <a:endParaRPr dirty="0"/>
          </a:p>
        </p:txBody>
      </p:sp>
      <p:pic>
        <p:nvPicPr>
          <p:cNvPr id="357" name="Google Shape;357;g28b03d51bd9_0_297" descr="A questionnaire with a red and white box">
            <a:hlinkClick r:id="rId3"/>
          </p:cNvPr>
          <p:cNvPicPr preferRelativeResize="0"/>
          <p:nvPr/>
        </p:nvPicPr>
        <p:blipFill rotWithShape="1">
          <a:blip r:embed="rId4">
            <a:alphaModFix/>
          </a:blip>
          <a:srcRect/>
          <a:stretch/>
        </p:blipFill>
        <p:spPr>
          <a:xfrm>
            <a:off x="6096000" y="496300"/>
            <a:ext cx="4957209" cy="5865400"/>
          </a:xfrm>
          <a:prstGeom prst="rect">
            <a:avLst/>
          </a:prstGeom>
          <a:noFill/>
          <a:ln>
            <a:noFill/>
          </a:ln>
        </p:spPr>
      </p:pic>
      <p:sp>
        <p:nvSpPr>
          <p:cNvPr id="358" name="Google Shape;358;g28b03d51bd9_0_297">
            <a:hlinkClick r:id="rId3"/>
          </p:cNvPr>
          <p:cNvSpPr txBox="1"/>
          <p:nvPr/>
        </p:nvSpPr>
        <p:spPr>
          <a:xfrm>
            <a:off x="415600" y="3770900"/>
            <a:ext cx="4957200" cy="954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sng" strike="noStrike" cap="none">
                <a:solidFill>
                  <a:schemeClr val="hlink"/>
                </a:solidFill>
                <a:latin typeface="Lato"/>
                <a:ea typeface="Lato"/>
                <a:cs typeface="Lato"/>
                <a:sym typeface="Lato"/>
                <a:hlinkClick r:id="rId3"/>
              </a:rPr>
              <a:t>https://tea.texas.gov/sites/default/files/spp13-data-checklist.pdf</a:t>
            </a:r>
            <a:endParaRPr sz="2700" b="0" i="0" u="none" strike="noStrike" cap="none">
              <a:solidFill>
                <a:srgbClr val="000000"/>
              </a:solidFill>
              <a:latin typeface="Lato"/>
              <a:ea typeface="Lato"/>
              <a:cs typeface="Lato"/>
              <a:sym typeface="Lato"/>
            </a:endParaRPr>
          </a:p>
        </p:txBody>
      </p:sp>
      <p:sp>
        <p:nvSpPr>
          <p:cNvPr id="359" name="Google Shape;359;g28b03d51bd9_0_29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8b03d51bd9_0_449"/>
          <p:cNvSpPr txBox="1">
            <a:spLocks noGrp="1"/>
          </p:cNvSpPr>
          <p:nvPr>
            <p:ph type="title" idx="4294967295"/>
          </p:nvPr>
        </p:nvSpPr>
        <p:spPr>
          <a:xfrm>
            <a:off x="1030288" y="917575"/>
            <a:ext cx="3683000" cy="4229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1689"/>
                </a:solidFill>
                <a:effectLst/>
                <a:uLnTx/>
                <a:uFillTx/>
                <a:latin typeface="Calibri"/>
                <a:ea typeface="Calibri"/>
                <a:cs typeface="Calibri"/>
                <a:sym typeface="Calibri"/>
              </a:rPr>
              <a:t>SPPI-14 Reports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1689"/>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1689"/>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1689"/>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srgbClr val="001689"/>
                </a:solidFill>
                <a:effectLst/>
                <a:highlight>
                  <a:srgbClr val="FFFFFF"/>
                </a:highligh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Post-School Outcomes Survey Portal</a:t>
            </a:r>
            <a:r>
              <a:rPr kumimoji="0" lang="en-US" sz="2400" b="0" i="0" u="none" strike="noStrike" kern="1200" cap="none" spc="0" normalizeH="0" baseline="0" noProof="0" dirty="0">
                <a:ln>
                  <a:noFill/>
                </a:ln>
                <a:solidFill>
                  <a:srgbClr val="001689"/>
                </a:solidFill>
                <a:effectLst/>
                <a:highlight>
                  <a:srgbClr val="FFFFFF"/>
                </a:highlight>
                <a:uLnTx/>
                <a:uFillTx/>
                <a:latin typeface="Calibri"/>
                <a:ea typeface="Calibri"/>
                <a:cs typeface="Calibri"/>
                <a:sym typeface="Calibri"/>
              </a:rPr>
              <a:t> </a:t>
            </a:r>
            <a:endParaRPr kumimoji="0" lang="en-US" sz="2400" b="0" i="0" u="none" strike="noStrike" kern="1200" cap="none" spc="0" normalizeH="0" baseline="0" noProof="0" dirty="0">
              <a:ln>
                <a:noFill/>
              </a:ln>
              <a:solidFill>
                <a:srgbClr val="001689"/>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a:ea typeface="Calibri"/>
              <a:cs typeface="Calibri"/>
              <a:sym typeface="Calibri"/>
            </a:endParaRPr>
          </a:p>
        </p:txBody>
      </p:sp>
      <p:pic>
        <p:nvPicPr>
          <p:cNvPr id="365" name="Google Shape;365;g28b03d51bd9_0_4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2441767"/>
            <a:ext cx="5742550" cy="591145"/>
          </a:xfrm>
          <a:prstGeom prst="rect">
            <a:avLst/>
          </a:prstGeom>
          <a:noFill/>
          <a:ln>
            <a:noFill/>
          </a:ln>
        </p:spPr>
      </p:pic>
      <p:pic>
        <p:nvPicPr>
          <p:cNvPr id="366" name="Google Shape;366;g28b03d51bd9_0_449" descr="A screenshot of a report"/>
          <p:cNvPicPr preferRelativeResize="0"/>
          <p:nvPr/>
        </p:nvPicPr>
        <p:blipFill>
          <a:blip r:embed="rId5">
            <a:alphaModFix/>
          </a:blip>
          <a:stretch>
            <a:fillRect/>
          </a:stretch>
        </p:blipFill>
        <p:spPr>
          <a:xfrm>
            <a:off x="6414584" y="0"/>
            <a:ext cx="5777414" cy="6451601"/>
          </a:xfrm>
          <a:prstGeom prst="rect">
            <a:avLst/>
          </a:prstGeom>
          <a:noFill/>
          <a:ln>
            <a:noFill/>
          </a:ln>
        </p:spPr>
      </p:pic>
      <p:sp>
        <p:nvSpPr>
          <p:cNvPr id="367" name="Google Shape;367;g28b03d51bd9_0_4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8b03d51bd9_0_551"/>
          <p:cNvSpPr txBox="1">
            <a:spLocks noGrp="1"/>
          </p:cNvSpPr>
          <p:nvPr>
            <p:ph type="title"/>
          </p:nvPr>
        </p:nvSpPr>
        <p:spPr>
          <a:xfrm>
            <a:off x="212400" y="288567"/>
            <a:ext cx="9291600" cy="763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800" dirty="0">
                <a:latin typeface="Calibri"/>
                <a:ea typeface="Calibri"/>
                <a:cs typeface="Calibri"/>
                <a:sym typeface="Calibri"/>
              </a:rPr>
              <a:t>Support Obtaining Job</a:t>
            </a:r>
            <a:endParaRPr sz="4800" dirty="0">
              <a:latin typeface="Calibri"/>
              <a:ea typeface="Calibri"/>
              <a:cs typeface="Calibri"/>
              <a:sym typeface="Calibri"/>
            </a:endParaRPr>
          </a:p>
        </p:txBody>
      </p:sp>
      <p:pic>
        <p:nvPicPr>
          <p:cNvPr id="373" name="Google Shape;373;g28b03d51bd9_0_551" descr="A pie chart with different colored numbers"/>
          <p:cNvPicPr preferRelativeResize="0"/>
          <p:nvPr/>
        </p:nvPicPr>
        <p:blipFill>
          <a:blip r:embed="rId3">
            <a:alphaModFix/>
          </a:blip>
          <a:stretch>
            <a:fillRect/>
          </a:stretch>
        </p:blipFill>
        <p:spPr>
          <a:xfrm>
            <a:off x="-49950" y="1479500"/>
            <a:ext cx="9816267" cy="4745181"/>
          </a:xfrm>
          <a:prstGeom prst="rect">
            <a:avLst/>
          </a:prstGeom>
          <a:noFill/>
          <a:ln>
            <a:noFill/>
          </a:ln>
        </p:spPr>
      </p:pic>
      <p:pic>
        <p:nvPicPr>
          <p:cNvPr id="374" name="Google Shape;374;g28b03d51bd9_0_5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886551" y="5198775"/>
            <a:ext cx="2305448" cy="1659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8b03d51bd9_0_649"/>
          <p:cNvSpPr txBox="1">
            <a:spLocks noGrp="1"/>
          </p:cNvSpPr>
          <p:nvPr>
            <p:ph type="title"/>
          </p:nvPr>
        </p:nvSpPr>
        <p:spPr>
          <a:xfrm>
            <a:off x="283200" y="384750"/>
            <a:ext cx="9461400" cy="101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latin typeface="Calibri"/>
                <a:ea typeface="Calibri"/>
                <a:cs typeface="Calibri"/>
                <a:sym typeface="Calibri"/>
              </a:rPr>
              <a:t>Indicator 14 Results and Predictors of Post School Success</a:t>
            </a:r>
            <a:endParaRPr sz="4800" dirty="0">
              <a:latin typeface="Calibri"/>
              <a:ea typeface="Calibri"/>
              <a:cs typeface="Calibri"/>
              <a:sym typeface="Calibri"/>
            </a:endParaRPr>
          </a:p>
        </p:txBody>
      </p:sp>
      <p:pic>
        <p:nvPicPr>
          <p:cNvPr id="380" name="Google Shape;380;g28b03d51bd9_0_649" descr="A graph with text and numbers"/>
          <p:cNvPicPr preferRelativeResize="0"/>
          <p:nvPr/>
        </p:nvPicPr>
        <p:blipFill>
          <a:blip r:embed="rId3">
            <a:alphaModFix/>
          </a:blip>
          <a:stretch>
            <a:fillRect/>
          </a:stretch>
        </p:blipFill>
        <p:spPr>
          <a:xfrm>
            <a:off x="-28117" y="1861317"/>
            <a:ext cx="9772639" cy="4367524"/>
          </a:xfrm>
          <a:prstGeom prst="rect">
            <a:avLst/>
          </a:prstGeom>
          <a:noFill/>
          <a:ln>
            <a:noFill/>
          </a:ln>
        </p:spPr>
      </p:pic>
      <p:pic>
        <p:nvPicPr>
          <p:cNvPr id="381" name="Google Shape;381;g28b03d51bd9_0_6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886551" y="5198775"/>
            <a:ext cx="2305448" cy="1659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A544-E91B-E452-9B3E-4E563C1B734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Myths vs. Facts</a:t>
            </a:r>
          </a:p>
        </p:txBody>
      </p:sp>
      <p:pic>
        <p:nvPicPr>
          <p:cNvPr id="5" name="Picture 4" descr="Diagram - Myths">
            <a:extLst>
              <a:ext uri="{FF2B5EF4-FFF2-40B4-BE49-F238E27FC236}">
                <a16:creationId xmlns:a16="http://schemas.microsoft.com/office/drawing/2014/main" id="{36AB295F-06AD-D70A-5132-5E9B36CCAD88}"/>
              </a:ext>
            </a:extLst>
          </p:cNvPr>
          <p:cNvPicPr>
            <a:picLocks noChangeAspect="1"/>
          </p:cNvPicPr>
          <p:nvPr/>
        </p:nvPicPr>
        <p:blipFill>
          <a:blip r:embed="rId3"/>
          <a:stretch>
            <a:fillRect/>
          </a:stretch>
        </p:blipFill>
        <p:spPr>
          <a:xfrm>
            <a:off x="1343055" y="253228"/>
            <a:ext cx="3153215" cy="1962424"/>
          </a:xfrm>
          <a:prstGeom prst="rect">
            <a:avLst/>
          </a:prstGeom>
        </p:spPr>
      </p:pic>
      <p:pic>
        <p:nvPicPr>
          <p:cNvPr id="9" name="Picture 8" descr="Picture - Facts&#10;">
            <a:extLst>
              <a:ext uri="{FF2B5EF4-FFF2-40B4-BE49-F238E27FC236}">
                <a16:creationId xmlns:a16="http://schemas.microsoft.com/office/drawing/2014/main" id="{61A5852F-8DF3-D158-D8E6-920C58708BED}"/>
              </a:ext>
            </a:extLst>
          </p:cNvPr>
          <p:cNvPicPr>
            <a:picLocks noChangeAspect="1"/>
          </p:cNvPicPr>
          <p:nvPr/>
        </p:nvPicPr>
        <p:blipFill>
          <a:blip r:embed="rId4"/>
          <a:stretch>
            <a:fillRect/>
          </a:stretch>
        </p:blipFill>
        <p:spPr>
          <a:xfrm>
            <a:off x="7212982" y="353254"/>
            <a:ext cx="2867425" cy="1762371"/>
          </a:xfrm>
          <a:prstGeom prst="rect">
            <a:avLst/>
          </a:prstGeom>
        </p:spPr>
      </p:pic>
      <p:sp>
        <p:nvSpPr>
          <p:cNvPr id="3" name="Content Placeholder 2">
            <a:extLst>
              <a:ext uri="{FF2B5EF4-FFF2-40B4-BE49-F238E27FC236}">
                <a16:creationId xmlns:a16="http://schemas.microsoft.com/office/drawing/2014/main" id="{C4AE84EF-B224-AF58-D099-A51AEA3DBE3A}"/>
              </a:ext>
            </a:extLst>
          </p:cNvPr>
          <p:cNvSpPr>
            <a:spLocks noGrp="1"/>
          </p:cNvSpPr>
          <p:nvPr>
            <p:ph idx="1"/>
          </p:nvPr>
        </p:nvSpPr>
        <p:spPr>
          <a:xfrm>
            <a:off x="273843" y="2485651"/>
            <a:ext cx="5650707" cy="4013309"/>
          </a:xfrm>
        </p:spPr>
        <p:txBody>
          <a:bodyPr numCol="1">
            <a:normAutofit fontScale="92500" lnSpcReduction="20000"/>
          </a:bodyPr>
          <a:lstStyle/>
          <a:p>
            <a:r>
              <a:rPr lang="en-US" sz="2000" b="1" u="sng">
                <a:solidFill>
                  <a:srgbClr val="FF0000"/>
                </a:solidFill>
                <a:latin typeface="Amasis MT Pro Light" panose="02040304050005020304" pitchFamily="18" charset="0"/>
              </a:rPr>
              <a:t>Myth 1:</a:t>
            </a:r>
            <a:r>
              <a:rPr lang="en-US" sz="2000" b="1">
                <a:solidFill>
                  <a:srgbClr val="FF0000"/>
                </a:solidFill>
                <a:latin typeface="Amasis MT Pro Light" panose="02040304050005020304" pitchFamily="18" charset="0"/>
              </a:rPr>
              <a:t> </a:t>
            </a:r>
            <a:r>
              <a:rPr lang="en-US" sz="2000">
                <a:latin typeface="Amasis MT Pro Light" panose="02040304050005020304" pitchFamily="18" charset="0"/>
              </a:rPr>
              <a:t>If the student has not been referred to VR by a certain time frame, we cannot engage the student. </a:t>
            </a:r>
            <a:endParaRPr lang="en-US" sz="2400">
              <a:latin typeface="Amasis MT Pro Light" panose="02040304050005020304" pitchFamily="18" charset="0"/>
            </a:endParaRPr>
          </a:p>
          <a:p>
            <a:r>
              <a:rPr lang="en-US" sz="2000" b="1" u="sng">
                <a:solidFill>
                  <a:srgbClr val="FF0000"/>
                </a:solidFill>
                <a:latin typeface="Amasis MT Pro Light" panose="02040304050005020304" pitchFamily="18" charset="0"/>
              </a:rPr>
              <a:t>Myth 2:</a:t>
            </a:r>
            <a:r>
              <a:rPr lang="en-US" sz="2000" b="1">
                <a:solidFill>
                  <a:srgbClr val="FF0000"/>
                </a:solidFill>
                <a:latin typeface="Amasis MT Pro Light" panose="02040304050005020304" pitchFamily="18" charset="0"/>
              </a:rPr>
              <a:t> </a:t>
            </a:r>
            <a:r>
              <a:rPr lang="en-US" sz="2000">
                <a:latin typeface="Amasis MT Pro Light" panose="02040304050005020304" pitchFamily="18" charset="0"/>
              </a:rPr>
              <a:t>VR only serves Junior &amp; Seniors in high school.</a:t>
            </a:r>
          </a:p>
          <a:p>
            <a:r>
              <a:rPr lang="en-US" sz="2000" b="1" u="sng">
                <a:solidFill>
                  <a:srgbClr val="FF0000"/>
                </a:solidFill>
                <a:latin typeface="Amasis MT Pro Light" panose="02040304050005020304" pitchFamily="18" charset="0"/>
              </a:rPr>
              <a:t>Myth 3:</a:t>
            </a:r>
            <a:r>
              <a:rPr lang="en-US" sz="1800">
                <a:latin typeface="Amasis MT Pro Light" panose="02040304050005020304" pitchFamily="18" charset="0"/>
              </a:rPr>
              <a:t> </a:t>
            </a:r>
            <a:r>
              <a:rPr lang="en-US" sz="2000">
                <a:latin typeface="Amasis MT Pro Light" panose="02040304050005020304" pitchFamily="18" charset="0"/>
              </a:rPr>
              <a:t>You will receive any of the available services you want.</a:t>
            </a:r>
          </a:p>
          <a:p>
            <a:r>
              <a:rPr lang="en-US" sz="2000" b="1" u="sng">
                <a:solidFill>
                  <a:srgbClr val="FF0000"/>
                </a:solidFill>
                <a:latin typeface="Amasis MT Pro Light" panose="02040304050005020304" pitchFamily="18" charset="0"/>
              </a:rPr>
              <a:t>Myth 4:</a:t>
            </a:r>
            <a:r>
              <a:rPr lang="en-US" sz="1800">
                <a:latin typeface="Amasis MT Pro Light" panose="02040304050005020304" pitchFamily="18" charset="0"/>
              </a:rPr>
              <a:t> </a:t>
            </a:r>
            <a:r>
              <a:rPr lang="en-US" sz="2000">
                <a:latin typeface="Amasis MT Pro Light" panose="02040304050005020304" pitchFamily="18" charset="0"/>
              </a:rPr>
              <a:t>Just like in high school, you are entitled to VR Services. Because you received </a:t>
            </a:r>
            <a:r>
              <a:rPr lang="en-US" sz="2000" err="1">
                <a:latin typeface="Amasis MT Pro Light" panose="02040304050005020304" pitchFamily="18" charset="0"/>
              </a:rPr>
              <a:t>SpeEd</a:t>
            </a:r>
            <a:r>
              <a:rPr lang="en-US" sz="2000">
                <a:latin typeface="Amasis MT Pro Light" panose="02040304050005020304" pitchFamily="18" charset="0"/>
              </a:rPr>
              <a:t> or 504 you automatically receive VR Services.</a:t>
            </a:r>
          </a:p>
          <a:p>
            <a:r>
              <a:rPr lang="en-US" sz="2000" b="1" u="sng">
                <a:solidFill>
                  <a:srgbClr val="FF0000"/>
                </a:solidFill>
                <a:latin typeface="Amasis MT Pro Light" panose="02040304050005020304" pitchFamily="18" charset="0"/>
              </a:rPr>
              <a:t>Myth 5:</a:t>
            </a:r>
            <a:r>
              <a:rPr lang="en-US" sz="2000">
                <a:latin typeface="Amasis MT Pro Light" panose="02040304050005020304" pitchFamily="18" charset="0"/>
              </a:rPr>
              <a:t> Social Security recipients lose their benefits when they apply for VR services.</a:t>
            </a:r>
          </a:p>
          <a:p>
            <a:r>
              <a:rPr lang="en-US" sz="2100" b="1" u="sng">
                <a:solidFill>
                  <a:srgbClr val="FF0000"/>
                </a:solidFill>
                <a:latin typeface="Amasis MT Pro Light" panose="02040304050005020304" pitchFamily="18" charset="0"/>
              </a:rPr>
              <a:t>Myth 6:</a:t>
            </a:r>
            <a:r>
              <a:rPr lang="en-US" sz="2100">
                <a:latin typeface="Amasis MT Pro Light" panose="02040304050005020304" pitchFamily="18" charset="0"/>
              </a:rPr>
              <a:t> </a:t>
            </a:r>
            <a:r>
              <a:rPr lang="en-US" sz="2000">
                <a:latin typeface="Amasis MT Pro Light" panose="02040304050005020304" pitchFamily="18" charset="0"/>
              </a:rPr>
              <a:t>A VR Counselor must attend all ARD meetings.</a:t>
            </a:r>
          </a:p>
          <a:p>
            <a:r>
              <a:rPr lang="en-US" sz="2000" b="1" u="sng">
                <a:solidFill>
                  <a:srgbClr val="FF0000"/>
                </a:solidFill>
                <a:latin typeface="Amasis MT Pro Light" panose="02040304050005020304" pitchFamily="18" charset="0"/>
              </a:rPr>
              <a:t>Myth 7:</a:t>
            </a:r>
            <a:r>
              <a:rPr lang="en-US" sz="2000">
                <a:latin typeface="Amasis MT Pro Light" panose="02040304050005020304" pitchFamily="18" charset="0"/>
              </a:rPr>
              <a:t> I/Parents make too much money to apply for VR.</a:t>
            </a:r>
          </a:p>
          <a:p>
            <a:pPr marL="0" indent="0">
              <a:buNone/>
            </a:pPr>
            <a:endParaRPr lang="en-US" sz="2400">
              <a:latin typeface="Amasis MT Pro Light" panose="02040304050005020304" pitchFamily="18" charset="0"/>
            </a:endParaRPr>
          </a:p>
        </p:txBody>
      </p:sp>
      <p:sp>
        <p:nvSpPr>
          <p:cNvPr id="12" name="Content Placeholder 2">
            <a:extLst>
              <a:ext uri="{FF2B5EF4-FFF2-40B4-BE49-F238E27FC236}">
                <a16:creationId xmlns:a16="http://schemas.microsoft.com/office/drawing/2014/main" id="{89DE9D40-1375-64BC-C14A-4E71E4860D0D}"/>
              </a:ext>
            </a:extLst>
          </p:cNvPr>
          <p:cNvSpPr txBox="1">
            <a:spLocks/>
          </p:cNvSpPr>
          <p:nvPr/>
        </p:nvSpPr>
        <p:spPr>
          <a:xfrm>
            <a:off x="6124577" y="2485652"/>
            <a:ext cx="5650706" cy="3891204"/>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u="sng">
                <a:solidFill>
                  <a:srgbClr val="00B050"/>
                </a:solidFill>
                <a:latin typeface="Amasis MT Pro Light" panose="02040304050005020304" pitchFamily="18" charset="0"/>
              </a:rPr>
              <a:t>Fact 1:</a:t>
            </a:r>
            <a:r>
              <a:rPr lang="en-US" sz="2100">
                <a:latin typeface="Amasis MT Pro Light" panose="02040304050005020304" pitchFamily="18" charset="0"/>
              </a:rPr>
              <a:t> </a:t>
            </a:r>
            <a:r>
              <a:rPr lang="en-US" sz="2400">
                <a:latin typeface="Amasis MT Pro Light" panose="02040304050005020304" pitchFamily="18" charset="0"/>
              </a:rPr>
              <a:t>VR cannot deny an interest to apply for services at any point. </a:t>
            </a:r>
          </a:p>
          <a:p>
            <a:r>
              <a:rPr lang="en-US" sz="2100" b="1" u="sng">
                <a:solidFill>
                  <a:srgbClr val="00B050"/>
                </a:solidFill>
                <a:latin typeface="Amasis MT Pro Light" panose="02040304050005020304" pitchFamily="18" charset="0"/>
              </a:rPr>
              <a:t>Fact 2:</a:t>
            </a:r>
            <a:r>
              <a:rPr lang="en-US" sz="2100">
                <a:latin typeface="Amasis MT Pro Light" panose="02040304050005020304" pitchFamily="18" charset="0"/>
              </a:rPr>
              <a:t> </a:t>
            </a:r>
            <a:r>
              <a:rPr lang="en-US" sz="2400">
                <a:latin typeface="Amasis MT Pro Light" panose="02040304050005020304" pitchFamily="18" charset="0"/>
              </a:rPr>
              <a:t>VR can serve a student with a disability as early as 14 years of age.</a:t>
            </a:r>
          </a:p>
          <a:p>
            <a:r>
              <a:rPr lang="en-US" sz="2100" b="1" u="sng">
                <a:solidFill>
                  <a:srgbClr val="00B050"/>
                </a:solidFill>
                <a:latin typeface="Amasis MT Pro Light" panose="02040304050005020304" pitchFamily="18" charset="0"/>
              </a:rPr>
              <a:t>Fact 3:</a:t>
            </a:r>
            <a:r>
              <a:rPr lang="en-US" sz="2100">
                <a:latin typeface="Amasis MT Pro Light" panose="02040304050005020304" pitchFamily="18" charset="0"/>
              </a:rPr>
              <a:t> </a:t>
            </a:r>
            <a:r>
              <a:rPr lang="en-US" sz="2400">
                <a:latin typeface="Amasis MT Pro Light" panose="02040304050005020304" pitchFamily="18" charset="0"/>
              </a:rPr>
              <a:t>Your VR Counselor will consider your individual situation and need for appropriate services. </a:t>
            </a:r>
          </a:p>
          <a:p>
            <a:r>
              <a:rPr lang="en-US" sz="2100" b="1" u="sng">
                <a:solidFill>
                  <a:srgbClr val="00B050"/>
                </a:solidFill>
                <a:latin typeface="Amasis MT Pro Light" panose="02040304050005020304" pitchFamily="18" charset="0"/>
              </a:rPr>
              <a:t>Fact 4:</a:t>
            </a:r>
            <a:r>
              <a:rPr lang="en-US" sz="2100">
                <a:latin typeface="Amasis MT Pro Light" panose="02040304050005020304" pitchFamily="18" charset="0"/>
              </a:rPr>
              <a:t> </a:t>
            </a:r>
            <a:r>
              <a:rPr lang="en-US" sz="2400">
                <a:latin typeface="Amasis MT Pro Light" panose="02040304050005020304" pitchFamily="18" charset="0"/>
              </a:rPr>
              <a:t>An individual must be determined eligible into the VR Program. </a:t>
            </a:r>
            <a:r>
              <a:rPr lang="en-US" sz="2300">
                <a:latin typeface="Amasis MT Pro Light" panose="02040304050005020304" pitchFamily="18" charset="0"/>
              </a:rPr>
              <a:t>Entitlement vs. Eligibility </a:t>
            </a:r>
          </a:p>
          <a:p>
            <a:r>
              <a:rPr lang="en-US" sz="2100" b="1" u="sng">
                <a:solidFill>
                  <a:srgbClr val="00B050"/>
                </a:solidFill>
                <a:latin typeface="Amasis MT Pro Light" panose="02040304050005020304" pitchFamily="18" charset="0"/>
              </a:rPr>
              <a:t>Fact 5:</a:t>
            </a:r>
            <a:r>
              <a:rPr lang="en-US" sz="2100">
                <a:latin typeface="Amasis MT Pro Light" panose="02040304050005020304" pitchFamily="18" charset="0"/>
              </a:rPr>
              <a:t> VR encourages SS recipients to apply. </a:t>
            </a:r>
            <a:r>
              <a:rPr lang="en-US" sz="2300">
                <a:latin typeface="Amasis MT Pro Light" panose="02040304050005020304" pitchFamily="18" charset="0"/>
              </a:rPr>
              <a:t>SMURF, CWIC Referral.</a:t>
            </a:r>
            <a:endParaRPr lang="en-US" sz="2300" b="1" u="sng">
              <a:solidFill>
                <a:srgbClr val="00B050"/>
              </a:solidFill>
              <a:latin typeface="Amasis MT Pro Light" panose="02040304050005020304" pitchFamily="18" charset="0"/>
            </a:endParaRPr>
          </a:p>
          <a:p>
            <a:r>
              <a:rPr lang="en-US" sz="2100" b="1" u="sng">
                <a:solidFill>
                  <a:srgbClr val="00B050"/>
                </a:solidFill>
                <a:latin typeface="Amasis MT Pro Light" panose="02040304050005020304" pitchFamily="18" charset="0"/>
              </a:rPr>
              <a:t>Fact 6:</a:t>
            </a:r>
            <a:r>
              <a:rPr lang="en-US" sz="2000">
                <a:latin typeface="Amasis MT Pro Light" panose="02040304050005020304" pitchFamily="18" charset="0"/>
              </a:rPr>
              <a:t> No. The MOU section 6.1.9 and 6.4.5. appropriate; more detail forthcoming.</a:t>
            </a:r>
          </a:p>
          <a:p>
            <a:r>
              <a:rPr lang="en-US" sz="2400" b="1" u="sng">
                <a:solidFill>
                  <a:srgbClr val="00B050"/>
                </a:solidFill>
                <a:latin typeface="Amasis MT Pro Light" panose="02040304050005020304" pitchFamily="18" charset="0"/>
              </a:rPr>
              <a:t>Fact 7:</a:t>
            </a:r>
            <a:r>
              <a:rPr lang="en-US" sz="2400">
                <a:latin typeface="Amasis MT Pro Light" panose="02040304050005020304" pitchFamily="18" charset="0"/>
              </a:rPr>
              <a:t> </a:t>
            </a:r>
            <a:r>
              <a:rPr lang="en-US" sz="2300">
                <a:latin typeface="Amasis MT Pro Light" panose="02040304050005020304" pitchFamily="18" charset="0"/>
              </a:rPr>
              <a:t>No. Pre-ETS services are not subjected to this. All other customers, refer VRSM Policy</a:t>
            </a:r>
          </a:p>
        </p:txBody>
      </p:sp>
      <p:sp>
        <p:nvSpPr>
          <p:cNvPr id="4" name="Slide Number Placeholder 3">
            <a:extLst>
              <a:ext uri="{FF2B5EF4-FFF2-40B4-BE49-F238E27FC236}">
                <a16:creationId xmlns:a16="http://schemas.microsoft.com/office/drawing/2014/main" id="{DE277299-57BA-3FBC-4D7D-67953A64C0F2}"/>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4</a:t>
            </a:fld>
            <a:endParaRPr lang="en-US"/>
          </a:p>
        </p:txBody>
      </p:sp>
    </p:spTree>
    <p:extLst>
      <p:ext uri="{BB962C8B-B14F-4D97-AF65-F5344CB8AC3E}">
        <p14:creationId xmlns:p14="http://schemas.microsoft.com/office/powerpoint/2010/main" val="41424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down)">
                                      <p:cBhvr>
                                        <p:cTn id="30" dur="580">
                                          <p:stCondLst>
                                            <p:cond delay="0"/>
                                          </p:stCondLst>
                                        </p:cTn>
                                        <p:tgtEl>
                                          <p:spTgt spid="12">
                                            <p:txEl>
                                              <p:pRg st="0" end="0"/>
                                            </p:txEl>
                                          </p:spTgt>
                                        </p:tgtEl>
                                      </p:cBhvr>
                                    </p:animEffect>
                                    <p:anim calcmode="lin" valueType="num">
                                      <p:cBhvr>
                                        <p:cTn id="31"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xEl>
                                              <p:pRg st="0" end="0"/>
                                            </p:txEl>
                                          </p:spTgt>
                                        </p:tgtEl>
                                      </p:cBhvr>
                                      <p:to x="100000" y="60000"/>
                                    </p:animScale>
                                    <p:animScale>
                                      <p:cBhvr>
                                        <p:cTn id="37" dur="166" decel="50000">
                                          <p:stCondLst>
                                            <p:cond delay="676"/>
                                          </p:stCondLst>
                                        </p:cTn>
                                        <p:tgtEl>
                                          <p:spTgt spid="12">
                                            <p:txEl>
                                              <p:pRg st="0" end="0"/>
                                            </p:txEl>
                                          </p:spTgt>
                                        </p:tgtEl>
                                      </p:cBhvr>
                                      <p:to x="100000" y="100000"/>
                                    </p:animScale>
                                    <p:animScale>
                                      <p:cBhvr>
                                        <p:cTn id="38" dur="26">
                                          <p:stCondLst>
                                            <p:cond delay="1312"/>
                                          </p:stCondLst>
                                        </p:cTn>
                                        <p:tgtEl>
                                          <p:spTgt spid="12">
                                            <p:txEl>
                                              <p:pRg st="0" end="0"/>
                                            </p:txEl>
                                          </p:spTgt>
                                        </p:tgtEl>
                                      </p:cBhvr>
                                      <p:to x="100000" y="80000"/>
                                    </p:animScale>
                                    <p:animScale>
                                      <p:cBhvr>
                                        <p:cTn id="39" dur="166" decel="50000">
                                          <p:stCondLst>
                                            <p:cond delay="1338"/>
                                          </p:stCondLst>
                                        </p:cTn>
                                        <p:tgtEl>
                                          <p:spTgt spid="12">
                                            <p:txEl>
                                              <p:pRg st="0" end="0"/>
                                            </p:txEl>
                                          </p:spTgt>
                                        </p:tgtEl>
                                      </p:cBhvr>
                                      <p:to x="100000" y="100000"/>
                                    </p:animScale>
                                    <p:animScale>
                                      <p:cBhvr>
                                        <p:cTn id="40" dur="26">
                                          <p:stCondLst>
                                            <p:cond delay="1642"/>
                                          </p:stCondLst>
                                        </p:cTn>
                                        <p:tgtEl>
                                          <p:spTgt spid="12">
                                            <p:txEl>
                                              <p:pRg st="0" end="0"/>
                                            </p:txEl>
                                          </p:spTgt>
                                        </p:tgtEl>
                                      </p:cBhvr>
                                      <p:to x="100000" y="90000"/>
                                    </p:animScale>
                                    <p:animScale>
                                      <p:cBhvr>
                                        <p:cTn id="41" dur="166" decel="50000">
                                          <p:stCondLst>
                                            <p:cond delay="1668"/>
                                          </p:stCondLst>
                                        </p:cTn>
                                        <p:tgtEl>
                                          <p:spTgt spid="12">
                                            <p:txEl>
                                              <p:pRg st="0" end="0"/>
                                            </p:txEl>
                                          </p:spTgt>
                                        </p:tgtEl>
                                      </p:cBhvr>
                                      <p:to x="100000" y="100000"/>
                                    </p:animScale>
                                    <p:animScale>
                                      <p:cBhvr>
                                        <p:cTn id="42" dur="26">
                                          <p:stCondLst>
                                            <p:cond delay="1808"/>
                                          </p:stCondLst>
                                        </p:cTn>
                                        <p:tgtEl>
                                          <p:spTgt spid="12">
                                            <p:txEl>
                                              <p:pRg st="0" end="0"/>
                                            </p:txEl>
                                          </p:spTgt>
                                        </p:tgtEl>
                                      </p:cBhvr>
                                      <p:to x="100000" y="95000"/>
                                    </p:animScale>
                                    <p:animScale>
                                      <p:cBhvr>
                                        <p:cTn id="43" dur="166" decel="50000">
                                          <p:stCondLst>
                                            <p:cond delay="1834"/>
                                          </p:stCondLst>
                                        </p:cTn>
                                        <p:tgtEl>
                                          <p:spTgt spid="12">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p:cTn id="4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wipe(down)">
                                      <p:cBhvr>
                                        <p:cTn id="55" dur="580">
                                          <p:stCondLst>
                                            <p:cond delay="0"/>
                                          </p:stCondLst>
                                        </p:cTn>
                                        <p:tgtEl>
                                          <p:spTgt spid="12">
                                            <p:txEl>
                                              <p:pRg st="1" end="1"/>
                                            </p:txEl>
                                          </p:spTgt>
                                        </p:tgtEl>
                                      </p:cBhvr>
                                    </p:animEffect>
                                    <p:anim calcmode="lin" valueType="num">
                                      <p:cBhvr>
                                        <p:cTn id="56"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xEl>
                                              <p:pRg st="1" end="1"/>
                                            </p:txEl>
                                          </p:spTgt>
                                        </p:tgtEl>
                                      </p:cBhvr>
                                      <p:to x="100000" y="60000"/>
                                    </p:animScale>
                                    <p:animScale>
                                      <p:cBhvr>
                                        <p:cTn id="62" dur="166" decel="50000">
                                          <p:stCondLst>
                                            <p:cond delay="676"/>
                                          </p:stCondLst>
                                        </p:cTn>
                                        <p:tgtEl>
                                          <p:spTgt spid="12">
                                            <p:txEl>
                                              <p:pRg st="1" end="1"/>
                                            </p:txEl>
                                          </p:spTgt>
                                        </p:tgtEl>
                                      </p:cBhvr>
                                      <p:to x="100000" y="100000"/>
                                    </p:animScale>
                                    <p:animScale>
                                      <p:cBhvr>
                                        <p:cTn id="63" dur="26">
                                          <p:stCondLst>
                                            <p:cond delay="1312"/>
                                          </p:stCondLst>
                                        </p:cTn>
                                        <p:tgtEl>
                                          <p:spTgt spid="12">
                                            <p:txEl>
                                              <p:pRg st="1" end="1"/>
                                            </p:txEl>
                                          </p:spTgt>
                                        </p:tgtEl>
                                      </p:cBhvr>
                                      <p:to x="100000" y="80000"/>
                                    </p:animScale>
                                    <p:animScale>
                                      <p:cBhvr>
                                        <p:cTn id="64" dur="166" decel="50000">
                                          <p:stCondLst>
                                            <p:cond delay="1338"/>
                                          </p:stCondLst>
                                        </p:cTn>
                                        <p:tgtEl>
                                          <p:spTgt spid="12">
                                            <p:txEl>
                                              <p:pRg st="1" end="1"/>
                                            </p:txEl>
                                          </p:spTgt>
                                        </p:tgtEl>
                                      </p:cBhvr>
                                      <p:to x="100000" y="100000"/>
                                    </p:animScale>
                                    <p:animScale>
                                      <p:cBhvr>
                                        <p:cTn id="65" dur="26">
                                          <p:stCondLst>
                                            <p:cond delay="1642"/>
                                          </p:stCondLst>
                                        </p:cTn>
                                        <p:tgtEl>
                                          <p:spTgt spid="12">
                                            <p:txEl>
                                              <p:pRg st="1" end="1"/>
                                            </p:txEl>
                                          </p:spTgt>
                                        </p:tgtEl>
                                      </p:cBhvr>
                                      <p:to x="100000" y="90000"/>
                                    </p:animScale>
                                    <p:animScale>
                                      <p:cBhvr>
                                        <p:cTn id="66" dur="166" decel="50000">
                                          <p:stCondLst>
                                            <p:cond delay="1668"/>
                                          </p:stCondLst>
                                        </p:cTn>
                                        <p:tgtEl>
                                          <p:spTgt spid="12">
                                            <p:txEl>
                                              <p:pRg st="1" end="1"/>
                                            </p:txEl>
                                          </p:spTgt>
                                        </p:tgtEl>
                                      </p:cBhvr>
                                      <p:to x="100000" y="100000"/>
                                    </p:animScale>
                                    <p:animScale>
                                      <p:cBhvr>
                                        <p:cTn id="67" dur="26">
                                          <p:stCondLst>
                                            <p:cond delay="1808"/>
                                          </p:stCondLst>
                                        </p:cTn>
                                        <p:tgtEl>
                                          <p:spTgt spid="12">
                                            <p:txEl>
                                              <p:pRg st="1" end="1"/>
                                            </p:txEl>
                                          </p:spTgt>
                                        </p:tgtEl>
                                      </p:cBhvr>
                                      <p:to x="100000" y="95000"/>
                                    </p:animScale>
                                    <p:animScale>
                                      <p:cBhvr>
                                        <p:cTn id="68" dur="166" decel="50000">
                                          <p:stCondLst>
                                            <p:cond delay="1834"/>
                                          </p:stCondLst>
                                        </p:cTn>
                                        <p:tgtEl>
                                          <p:spTgt spid="12">
                                            <p:txEl>
                                              <p:pRg st="1" end="1"/>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 calcmode="lin" valueType="num">
                                      <p:cBhvr>
                                        <p:cTn id="7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12">
                                            <p:txEl>
                                              <p:pRg st="2" end="2"/>
                                            </p:txEl>
                                          </p:spTgt>
                                        </p:tgtEl>
                                        <p:attrNameLst>
                                          <p:attrName>style.visibility</p:attrName>
                                        </p:attrNameLst>
                                      </p:cBhvr>
                                      <p:to>
                                        <p:strVal val="visible"/>
                                      </p:to>
                                    </p:set>
                                    <p:animEffect transition="in" filter="wipe(down)">
                                      <p:cBhvr>
                                        <p:cTn id="80" dur="580">
                                          <p:stCondLst>
                                            <p:cond delay="0"/>
                                          </p:stCondLst>
                                        </p:cTn>
                                        <p:tgtEl>
                                          <p:spTgt spid="12">
                                            <p:txEl>
                                              <p:pRg st="2" end="2"/>
                                            </p:txEl>
                                          </p:spTgt>
                                        </p:tgtEl>
                                      </p:cBhvr>
                                    </p:animEffect>
                                    <p:anim calcmode="lin" valueType="num">
                                      <p:cBhvr>
                                        <p:cTn id="81"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12">
                                            <p:txEl>
                                              <p:pRg st="2" end="2"/>
                                            </p:txEl>
                                          </p:spTgt>
                                        </p:tgtEl>
                                      </p:cBhvr>
                                      <p:to x="100000" y="60000"/>
                                    </p:animScale>
                                    <p:animScale>
                                      <p:cBhvr>
                                        <p:cTn id="87" dur="166" decel="50000">
                                          <p:stCondLst>
                                            <p:cond delay="676"/>
                                          </p:stCondLst>
                                        </p:cTn>
                                        <p:tgtEl>
                                          <p:spTgt spid="12">
                                            <p:txEl>
                                              <p:pRg st="2" end="2"/>
                                            </p:txEl>
                                          </p:spTgt>
                                        </p:tgtEl>
                                      </p:cBhvr>
                                      <p:to x="100000" y="100000"/>
                                    </p:animScale>
                                    <p:animScale>
                                      <p:cBhvr>
                                        <p:cTn id="88" dur="26">
                                          <p:stCondLst>
                                            <p:cond delay="1312"/>
                                          </p:stCondLst>
                                        </p:cTn>
                                        <p:tgtEl>
                                          <p:spTgt spid="12">
                                            <p:txEl>
                                              <p:pRg st="2" end="2"/>
                                            </p:txEl>
                                          </p:spTgt>
                                        </p:tgtEl>
                                      </p:cBhvr>
                                      <p:to x="100000" y="80000"/>
                                    </p:animScale>
                                    <p:animScale>
                                      <p:cBhvr>
                                        <p:cTn id="89" dur="166" decel="50000">
                                          <p:stCondLst>
                                            <p:cond delay="1338"/>
                                          </p:stCondLst>
                                        </p:cTn>
                                        <p:tgtEl>
                                          <p:spTgt spid="12">
                                            <p:txEl>
                                              <p:pRg st="2" end="2"/>
                                            </p:txEl>
                                          </p:spTgt>
                                        </p:tgtEl>
                                      </p:cBhvr>
                                      <p:to x="100000" y="100000"/>
                                    </p:animScale>
                                    <p:animScale>
                                      <p:cBhvr>
                                        <p:cTn id="90" dur="26">
                                          <p:stCondLst>
                                            <p:cond delay="1642"/>
                                          </p:stCondLst>
                                        </p:cTn>
                                        <p:tgtEl>
                                          <p:spTgt spid="12">
                                            <p:txEl>
                                              <p:pRg st="2" end="2"/>
                                            </p:txEl>
                                          </p:spTgt>
                                        </p:tgtEl>
                                      </p:cBhvr>
                                      <p:to x="100000" y="90000"/>
                                    </p:animScale>
                                    <p:animScale>
                                      <p:cBhvr>
                                        <p:cTn id="91" dur="166" decel="50000">
                                          <p:stCondLst>
                                            <p:cond delay="1668"/>
                                          </p:stCondLst>
                                        </p:cTn>
                                        <p:tgtEl>
                                          <p:spTgt spid="12">
                                            <p:txEl>
                                              <p:pRg st="2" end="2"/>
                                            </p:txEl>
                                          </p:spTgt>
                                        </p:tgtEl>
                                      </p:cBhvr>
                                      <p:to x="100000" y="100000"/>
                                    </p:animScale>
                                    <p:animScale>
                                      <p:cBhvr>
                                        <p:cTn id="92" dur="26">
                                          <p:stCondLst>
                                            <p:cond delay="1808"/>
                                          </p:stCondLst>
                                        </p:cTn>
                                        <p:tgtEl>
                                          <p:spTgt spid="12">
                                            <p:txEl>
                                              <p:pRg st="2" end="2"/>
                                            </p:txEl>
                                          </p:spTgt>
                                        </p:tgtEl>
                                      </p:cBhvr>
                                      <p:to x="100000" y="95000"/>
                                    </p:animScale>
                                    <p:animScale>
                                      <p:cBhvr>
                                        <p:cTn id="93" dur="166" decel="50000">
                                          <p:stCondLst>
                                            <p:cond delay="1834"/>
                                          </p:stCondLst>
                                        </p:cTn>
                                        <p:tgtEl>
                                          <p:spTgt spid="12">
                                            <p:txEl>
                                              <p:pRg st="2" end="2"/>
                                            </p:tx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xEl>
                                              <p:pRg st="3" end="3"/>
                                            </p:txEl>
                                          </p:spTgt>
                                        </p:tgtEl>
                                        <p:attrNameLst>
                                          <p:attrName>style.visibility</p:attrName>
                                        </p:attrNameLst>
                                      </p:cBhvr>
                                      <p:to>
                                        <p:strVal val="visible"/>
                                      </p:to>
                                    </p:set>
                                    <p:anim calcmode="lin" valueType="num">
                                      <p:cBhvr>
                                        <p:cTn id="9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00" dur="500"/>
                                        <p:tgtEl>
                                          <p:spTgt spid="3">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2">
                                            <p:txEl>
                                              <p:pRg st="3" end="3"/>
                                            </p:txEl>
                                          </p:spTgt>
                                        </p:tgtEl>
                                        <p:attrNameLst>
                                          <p:attrName>style.visibility</p:attrName>
                                        </p:attrNameLst>
                                      </p:cBhvr>
                                      <p:to>
                                        <p:strVal val="visible"/>
                                      </p:to>
                                    </p:set>
                                    <p:animEffect transition="in" filter="wipe(down)">
                                      <p:cBhvr>
                                        <p:cTn id="105" dur="580">
                                          <p:stCondLst>
                                            <p:cond delay="0"/>
                                          </p:stCondLst>
                                        </p:cTn>
                                        <p:tgtEl>
                                          <p:spTgt spid="12">
                                            <p:txEl>
                                              <p:pRg st="3" end="3"/>
                                            </p:txEl>
                                          </p:spTgt>
                                        </p:tgtEl>
                                      </p:cBhvr>
                                    </p:animEffect>
                                    <p:anim calcmode="lin" valueType="num">
                                      <p:cBhvr>
                                        <p:cTn id="106"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
                                            <p:txEl>
                                              <p:pRg st="3" end="3"/>
                                            </p:txEl>
                                          </p:spTgt>
                                        </p:tgtEl>
                                      </p:cBhvr>
                                      <p:to x="100000" y="60000"/>
                                    </p:animScale>
                                    <p:animScale>
                                      <p:cBhvr>
                                        <p:cTn id="112" dur="166" decel="50000">
                                          <p:stCondLst>
                                            <p:cond delay="676"/>
                                          </p:stCondLst>
                                        </p:cTn>
                                        <p:tgtEl>
                                          <p:spTgt spid="12">
                                            <p:txEl>
                                              <p:pRg st="3" end="3"/>
                                            </p:txEl>
                                          </p:spTgt>
                                        </p:tgtEl>
                                      </p:cBhvr>
                                      <p:to x="100000" y="100000"/>
                                    </p:animScale>
                                    <p:animScale>
                                      <p:cBhvr>
                                        <p:cTn id="113" dur="26">
                                          <p:stCondLst>
                                            <p:cond delay="1312"/>
                                          </p:stCondLst>
                                        </p:cTn>
                                        <p:tgtEl>
                                          <p:spTgt spid="12">
                                            <p:txEl>
                                              <p:pRg st="3" end="3"/>
                                            </p:txEl>
                                          </p:spTgt>
                                        </p:tgtEl>
                                      </p:cBhvr>
                                      <p:to x="100000" y="80000"/>
                                    </p:animScale>
                                    <p:animScale>
                                      <p:cBhvr>
                                        <p:cTn id="114" dur="166" decel="50000">
                                          <p:stCondLst>
                                            <p:cond delay="1338"/>
                                          </p:stCondLst>
                                        </p:cTn>
                                        <p:tgtEl>
                                          <p:spTgt spid="12">
                                            <p:txEl>
                                              <p:pRg st="3" end="3"/>
                                            </p:txEl>
                                          </p:spTgt>
                                        </p:tgtEl>
                                      </p:cBhvr>
                                      <p:to x="100000" y="100000"/>
                                    </p:animScale>
                                    <p:animScale>
                                      <p:cBhvr>
                                        <p:cTn id="115" dur="26">
                                          <p:stCondLst>
                                            <p:cond delay="1642"/>
                                          </p:stCondLst>
                                        </p:cTn>
                                        <p:tgtEl>
                                          <p:spTgt spid="12">
                                            <p:txEl>
                                              <p:pRg st="3" end="3"/>
                                            </p:txEl>
                                          </p:spTgt>
                                        </p:tgtEl>
                                      </p:cBhvr>
                                      <p:to x="100000" y="90000"/>
                                    </p:animScale>
                                    <p:animScale>
                                      <p:cBhvr>
                                        <p:cTn id="116" dur="166" decel="50000">
                                          <p:stCondLst>
                                            <p:cond delay="1668"/>
                                          </p:stCondLst>
                                        </p:cTn>
                                        <p:tgtEl>
                                          <p:spTgt spid="12">
                                            <p:txEl>
                                              <p:pRg st="3" end="3"/>
                                            </p:txEl>
                                          </p:spTgt>
                                        </p:tgtEl>
                                      </p:cBhvr>
                                      <p:to x="100000" y="100000"/>
                                    </p:animScale>
                                    <p:animScale>
                                      <p:cBhvr>
                                        <p:cTn id="117" dur="26">
                                          <p:stCondLst>
                                            <p:cond delay="1808"/>
                                          </p:stCondLst>
                                        </p:cTn>
                                        <p:tgtEl>
                                          <p:spTgt spid="12">
                                            <p:txEl>
                                              <p:pRg st="3" end="3"/>
                                            </p:txEl>
                                          </p:spTgt>
                                        </p:tgtEl>
                                      </p:cBhvr>
                                      <p:to x="100000" y="95000"/>
                                    </p:animScale>
                                    <p:animScale>
                                      <p:cBhvr>
                                        <p:cTn id="118" dur="166" decel="50000">
                                          <p:stCondLst>
                                            <p:cond delay="1834"/>
                                          </p:stCondLst>
                                        </p:cTn>
                                        <p:tgtEl>
                                          <p:spTgt spid="12">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 calcmode="lin" valueType="num">
                                      <p:cBhvr>
                                        <p:cTn id="1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25" dur="500"/>
                                        <p:tgtEl>
                                          <p:spTgt spid="3">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12">
                                            <p:txEl>
                                              <p:pRg st="4" end="4"/>
                                            </p:txEl>
                                          </p:spTgt>
                                        </p:tgtEl>
                                        <p:attrNameLst>
                                          <p:attrName>style.visibility</p:attrName>
                                        </p:attrNameLst>
                                      </p:cBhvr>
                                      <p:to>
                                        <p:strVal val="visible"/>
                                      </p:to>
                                    </p:set>
                                    <p:animEffect transition="in" filter="wipe(down)">
                                      <p:cBhvr>
                                        <p:cTn id="130" dur="580">
                                          <p:stCondLst>
                                            <p:cond delay="0"/>
                                          </p:stCondLst>
                                        </p:cTn>
                                        <p:tgtEl>
                                          <p:spTgt spid="12">
                                            <p:txEl>
                                              <p:pRg st="4" end="4"/>
                                            </p:txEl>
                                          </p:spTgt>
                                        </p:tgtEl>
                                      </p:cBhvr>
                                    </p:animEffect>
                                    <p:anim calcmode="lin" valueType="num">
                                      <p:cBhvr>
                                        <p:cTn id="131" dur="1822" tmFilter="0,0; 0.14,0.36; 0.43,0.73; 0.71,0.91; 1.0,1.0">
                                          <p:stCondLst>
                                            <p:cond delay="0"/>
                                          </p:stCondLst>
                                        </p:cTn>
                                        <p:tgtEl>
                                          <p:spTgt spid="12">
                                            <p:txEl>
                                              <p:pRg st="4" end="4"/>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2">
                                            <p:txEl>
                                              <p:pRg st="4" end="4"/>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2">
                                            <p:txEl>
                                              <p:pRg st="4" end="4"/>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2">
                                            <p:txEl>
                                              <p:pRg st="4" end="4"/>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2">
                                            <p:txEl>
                                              <p:pRg st="4" end="4"/>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12">
                                            <p:txEl>
                                              <p:pRg st="4" end="4"/>
                                            </p:txEl>
                                          </p:spTgt>
                                        </p:tgtEl>
                                      </p:cBhvr>
                                      <p:to x="100000" y="60000"/>
                                    </p:animScale>
                                    <p:animScale>
                                      <p:cBhvr>
                                        <p:cTn id="137" dur="166" decel="50000">
                                          <p:stCondLst>
                                            <p:cond delay="676"/>
                                          </p:stCondLst>
                                        </p:cTn>
                                        <p:tgtEl>
                                          <p:spTgt spid="12">
                                            <p:txEl>
                                              <p:pRg st="4" end="4"/>
                                            </p:txEl>
                                          </p:spTgt>
                                        </p:tgtEl>
                                      </p:cBhvr>
                                      <p:to x="100000" y="100000"/>
                                    </p:animScale>
                                    <p:animScale>
                                      <p:cBhvr>
                                        <p:cTn id="138" dur="26">
                                          <p:stCondLst>
                                            <p:cond delay="1312"/>
                                          </p:stCondLst>
                                        </p:cTn>
                                        <p:tgtEl>
                                          <p:spTgt spid="12">
                                            <p:txEl>
                                              <p:pRg st="4" end="4"/>
                                            </p:txEl>
                                          </p:spTgt>
                                        </p:tgtEl>
                                      </p:cBhvr>
                                      <p:to x="100000" y="80000"/>
                                    </p:animScale>
                                    <p:animScale>
                                      <p:cBhvr>
                                        <p:cTn id="139" dur="166" decel="50000">
                                          <p:stCondLst>
                                            <p:cond delay="1338"/>
                                          </p:stCondLst>
                                        </p:cTn>
                                        <p:tgtEl>
                                          <p:spTgt spid="12">
                                            <p:txEl>
                                              <p:pRg st="4" end="4"/>
                                            </p:txEl>
                                          </p:spTgt>
                                        </p:tgtEl>
                                      </p:cBhvr>
                                      <p:to x="100000" y="100000"/>
                                    </p:animScale>
                                    <p:animScale>
                                      <p:cBhvr>
                                        <p:cTn id="140" dur="26">
                                          <p:stCondLst>
                                            <p:cond delay="1642"/>
                                          </p:stCondLst>
                                        </p:cTn>
                                        <p:tgtEl>
                                          <p:spTgt spid="12">
                                            <p:txEl>
                                              <p:pRg st="4" end="4"/>
                                            </p:txEl>
                                          </p:spTgt>
                                        </p:tgtEl>
                                      </p:cBhvr>
                                      <p:to x="100000" y="90000"/>
                                    </p:animScale>
                                    <p:animScale>
                                      <p:cBhvr>
                                        <p:cTn id="141" dur="166" decel="50000">
                                          <p:stCondLst>
                                            <p:cond delay="1668"/>
                                          </p:stCondLst>
                                        </p:cTn>
                                        <p:tgtEl>
                                          <p:spTgt spid="12">
                                            <p:txEl>
                                              <p:pRg st="4" end="4"/>
                                            </p:txEl>
                                          </p:spTgt>
                                        </p:tgtEl>
                                      </p:cBhvr>
                                      <p:to x="100000" y="100000"/>
                                    </p:animScale>
                                    <p:animScale>
                                      <p:cBhvr>
                                        <p:cTn id="142" dur="26">
                                          <p:stCondLst>
                                            <p:cond delay="1808"/>
                                          </p:stCondLst>
                                        </p:cTn>
                                        <p:tgtEl>
                                          <p:spTgt spid="12">
                                            <p:txEl>
                                              <p:pRg st="4" end="4"/>
                                            </p:txEl>
                                          </p:spTgt>
                                        </p:tgtEl>
                                      </p:cBhvr>
                                      <p:to x="100000" y="95000"/>
                                    </p:animScale>
                                    <p:animScale>
                                      <p:cBhvr>
                                        <p:cTn id="143" dur="166" decel="50000">
                                          <p:stCondLst>
                                            <p:cond delay="1834"/>
                                          </p:stCondLst>
                                        </p:cTn>
                                        <p:tgtEl>
                                          <p:spTgt spid="12">
                                            <p:txEl>
                                              <p:pRg st="4" end="4"/>
                                            </p:txEl>
                                          </p:spTgt>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3">
                                            <p:txEl>
                                              <p:pRg st="5" end="5"/>
                                            </p:txEl>
                                          </p:spTgt>
                                        </p:tgtEl>
                                        <p:attrNameLst>
                                          <p:attrName>style.visibility</p:attrName>
                                        </p:attrNameLst>
                                      </p:cBhvr>
                                      <p:to>
                                        <p:strVal val="visible"/>
                                      </p:to>
                                    </p:set>
                                    <p:anim calcmode="lin" valueType="num">
                                      <p:cBhvr>
                                        <p:cTn id="1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0" dur="500"/>
                                        <p:tgtEl>
                                          <p:spTgt spid="3">
                                            <p:txEl>
                                              <p:pRg st="5" end="5"/>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12">
                                            <p:txEl>
                                              <p:pRg st="5" end="5"/>
                                            </p:txEl>
                                          </p:spTgt>
                                        </p:tgtEl>
                                        <p:attrNameLst>
                                          <p:attrName>style.visibility</p:attrName>
                                        </p:attrNameLst>
                                      </p:cBhvr>
                                      <p:to>
                                        <p:strVal val="visible"/>
                                      </p:to>
                                    </p:set>
                                    <p:animEffect transition="in" filter="wipe(down)">
                                      <p:cBhvr>
                                        <p:cTn id="155" dur="580">
                                          <p:stCondLst>
                                            <p:cond delay="0"/>
                                          </p:stCondLst>
                                        </p:cTn>
                                        <p:tgtEl>
                                          <p:spTgt spid="12">
                                            <p:txEl>
                                              <p:pRg st="5" end="5"/>
                                            </p:txEl>
                                          </p:spTgt>
                                        </p:tgtEl>
                                      </p:cBhvr>
                                    </p:animEffect>
                                    <p:anim calcmode="lin" valueType="num">
                                      <p:cBhvr>
                                        <p:cTn id="156" dur="1822" tmFilter="0,0; 0.14,0.36; 0.43,0.73; 0.71,0.91; 1.0,1.0">
                                          <p:stCondLst>
                                            <p:cond delay="0"/>
                                          </p:stCondLst>
                                        </p:cTn>
                                        <p:tgtEl>
                                          <p:spTgt spid="12">
                                            <p:txEl>
                                              <p:pRg st="5" end="5"/>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2">
                                            <p:txEl>
                                              <p:pRg st="5" end="5"/>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2">
                                            <p:txEl>
                                              <p:pRg st="5" end="5"/>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2">
                                            <p:txEl>
                                              <p:pRg st="5" end="5"/>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2">
                                            <p:txEl>
                                              <p:pRg st="5" end="5"/>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12">
                                            <p:txEl>
                                              <p:pRg st="5" end="5"/>
                                            </p:txEl>
                                          </p:spTgt>
                                        </p:tgtEl>
                                      </p:cBhvr>
                                      <p:to x="100000" y="60000"/>
                                    </p:animScale>
                                    <p:animScale>
                                      <p:cBhvr>
                                        <p:cTn id="162" dur="166" decel="50000">
                                          <p:stCondLst>
                                            <p:cond delay="676"/>
                                          </p:stCondLst>
                                        </p:cTn>
                                        <p:tgtEl>
                                          <p:spTgt spid="12">
                                            <p:txEl>
                                              <p:pRg st="5" end="5"/>
                                            </p:txEl>
                                          </p:spTgt>
                                        </p:tgtEl>
                                      </p:cBhvr>
                                      <p:to x="100000" y="100000"/>
                                    </p:animScale>
                                    <p:animScale>
                                      <p:cBhvr>
                                        <p:cTn id="163" dur="26">
                                          <p:stCondLst>
                                            <p:cond delay="1312"/>
                                          </p:stCondLst>
                                        </p:cTn>
                                        <p:tgtEl>
                                          <p:spTgt spid="12">
                                            <p:txEl>
                                              <p:pRg st="5" end="5"/>
                                            </p:txEl>
                                          </p:spTgt>
                                        </p:tgtEl>
                                      </p:cBhvr>
                                      <p:to x="100000" y="80000"/>
                                    </p:animScale>
                                    <p:animScale>
                                      <p:cBhvr>
                                        <p:cTn id="164" dur="166" decel="50000">
                                          <p:stCondLst>
                                            <p:cond delay="1338"/>
                                          </p:stCondLst>
                                        </p:cTn>
                                        <p:tgtEl>
                                          <p:spTgt spid="12">
                                            <p:txEl>
                                              <p:pRg st="5" end="5"/>
                                            </p:txEl>
                                          </p:spTgt>
                                        </p:tgtEl>
                                      </p:cBhvr>
                                      <p:to x="100000" y="100000"/>
                                    </p:animScale>
                                    <p:animScale>
                                      <p:cBhvr>
                                        <p:cTn id="165" dur="26">
                                          <p:stCondLst>
                                            <p:cond delay="1642"/>
                                          </p:stCondLst>
                                        </p:cTn>
                                        <p:tgtEl>
                                          <p:spTgt spid="12">
                                            <p:txEl>
                                              <p:pRg st="5" end="5"/>
                                            </p:txEl>
                                          </p:spTgt>
                                        </p:tgtEl>
                                      </p:cBhvr>
                                      <p:to x="100000" y="90000"/>
                                    </p:animScale>
                                    <p:animScale>
                                      <p:cBhvr>
                                        <p:cTn id="166" dur="166" decel="50000">
                                          <p:stCondLst>
                                            <p:cond delay="1668"/>
                                          </p:stCondLst>
                                        </p:cTn>
                                        <p:tgtEl>
                                          <p:spTgt spid="12">
                                            <p:txEl>
                                              <p:pRg st="5" end="5"/>
                                            </p:txEl>
                                          </p:spTgt>
                                        </p:tgtEl>
                                      </p:cBhvr>
                                      <p:to x="100000" y="100000"/>
                                    </p:animScale>
                                    <p:animScale>
                                      <p:cBhvr>
                                        <p:cTn id="167" dur="26">
                                          <p:stCondLst>
                                            <p:cond delay="1808"/>
                                          </p:stCondLst>
                                        </p:cTn>
                                        <p:tgtEl>
                                          <p:spTgt spid="12">
                                            <p:txEl>
                                              <p:pRg st="5" end="5"/>
                                            </p:txEl>
                                          </p:spTgt>
                                        </p:tgtEl>
                                      </p:cBhvr>
                                      <p:to x="100000" y="95000"/>
                                    </p:animScale>
                                    <p:animScale>
                                      <p:cBhvr>
                                        <p:cTn id="168" dur="166" decel="50000">
                                          <p:stCondLst>
                                            <p:cond delay="1834"/>
                                          </p:stCondLst>
                                        </p:cTn>
                                        <p:tgtEl>
                                          <p:spTgt spid="12">
                                            <p:txEl>
                                              <p:pRg st="5" end="5"/>
                                            </p:txEl>
                                          </p:spTgt>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nodeType="clickEffect">
                                  <p:stCondLst>
                                    <p:cond delay="0"/>
                                  </p:stCondLst>
                                  <p:childTnLst>
                                    <p:set>
                                      <p:cBhvr>
                                        <p:cTn id="172" dur="1" fill="hold">
                                          <p:stCondLst>
                                            <p:cond delay="0"/>
                                          </p:stCondLst>
                                        </p:cTn>
                                        <p:tgtEl>
                                          <p:spTgt spid="3">
                                            <p:txEl>
                                              <p:pRg st="6" end="6"/>
                                            </p:txEl>
                                          </p:spTgt>
                                        </p:tgtEl>
                                        <p:attrNameLst>
                                          <p:attrName>style.visibility</p:attrName>
                                        </p:attrNameLst>
                                      </p:cBhvr>
                                      <p:to>
                                        <p:strVal val="visible"/>
                                      </p:to>
                                    </p:set>
                                    <p:anim calcmode="lin" valueType="num">
                                      <p:cBhvr>
                                        <p:cTn id="17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7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75" dur="500"/>
                                        <p:tgtEl>
                                          <p:spTgt spid="3">
                                            <p:txEl>
                                              <p:pRg st="6" end="6"/>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12">
                                            <p:txEl>
                                              <p:pRg st="6" end="6"/>
                                            </p:txEl>
                                          </p:spTgt>
                                        </p:tgtEl>
                                        <p:attrNameLst>
                                          <p:attrName>style.visibility</p:attrName>
                                        </p:attrNameLst>
                                      </p:cBhvr>
                                      <p:to>
                                        <p:strVal val="visible"/>
                                      </p:to>
                                    </p:set>
                                    <p:animEffect transition="in" filter="wipe(down)">
                                      <p:cBhvr>
                                        <p:cTn id="180" dur="580">
                                          <p:stCondLst>
                                            <p:cond delay="0"/>
                                          </p:stCondLst>
                                        </p:cTn>
                                        <p:tgtEl>
                                          <p:spTgt spid="12">
                                            <p:txEl>
                                              <p:pRg st="6" end="6"/>
                                            </p:txEl>
                                          </p:spTgt>
                                        </p:tgtEl>
                                      </p:cBhvr>
                                    </p:animEffect>
                                    <p:anim calcmode="lin" valueType="num">
                                      <p:cBhvr>
                                        <p:cTn id="181" dur="1822" tmFilter="0,0; 0.14,0.36; 0.43,0.73; 0.71,0.91; 1.0,1.0">
                                          <p:stCondLst>
                                            <p:cond delay="0"/>
                                          </p:stCondLst>
                                        </p:cTn>
                                        <p:tgtEl>
                                          <p:spTgt spid="12">
                                            <p:txEl>
                                              <p:pRg st="6" end="6"/>
                                            </p:txEl>
                                          </p:spTgt>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12">
                                            <p:txEl>
                                              <p:pRg st="6" end="6"/>
                                            </p:txEl>
                                          </p:spTgt>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12">
                                            <p:txEl>
                                              <p:pRg st="6" end="6"/>
                                            </p:txEl>
                                          </p:spTgt>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12">
                                            <p:txEl>
                                              <p:pRg st="6" end="6"/>
                                            </p:txEl>
                                          </p:spTgt>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12">
                                            <p:txEl>
                                              <p:pRg st="6" end="6"/>
                                            </p:txEl>
                                          </p:spTgt>
                                        </p:tgtEl>
                                        <p:attrNameLst>
                                          <p:attrName>ppt_y</p:attrName>
                                        </p:attrNameLst>
                                      </p:cBhvr>
                                      <p:tavLst>
                                        <p:tav tm="0" fmla="#ppt_y-sin(pi*$)/81">
                                          <p:val>
                                            <p:fltVal val="0"/>
                                          </p:val>
                                        </p:tav>
                                        <p:tav tm="100000">
                                          <p:val>
                                            <p:fltVal val="1"/>
                                          </p:val>
                                        </p:tav>
                                      </p:tavLst>
                                    </p:anim>
                                    <p:animScale>
                                      <p:cBhvr>
                                        <p:cTn id="186" dur="26">
                                          <p:stCondLst>
                                            <p:cond delay="650"/>
                                          </p:stCondLst>
                                        </p:cTn>
                                        <p:tgtEl>
                                          <p:spTgt spid="12">
                                            <p:txEl>
                                              <p:pRg st="6" end="6"/>
                                            </p:txEl>
                                          </p:spTgt>
                                        </p:tgtEl>
                                      </p:cBhvr>
                                      <p:to x="100000" y="60000"/>
                                    </p:animScale>
                                    <p:animScale>
                                      <p:cBhvr>
                                        <p:cTn id="187" dur="166" decel="50000">
                                          <p:stCondLst>
                                            <p:cond delay="676"/>
                                          </p:stCondLst>
                                        </p:cTn>
                                        <p:tgtEl>
                                          <p:spTgt spid="12">
                                            <p:txEl>
                                              <p:pRg st="6" end="6"/>
                                            </p:txEl>
                                          </p:spTgt>
                                        </p:tgtEl>
                                      </p:cBhvr>
                                      <p:to x="100000" y="100000"/>
                                    </p:animScale>
                                    <p:animScale>
                                      <p:cBhvr>
                                        <p:cTn id="188" dur="26">
                                          <p:stCondLst>
                                            <p:cond delay="1312"/>
                                          </p:stCondLst>
                                        </p:cTn>
                                        <p:tgtEl>
                                          <p:spTgt spid="12">
                                            <p:txEl>
                                              <p:pRg st="6" end="6"/>
                                            </p:txEl>
                                          </p:spTgt>
                                        </p:tgtEl>
                                      </p:cBhvr>
                                      <p:to x="100000" y="80000"/>
                                    </p:animScale>
                                    <p:animScale>
                                      <p:cBhvr>
                                        <p:cTn id="189" dur="166" decel="50000">
                                          <p:stCondLst>
                                            <p:cond delay="1338"/>
                                          </p:stCondLst>
                                        </p:cTn>
                                        <p:tgtEl>
                                          <p:spTgt spid="12">
                                            <p:txEl>
                                              <p:pRg st="6" end="6"/>
                                            </p:txEl>
                                          </p:spTgt>
                                        </p:tgtEl>
                                      </p:cBhvr>
                                      <p:to x="100000" y="100000"/>
                                    </p:animScale>
                                    <p:animScale>
                                      <p:cBhvr>
                                        <p:cTn id="190" dur="26">
                                          <p:stCondLst>
                                            <p:cond delay="1642"/>
                                          </p:stCondLst>
                                        </p:cTn>
                                        <p:tgtEl>
                                          <p:spTgt spid="12">
                                            <p:txEl>
                                              <p:pRg st="6" end="6"/>
                                            </p:txEl>
                                          </p:spTgt>
                                        </p:tgtEl>
                                      </p:cBhvr>
                                      <p:to x="100000" y="90000"/>
                                    </p:animScale>
                                    <p:animScale>
                                      <p:cBhvr>
                                        <p:cTn id="191" dur="166" decel="50000">
                                          <p:stCondLst>
                                            <p:cond delay="1668"/>
                                          </p:stCondLst>
                                        </p:cTn>
                                        <p:tgtEl>
                                          <p:spTgt spid="12">
                                            <p:txEl>
                                              <p:pRg st="6" end="6"/>
                                            </p:txEl>
                                          </p:spTgt>
                                        </p:tgtEl>
                                      </p:cBhvr>
                                      <p:to x="100000" y="100000"/>
                                    </p:animScale>
                                    <p:animScale>
                                      <p:cBhvr>
                                        <p:cTn id="192" dur="26">
                                          <p:stCondLst>
                                            <p:cond delay="1808"/>
                                          </p:stCondLst>
                                        </p:cTn>
                                        <p:tgtEl>
                                          <p:spTgt spid="12">
                                            <p:txEl>
                                              <p:pRg st="6" end="6"/>
                                            </p:txEl>
                                          </p:spTgt>
                                        </p:tgtEl>
                                      </p:cBhvr>
                                      <p:to x="100000" y="95000"/>
                                    </p:animScale>
                                    <p:animScale>
                                      <p:cBhvr>
                                        <p:cTn id="193" dur="166" decel="50000">
                                          <p:stCondLst>
                                            <p:cond delay="1834"/>
                                          </p:stCondLst>
                                        </p:cTn>
                                        <p:tgtEl>
                                          <p:spTgt spid="1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8b03d51bd9_0_739"/>
          <p:cNvSpPr txBox="1">
            <a:spLocks noGrp="1"/>
          </p:cNvSpPr>
          <p:nvPr>
            <p:ph type="title"/>
          </p:nvPr>
        </p:nvSpPr>
        <p:spPr>
          <a:xfrm>
            <a:off x="283200" y="384750"/>
            <a:ext cx="9457200" cy="1017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Calibri"/>
                <a:ea typeface="Calibri"/>
                <a:cs typeface="Calibri"/>
                <a:sym typeface="Calibri"/>
              </a:rPr>
              <a:t> Connection to Services</a:t>
            </a:r>
            <a:endParaRPr>
              <a:latin typeface="Calibri"/>
              <a:ea typeface="Calibri"/>
              <a:cs typeface="Calibri"/>
              <a:sym typeface="Calibri"/>
            </a:endParaRPr>
          </a:p>
        </p:txBody>
      </p:sp>
      <p:pic>
        <p:nvPicPr>
          <p:cNvPr id="387" name="Google Shape;387;g28b03d51bd9_0_739" descr="Info Connection to Services"/>
          <p:cNvPicPr preferRelativeResize="0"/>
          <p:nvPr/>
        </p:nvPicPr>
        <p:blipFill>
          <a:blip r:embed="rId3">
            <a:alphaModFix/>
          </a:blip>
          <a:stretch>
            <a:fillRect/>
          </a:stretch>
        </p:blipFill>
        <p:spPr>
          <a:xfrm>
            <a:off x="203200" y="1255367"/>
            <a:ext cx="9537192" cy="4523424"/>
          </a:xfrm>
          <a:prstGeom prst="rect">
            <a:avLst/>
          </a:prstGeom>
          <a:noFill/>
          <a:ln>
            <a:noFill/>
          </a:ln>
        </p:spPr>
      </p:pic>
      <p:pic>
        <p:nvPicPr>
          <p:cNvPr id="388" name="Google Shape;388;g28b03d51bd9_0_7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886551" y="5198775"/>
            <a:ext cx="2305448" cy="1659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16363"/>
            <a:ext cx="109277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Two Pathways to Vocational Rehabilitation Services</a:t>
            </a:r>
          </a:p>
        </p:txBody>
      </p:sp>
      <p:pic>
        <p:nvPicPr>
          <p:cNvPr id="5" name="Picture 4" descr="Fork in road - rural forest image">
            <a:extLst>
              <a:ext uri="{FF2B5EF4-FFF2-40B4-BE49-F238E27FC236}">
                <a16:creationId xmlns:a16="http://schemas.microsoft.com/office/drawing/2014/main" id="{44EF20B3-61B3-2321-510E-270CF02D8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453845"/>
            <a:ext cx="2938864" cy="369332"/>
          </a:xfrm>
          <a:prstGeom prst="rect">
            <a:avLst/>
          </a:prstGeom>
          <a:noFill/>
          <a:ln w="19050">
            <a:solidFill>
              <a:schemeClr val="tx1"/>
            </a:solidFill>
          </a:ln>
        </p:spPr>
        <p:txBody>
          <a:bodyPr wrap="square" rtlCol="0">
            <a:spAutoFit/>
          </a:bodyPr>
          <a:lstStyle/>
          <a:p>
            <a:pPr algn="ctr"/>
            <a:r>
              <a:rPr lang="en-US" b="1" i="1" dirty="0"/>
              <a:t>Potentially Eligible Pathway </a:t>
            </a:r>
            <a:endParaRPr lang="en-US" sz="2800" b="1" i="1" dirty="0"/>
          </a:p>
        </p:txBody>
      </p:sp>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13989" y="2898629"/>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dirty="0"/>
              <a:t>VR Eligible Pathway </a:t>
            </a:r>
            <a:endParaRPr lang="en-US" sz="2800" b="1" i="1" dirty="0"/>
          </a:p>
        </p:txBody>
      </p:sp>
      <p:sp>
        <p:nvSpPr>
          <p:cNvPr id="2" name="TextBox 1">
            <a:extLst>
              <a:ext uri="{FF2B5EF4-FFF2-40B4-BE49-F238E27FC236}">
                <a16:creationId xmlns:a16="http://schemas.microsoft.com/office/drawing/2014/main" id="{631FC6C5-36AF-130F-357A-E46A9E7690C5}"/>
              </a:ext>
            </a:extLst>
          </p:cNvPr>
          <p:cNvSpPr txBox="1"/>
          <p:nvPr/>
        </p:nvSpPr>
        <p:spPr>
          <a:xfrm>
            <a:off x="1874051" y="5241576"/>
            <a:ext cx="8215071" cy="1508105"/>
          </a:xfrm>
          <a:prstGeom prst="rect">
            <a:avLst/>
          </a:prstGeom>
          <a:noFill/>
        </p:spPr>
        <p:txBody>
          <a:bodyPr wrap="square" rtlCol="0">
            <a:spAutoFit/>
          </a:bodyPr>
          <a:lstStyle/>
          <a:p>
            <a:r>
              <a:rPr lang="en-US" sz="2000" b="1" u="sng" dirty="0">
                <a:latin typeface="+mj-lt"/>
              </a:rPr>
              <a:t>Note:</a:t>
            </a:r>
            <a:r>
              <a:rPr lang="en-US" sz="2000" b="1" dirty="0">
                <a:latin typeface="+mj-lt"/>
              </a:rPr>
              <a:t> </a:t>
            </a:r>
            <a:r>
              <a:rPr lang="en-US" sz="2000" dirty="0">
                <a:latin typeface="+mj-lt"/>
              </a:rPr>
              <a:t>Pre-ETS are provided to individuals who meet the definition of a student with a disability and are eligible or potentially eligible for VR services.</a:t>
            </a:r>
          </a:p>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p:txBody>
          <a:bodyPr>
            <a:normAutofit/>
          </a:bodyPr>
          <a:lstStyle/>
          <a:p>
            <a:pPr algn="ctr"/>
            <a:fld id="{775B6C71-B8E2-4E4D-A4A3-1937B1299F9F}" type="slidenum">
              <a:rPr lang="en-US" smtClean="0"/>
              <a:pPr algn="ctr"/>
              <a:t>41</a:t>
            </a:fld>
            <a:endParaRPr lang="en-US"/>
          </a:p>
        </p:txBody>
      </p:sp>
    </p:spTree>
    <p:extLst>
      <p:ext uri="{BB962C8B-B14F-4D97-AF65-F5344CB8AC3E}">
        <p14:creationId xmlns:p14="http://schemas.microsoft.com/office/powerpoint/2010/main" val="91300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Who is considered Potentially Eligible? </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lnSpcReduction="10000"/>
          </a:bodyPr>
          <a:lstStyle/>
          <a:p>
            <a:pPr marL="0" indent="0">
              <a:buNone/>
            </a:pPr>
            <a:r>
              <a:rPr lang="en-US" sz="2600" b="1" i="1" u="sng" dirty="0">
                <a:effectLst/>
                <a:latin typeface="+mj-lt"/>
                <a:cs typeface="Calibri"/>
              </a:rPr>
              <a:t>Working with Potentially Eligible Students</a:t>
            </a:r>
          </a:p>
          <a:p>
            <a:pPr marL="0" indent="0">
              <a:buNone/>
            </a:pPr>
            <a:endParaRPr lang="en-US" sz="2600" b="1" i="1" u="sng" dirty="0">
              <a:effectLst/>
              <a:latin typeface="+mj-lt"/>
              <a:cs typeface="Calibri"/>
            </a:endParaRPr>
          </a:p>
          <a:p>
            <a:r>
              <a:rPr lang="en-US" sz="2400" b="0" i="0" dirty="0">
                <a:effectLst/>
                <a:latin typeface="+mj-lt"/>
                <a:cs typeface="Calibri"/>
              </a:rPr>
              <a:t>To receive Pre-ETS and be considered potentially eligible for VR services, an individual must meet only the definition of a </a:t>
            </a:r>
            <a:r>
              <a:rPr lang="en-US" sz="2400" b="1" i="0" dirty="0">
                <a:solidFill>
                  <a:schemeClr val="accent2">
                    <a:lumMod val="75000"/>
                  </a:schemeClr>
                </a:solidFill>
                <a:effectLst/>
                <a:latin typeface="+mj-lt"/>
                <a:cs typeface="Calibri"/>
              </a:rPr>
              <a:t>student with a disability</a:t>
            </a:r>
            <a:r>
              <a:rPr lang="en-US" sz="2400" b="1" i="0" dirty="0">
                <a:effectLst/>
                <a:latin typeface="+mj-lt"/>
                <a:cs typeface="Calibri"/>
              </a:rPr>
              <a:t>.</a:t>
            </a:r>
            <a:r>
              <a:rPr lang="en-US" sz="2400" dirty="0">
                <a:latin typeface="+mj-lt"/>
                <a:cs typeface="Calibri"/>
              </a:rPr>
              <a:t> </a:t>
            </a:r>
            <a:endParaRPr lang="en-US" sz="2400" b="0" i="0" dirty="0">
              <a:effectLst/>
              <a:latin typeface="+mj-lt"/>
              <a:cs typeface="Calibri"/>
            </a:endParaRPr>
          </a:p>
          <a:p>
            <a:r>
              <a:rPr lang="en-US" sz="2400" b="0" i="0" dirty="0">
                <a:effectLst/>
                <a:latin typeface="+mj-lt"/>
                <a:cs typeface="Calibri"/>
              </a:rPr>
              <a:t>The only VR requirements that are applied to potentially eligible individuals are </a:t>
            </a:r>
            <a:r>
              <a:rPr lang="en-US" sz="2400" b="1" i="0" dirty="0">
                <a:solidFill>
                  <a:schemeClr val="accent2">
                    <a:lumMod val="75000"/>
                  </a:schemeClr>
                </a:solidFill>
                <a:effectLst/>
                <a:latin typeface="+mj-lt"/>
                <a:cs typeface="Calibri"/>
              </a:rPr>
              <a:t>informed choice, confidentiality, and access to the client assistance program</a:t>
            </a:r>
            <a:r>
              <a:rPr lang="en-US" sz="2400" b="0" i="0" dirty="0">
                <a:effectLst/>
                <a:latin typeface="+mj-lt"/>
                <a:cs typeface="Calibri"/>
              </a:rPr>
              <a:t> </a:t>
            </a:r>
            <a:r>
              <a:rPr lang="en-US" sz="1600" b="0" i="0" dirty="0">
                <a:effectLst/>
                <a:latin typeface="+mj-lt"/>
                <a:cs typeface="Calibri"/>
              </a:rPr>
              <a:t>(34 CFR §361.38, §361.52, and §361.56). </a:t>
            </a:r>
            <a:endParaRPr lang="en-US" sz="2400" dirty="0">
              <a:latin typeface="+mj-lt"/>
              <a:cs typeface="Calibri"/>
            </a:endParaRPr>
          </a:p>
          <a:p>
            <a:r>
              <a:rPr lang="en-US" sz="2400" b="0" i="0" dirty="0">
                <a:effectLst/>
                <a:latin typeface="+mj-lt"/>
                <a:cs typeface="Calibri"/>
              </a:rPr>
              <a:t>Potentially eligible students are not subject to Basic Living Requirements or other cost sharing requirements.</a:t>
            </a:r>
            <a:endParaRPr lang="en-US" sz="2400" dirty="0">
              <a:latin typeface="+mj-lt"/>
            </a:endParaRPr>
          </a:p>
          <a:p>
            <a:endParaRPr lang="en-US" sz="2200" dirty="0"/>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44451" y="2071316"/>
            <a:ext cx="3400842" cy="353498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18D4C1C-AC7A-D099-6725-B56F0B9F6FA7}"/>
              </a:ext>
            </a:extLst>
          </p:cNvPr>
          <p:cNvSpPr txBox="1"/>
          <p:nvPr/>
        </p:nvSpPr>
        <p:spPr>
          <a:xfrm>
            <a:off x="3628223" y="5785873"/>
            <a:ext cx="4861340" cy="892552"/>
          </a:xfrm>
          <a:prstGeom prst="rect">
            <a:avLst/>
          </a:prstGeom>
          <a:noFill/>
        </p:spPr>
        <p:txBody>
          <a:bodyPr wrap="square" rtlCol="0">
            <a:spAutoFit/>
          </a:bodyPr>
          <a:lstStyle/>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42</a:t>
            </a:fld>
            <a:endParaRPr lang="en-US"/>
          </a:p>
        </p:txBody>
      </p:sp>
    </p:spTree>
    <p:extLst>
      <p:ext uri="{BB962C8B-B14F-4D97-AF65-F5344CB8AC3E}">
        <p14:creationId xmlns:p14="http://schemas.microsoft.com/office/powerpoint/2010/main" val="38817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838200" y="365125"/>
            <a:ext cx="10515600" cy="1325563"/>
          </a:xfrm>
        </p:spPr>
        <p:txBody>
          <a:bodyPr>
            <a:normAutofit/>
          </a:bodyPr>
          <a:lstStyle/>
          <a:p>
            <a:r>
              <a:rPr lang="en-US" sz="4200">
                <a:latin typeface="Amasis MT Pro Black" panose="02040A04050005020304" pitchFamily="18" charset="0"/>
              </a:rPr>
              <a:t>VRSM Part C – Chapter 8.1 Pre-ETS : Student with a Disability</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dirty="0">
                <a:latin typeface="+mj-lt"/>
                <a:cs typeface="Times New Roman"/>
              </a:rPr>
              <a:t>Based on federal regulations (34 CFR §361.5(c) (51)), in Texas</a:t>
            </a:r>
            <a:r>
              <a:rPr lang="en-US" sz="2200" b="0" i="0" dirty="0">
                <a:effectLst/>
                <a:latin typeface="+mj-lt"/>
                <a:cs typeface="Times New Roman"/>
              </a:rPr>
              <a:t>, a student with a disability</a:t>
            </a:r>
            <a:r>
              <a:rPr lang="en-US" sz="2200" dirty="0">
                <a:latin typeface="+mj-lt"/>
                <a:cs typeface="Times New Roman"/>
              </a:rPr>
              <a:t> is defined as an </a:t>
            </a:r>
            <a:r>
              <a:rPr lang="en-US" sz="2200" b="0" i="0" dirty="0">
                <a:effectLst/>
                <a:latin typeface="+mj-lt"/>
                <a:cs typeface="Times New Roman"/>
              </a:rPr>
              <a:t>individual </a:t>
            </a:r>
            <a:r>
              <a:rPr lang="en-US" sz="2200" dirty="0">
                <a:latin typeface="+mj-lt"/>
                <a:cs typeface="Times New Roman"/>
              </a:rPr>
              <a:t>between </a:t>
            </a:r>
            <a:r>
              <a:rPr lang="en-US" sz="2200" b="0" i="0" dirty="0">
                <a:effectLst/>
                <a:latin typeface="+mj-lt"/>
                <a:cs typeface="Times New Roman"/>
              </a:rPr>
              <a:t>the </a:t>
            </a:r>
            <a:r>
              <a:rPr lang="en-US" sz="2200" dirty="0">
                <a:latin typeface="+mj-lt"/>
                <a:cs typeface="Times New Roman"/>
              </a:rPr>
              <a:t>ages of 14 and 22 who is:</a:t>
            </a:r>
            <a:endParaRPr lang="en-US" sz="2200" dirty="0">
              <a:latin typeface="+mj-lt"/>
              <a:cs typeface="Calibri" panose="020F0502020204030204"/>
            </a:endParaRPr>
          </a:p>
          <a:p>
            <a:r>
              <a:rPr lang="en-US" sz="2200" dirty="0">
                <a:latin typeface="+mj-lt"/>
                <a:cs typeface="Times New Roman"/>
              </a:rPr>
              <a:t>enrolled in a recognized educational program, which may include public schools (including charter schools), private schools, home schools</a:t>
            </a:r>
            <a:r>
              <a:rPr lang="en-US" sz="2200" b="0" i="0" dirty="0">
                <a:effectLst/>
                <a:latin typeface="+mj-lt"/>
                <a:cs typeface="Times New Roman"/>
              </a:rPr>
              <a:t>, </a:t>
            </a:r>
            <a:r>
              <a:rPr lang="en-US" sz="2200" dirty="0">
                <a:latin typeface="+mj-lt"/>
                <a:cs typeface="Times New Roman"/>
              </a:rPr>
              <a:t>recognized post-secondary programs</a:t>
            </a:r>
            <a:r>
              <a:rPr lang="en-US" sz="2200" b="0" i="0" dirty="0">
                <a:effectLst/>
                <a:latin typeface="+mj-lt"/>
                <a:cs typeface="Times New Roman"/>
              </a:rPr>
              <a:t>, or other </a:t>
            </a:r>
            <a:r>
              <a:rPr lang="en-US" sz="2200" dirty="0">
                <a:latin typeface="+mj-lt"/>
                <a:cs typeface="Times New Roman"/>
              </a:rPr>
              <a:t>recognized settings, such as the schooling provided by juvenile justice facilities;</a:t>
            </a:r>
            <a:endParaRPr lang="en-US" sz="2200" dirty="0">
              <a:latin typeface="+mj-lt"/>
              <a:cs typeface="Calibri"/>
            </a:endParaRPr>
          </a:p>
          <a:p>
            <a:r>
              <a:rPr lang="en-US" sz="2200" dirty="0">
                <a:latin typeface="+mj-lt"/>
                <a:cs typeface="Times New Roman"/>
              </a:rPr>
              <a:t>receiving services through the Individuals with Disabilities Education Act (IDEA) (Special Education); or</a:t>
            </a:r>
            <a:endParaRPr lang="en-US" sz="2200" dirty="0">
              <a:latin typeface="+mj-lt"/>
              <a:cs typeface="Calibri"/>
            </a:endParaRPr>
          </a:p>
          <a:p>
            <a:r>
              <a:rPr lang="en-US" sz="2200" dirty="0">
                <a:latin typeface="+mj-lt"/>
                <a:cs typeface="Times New Roman"/>
              </a:rPr>
              <a:t>considered eligible for Section 504 services (includes individuals who are receiving VR services).</a:t>
            </a:r>
            <a:endParaRPr lang="en-US" sz="2200" dirty="0">
              <a:latin typeface="+mj-lt"/>
            </a:endParaRPr>
          </a:p>
          <a:p>
            <a:endParaRPr lang="en-US" sz="2200" b="0" i="0" dirty="0">
              <a:effectLst/>
              <a:latin typeface="Arial" panose="020B0604020202020204" pitchFamily="34" charset="0"/>
              <a:cs typeface="Arial"/>
            </a:endParaRPr>
          </a:p>
          <a:p>
            <a:endParaRPr lang="en-US" sz="2200" dirty="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43</a:t>
            </a:fld>
            <a:endParaRPr lang="en-US"/>
          </a:p>
        </p:txBody>
      </p:sp>
    </p:spTree>
    <p:extLst>
      <p:ext uri="{BB962C8B-B14F-4D97-AF65-F5344CB8AC3E}">
        <p14:creationId xmlns:p14="http://schemas.microsoft.com/office/powerpoint/2010/main" val="3964057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spcAft>
                <a:spcPts val="0"/>
              </a:spcAft>
              <a:buClrTx/>
              <a:buSzTx/>
              <a:tabLst/>
              <a:defRPr/>
            </a:pPr>
            <a:r>
              <a:rPr kumimoji="0" lang="en-US" sz="5400" i="0" u="none" strike="noStrike" kern="1200" cap="none" spc="0" normalizeH="0" baseline="0" noProof="0">
                <a:ln>
                  <a:noFill/>
                </a:ln>
                <a:solidFill>
                  <a:schemeClr val="tx1"/>
                </a:solidFill>
                <a:effectLst/>
                <a:uLnTx/>
                <a:uFillTx/>
                <a:latin typeface="+mj-lt"/>
                <a:ea typeface="+mj-ea"/>
                <a:cs typeface="+mj-cs"/>
              </a:rPr>
              <a:t>Pathway to Potentially VR Eligible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8373F2-FB3B-432E-B707-4433C4D4FA9E}"/>
              </a:ext>
            </a:extLst>
          </p:cNvPr>
          <p:cNvSpPr txBox="1"/>
          <p:nvPr/>
        </p:nvSpPr>
        <p:spPr>
          <a:xfrm>
            <a:off x="838200" y="1929384"/>
            <a:ext cx="10515600" cy="4251960"/>
          </a:xfrm>
          <a:prstGeom prst="rect">
            <a:avLst/>
          </a:prstGeom>
        </p:spPr>
        <p:txBody>
          <a:bodyPr vert="horz" lIns="91440" tIns="45720" rIns="91440" bIns="45720" rtlCol="0">
            <a:normAutofit/>
          </a:bodyPr>
          <a:lstStyle/>
          <a:p>
            <a:pPr marR="0" defTabSz="914400">
              <a:lnSpc>
                <a:spcPct val="90000"/>
              </a:lnSpc>
              <a:spcBef>
                <a:spcPts val="0"/>
              </a:spcBef>
              <a:spcAft>
                <a:spcPts val="0"/>
              </a:spcAft>
            </a:pPr>
            <a:r>
              <a:rPr lang="en-US" sz="2200" b="1" u="sng" dirty="0">
                <a:effectLst/>
              </a:rPr>
              <a:t>Use Potentially </a:t>
            </a:r>
            <a:r>
              <a:rPr lang="en-US" sz="2200" b="1" u="sng" dirty="0"/>
              <a:t>E</a:t>
            </a:r>
            <a:r>
              <a:rPr lang="en-US" sz="2200" b="1" u="sng" dirty="0">
                <a:effectLst/>
              </a:rPr>
              <a:t>ligible for a Younger Student When</a:t>
            </a:r>
            <a:r>
              <a:rPr lang="en-US" sz="2200" dirty="0">
                <a:effectLst/>
              </a:rPr>
              <a:t>:</a:t>
            </a:r>
          </a:p>
          <a:p>
            <a:pPr marR="0" defTabSz="914400">
              <a:lnSpc>
                <a:spcPct val="90000"/>
              </a:lnSpc>
              <a:spcBef>
                <a:spcPts val="0"/>
              </a:spcBef>
              <a:spcAft>
                <a:spcPts val="0"/>
              </a:spcAft>
            </a:pPr>
            <a:endParaRPr lang="en-US" sz="2200" dirty="0">
              <a:effectLst/>
            </a:endParaRPr>
          </a:p>
          <a:p>
            <a:pPr marL="806450" marR="0" lvl="0" indent="-228600" defTabSz="914400">
              <a:lnSpc>
                <a:spcPct val="90000"/>
              </a:lnSpc>
              <a:spcBef>
                <a:spcPts val="0"/>
              </a:spcBef>
              <a:spcAft>
                <a:spcPts val="1800"/>
              </a:spcAft>
              <a:buFont typeface="Arial" panose="020B0604020202020204" pitchFamily="34" charset="0"/>
              <a:buChar char="•"/>
            </a:pPr>
            <a:r>
              <a:rPr lang="en-US" sz="2200" dirty="0"/>
              <a:t>T</a:t>
            </a:r>
            <a:r>
              <a:rPr lang="en-US" sz="2200" dirty="0">
                <a:effectLst/>
              </a:rPr>
              <a:t>he Student will only need Pre-ETS at this time; </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has not expressed interest in applying for VR services;</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would like to participate in a Pre-ETS activity in the immediate future; or</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is at the beginning of their career exploration with limited experience or knowledge of career interests and would benefit from Pre-ETS at this time.</a:t>
            </a:r>
          </a:p>
        </p:txBody>
      </p:sp>
    </p:spTree>
    <p:extLst>
      <p:ext uri="{BB962C8B-B14F-4D97-AF65-F5344CB8AC3E}">
        <p14:creationId xmlns:p14="http://schemas.microsoft.com/office/powerpoint/2010/main" val="3583569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35B649-44B4-954A-A485-E54FD208B151}"/>
              </a:ext>
            </a:extLst>
          </p:cNvPr>
          <p:cNvSpPr txBox="1">
            <a:spLocks noGrp="1"/>
          </p:cNvSpPr>
          <p:nvPr>
            <p:ph type="title"/>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5000" b="1" i="0" u="none" strike="noStrike" kern="1200" cap="none" spc="0" normalizeH="0" baseline="0" noProof="0">
                <a:ln>
                  <a:noFill/>
                </a:ln>
                <a:effectLst/>
                <a:uLnTx/>
                <a:uFillTx/>
                <a:latin typeface="+mj-lt"/>
                <a:ea typeface="+mj-ea"/>
                <a:cs typeface="+mj-cs"/>
              </a:rPr>
              <a:t>When To Use Potentially Eligible</a:t>
            </a:r>
            <a:r>
              <a:rPr lang="en-US" sz="5000" b="1"/>
              <a:t> Scenario</a:t>
            </a:r>
            <a:endParaRPr lang="en-US" sz="5000" b="1" i="0" u="none" strike="noStrike" kern="1200" cap="none" spc="0" normalizeH="0" baseline="0" noProof="0">
              <a:ln>
                <a:noFill/>
              </a:ln>
              <a:effectLst/>
              <a:uLnTx/>
              <a:uFillTx/>
              <a:latin typeface="+mj-lt"/>
              <a:cs typeface="Calibri Light"/>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ED04DD-CB63-0859-8223-DD3ED9A293C2}"/>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cs typeface="Calibri"/>
              </a:rPr>
              <a:t>Younger Customers seeking Pre-ETS Services only (e.g., 14–16-year-olds requiring minimal supports).</a:t>
            </a:r>
          </a:p>
          <a:p>
            <a:r>
              <a:rPr lang="en-US" sz="2200">
                <a:cs typeface="Calibri"/>
              </a:rPr>
              <a:t>SEAL services without support services (on-site training, transportation, etc.)</a:t>
            </a:r>
          </a:p>
          <a:p>
            <a:r>
              <a:rPr lang="en-US" sz="2200">
                <a:cs typeface="Calibri"/>
              </a:rPr>
              <a:t>Explore STEM Camps</a:t>
            </a:r>
          </a:p>
          <a:p>
            <a:r>
              <a:rPr lang="en-US" sz="2200">
                <a:cs typeface="Calibri"/>
              </a:rPr>
              <a:t>Contracted and Embedded Pre-ETS Services</a:t>
            </a:r>
          </a:p>
          <a:p>
            <a:r>
              <a:rPr lang="en-US" sz="2200">
                <a:cs typeface="Calibri"/>
              </a:rPr>
              <a:t>Explore Apprenticeship Program</a:t>
            </a:r>
          </a:p>
          <a:p>
            <a:r>
              <a:rPr lang="en-US" sz="2200">
                <a:cs typeface="Calibri"/>
              </a:rPr>
              <a:t>Students without work permits (i.e., SS cards)</a:t>
            </a:r>
          </a:p>
          <a:p>
            <a:r>
              <a:rPr lang="en-US" sz="2200">
                <a:cs typeface="Calibri"/>
              </a:rPr>
              <a:t>Student that may already have a RHW a case without assignment (do not duplicate cases). </a:t>
            </a:r>
          </a:p>
          <a:p>
            <a:r>
              <a:rPr lang="en-US" sz="2200">
                <a:cs typeface="Calibri"/>
              </a:rPr>
              <a:t>Student not already entered in RHW (i.e., IC, Application, Eligibility).</a:t>
            </a:r>
          </a:p>
        </p:txBody>
      </p:sp>
      <p:sp>
        <p:nvSpPr>
          <p:cNvPr id="2" name="Slide Number Placeholder 1">
            <a:extLst>
              <a:ext uri="{FF2B5EF4-FFF2-40B4-BE49-F238E27FC236}">
                <a16:creationId xmlns:a16="http://schemas.microsoft.com/office/drawing/2014/main" id="{EB5BACAD-CF31-4C7D-BB0B-B7841696D4A2}"/>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45</a:t>
            </a:fld>
            <a:endParaRPr lang="en-US"/>
          </a:p>
        </p:txBody>
      </p:sp>
    </p:spTree>
    <p:extLst>
      <p:ext uri="{BB962C8B-B14F-4D97-AF65-F5344CB8AC3E}">
        <p14:creationId xmlns:p14="http://schemas.microsoft.com/office/powerpoint/2010/main" val="3141715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DA2BD-8862-4CCC-9AA8-FA4EB9FDFD0C}"/>
              </a:ext>
            </a:extLst>
          </p:cNvPr>
          <p:cNvSpPr>
            <a:spLocks noGrp="1"/>
          </p:cNvSpPr>
          <p:nvPr>
            <p:ph type="title"/>
          </p:nvPr>
        </p:nvSpPr>
        <p:spPr>
          <a:xfrm>
            <a:off x="635000" y="640823"/>
            <a:ext cx="3418659" cy="5583148"/>
          </a:xfrm>
        </p:spPr>
        <p:txBody>
          <a:bodyPr anchor="ctr">
            <a:normAutofit/>
          </a:bodyPr>
          <a:lstStyle/>
          <a:p>
            <a:r>
              <a:rPr lang="en-US" sz="5400" dirty="0"/>
              <a:t>Pre-ETS Support Services </a:t>
            </a:r>
            <a:endParaRPr lang="en-US" sz="5400" b="1" dirty="0"/>
          </a:p>
        </p:txBody>
      </p:sp>
      <p:sp>
        <p:nvSpPr>
          <p:cNvPr id="6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3ED32B-7730-4FBE-8060-1D2E616C73A3}"/>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a:pPr>
                <a:spcAft>
                  <a:spcPts val="600"/>
                </a:spcAft>
              </a:pPr>
              <a:t>46</a:t>
            </a:fld>
            <a:endParaRPr lang="en-US"/>
          </a:p>
        </p:txBody>
      </p:sp>
      <p:graphicFrame>
        <p:nvGraphicFramePr>
          <p:cNvPr id="63" name="Content Placeholder 5" descr="Information about Pre-ETS support services.  Examples include driver's training, ABA services, etc.">
            <a:extLst>
              <a:ext uri="{FF2B5EF4-FFF2-40B4-BE49-F238E27FC236}">
                <a16:creationId xmlns:a16="http://schemas.microsoft.com/office/drawing/2014/main" id="{8D075419-9987-04EE-FB8E-7C61ECC3D203}"/>
              </a:ext>
            </a:extLst>
          </p:cNvPr>
          <p:cNvGraphicFramePr>
            <a:graphicFrameLocks noGrp="1"/>
          </p:cNvGraphicFramePr>
          <p:nvPr>
            <p:ph idx="1"/>
            <p:extLst>
              <p:ext uri="{D42A27DB-BD31-4B8C-83A1-F6EECF244321}">
                <p14:modId xmlns:p14="http://schemas.microsoft.com/office/powerpoint/2010/main" val="26078041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98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865414" y="246289"/>
            <a:ext cx="10131425" cy="142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j-ea"/>
                <a:cs typeface="+mj-cs"/>
              </a:rPr>
              <a:t>Pathway to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476370" y="1359182"/>
            <a:ext cx="11699891" cy="4240841"/>
          </a:xfrm>
          <a:prstGeom prst="rect">
            <a:avLst/>
          </a:prstGeom>
          <a:noFill/>
        </p:spPr>
        <p:txBody>
          <a:bodyPr wrap="square" lIns="91440" tIns="45720" rIns="91440" bIns="45720" anchor="t">
            <a:spAutoFit/>
          </a:bodyPr>
          <a:lstStyle/>
          <a:p>
            <a:pPr marL="90170"/>
            <a:r>
              <a:rPr lang="en-US" sz="2400">
                <a:ea typeface="Calibri" panose="020F0502020204030204" pitchFamily="34" charset="0"/>
                <a:cs typeface="Times New Roman"/>
              </a:rPr>
              <a:t>Take an Application </a:t>
            </a:r>
            <a:r>
              <a:rPr lang="en-US" sz="2400">
                <a:effectLst/>
                <a:ea typeface="Calibri" panose="020F0502020204030204" pitchFamily="34" charset="0"/>
                <a:cs typeface="Times New Roman"/>
              </a:rPr>
              <a:t>for a Younger Student</a:t>
            </a:r>
            <a:r>
              <a:rPr lang="en-US" sz="2400">
                <a:ea typeface="Calibri" panose="020F0502020204030204" pitchFamily="34" charset="0"/>
                <a:cs typeface="Times New Roman"/>
              </a:rPr>
              <a:t> </a:t>
            </a:r>
            <a:r>
              <a:rPr lang="en-US" sz="2400">
                <a:effectLst/>
                <a:ea typeface="Calibri" panose="020F0502020204030204" pitchFamily="34" charset="0"/>
                <a:cs typeface="Times New Roman"/>
              </a:rPr>
              <a:t>When:</a:t>
            </a:r>
          </a:p>
          <a:p>
            <a:pPr marL="91440" marR="0">
              <a:spcBef>
                <a:spcPts val="0"/>
              </a:spcBef>
              <a:spcAft>
                <a:spcPts val="0"/>
              </a:spcAft>
            </a:pPr>
            <a:endParaRPr lang="en-US" sz="2400">
              <a:effectLst/>
              <a:ea typeface="Calibri" panose="020F0502020204030204" pitchFamily="34" charset="0"/>
              <a:cs typeface="Times New Roman"/>
            </a:endParaRPr>
          </a:p>
          <a:p>
            <a:pPr marL="801370" indent="-450850">
              <a:lnSpc>
                <a:spcPct val="115000"/>
              </a:lnSpc>
              <a:spcAft>
                <a:spcPts val="1800"/>
              </a:spcAft>
              <a:buFont typeface="+mj-lt"/>
              <a:buAutoNum type="alphaLcParenR"/>
            </a:pPr>
            <a:r>
              <a:rPr lang="en-US" sz="2400">
                <a:ea typeface="Calibri" panose="020F0502020204030204" pitchFamily="34" charset="0"/>
                <a:cs typeface="Arial"/>
              </a:rPr>
              <a:t>T</a:t>
            </a:r>
            <a:r>
              <a:rPr lang="en-US" sz="2400">
                <a:effectLst/>
                <a:ea typeface="Calibri" panose="020F0502020204030204" pitchFamily="34" charset="0"/>
                <a:cs typeface="Arial"/>
              </a:rPr>
              <a:t>he Student has a need for additional support services which cannot be provided under potentially eligible, such as, work experience training, transportation, and will need Pre-ETS</a:t>
            </a:r>
            <a:r>
              <a:rPr lang="en-US" sz="2400">
                <a:ea typeface="Calibri" panose="020F0502020204030204" pitchFamily="34" charset="0"/>
                <a:cs typeface="Arial"/>
              </a:rPr>
              <a:t> support services</a:t>
            </a:r>
            <a:r>
              <a:rPr lang="en-US" sz="2400">
                <a:effectLst/>
                <a:ea typeface="Calibri" panose="020F0502020204030204" pitchFamily="34" charset="0"/>
                <a:cs typeface="Arial"/>
              </a:rPr>
              <a:t> (see next slide);</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expressed interest in applying for VR services and does not plan to participate in Pre-ETS immediately; or</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identified their </a:t>
            </a:r>
            <a:r>
              <a:rPr lang="en-US" sz="2400">
                <a:ea typeface="Calibri" panose="020F0502020204030204" pitchFamily="34" charset="0"/>
                <a:cs typeface="Arial"/>
              </a:rPr>
              <a:t>C</a:t>
            </a:r>
            <a:r>
              <a:rPr lang="en-US" sz="2400">
                <a:effectLst/>
                <a:ea typeface="Calibri" panose="020F0502020204030204" pitchFamily="34" charset="0"/>
                <a:cs typeface="Arial"/>
              </a:rPr>
              <a:t>areer Pathway of Interest and will benefit from VR services on an IPE.</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p:txBody>
          <a:bodyPr>
            <a:normAutofit/>
          </a:bodyPr>
          <a:lstStyle/>
          <a:p>
            <a:fld id="{394E8B37-5C52-4C7C-A376-6B2821058305}" type="slidenum">
              <a:rPr lang="en-US" smtClean="0"/>
              <a:t>47</a:t>
            </a:fld>
            <a:endParaRPr lang="en-US"/>
          </a:p>
        </p:txBody>
      </p:sp>
    </p:spTree>
    <p:extLst>
      <p:ext uri="{BB962C8B-B14F-4D97-AF65-F5344CB8AC3E}">
        <p14:creationId xmlns:p14="http://schemas.microsoft.com/office/powerpoint/2010/main" val="2793431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p:nvPr>
        </p:nvSpPr>
        <p:spPr>
          <a:xfrm>
            <a:off x="212271" y="548640"/>
            <a:ext cx="4562848" cy="54315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a:t>Scenarios: VR Eligible Pathways </a:t>
            </a:r>
            <a:endParaRPr kumimoji="0" lang="en-US" sz="4400" b="1" i="0" u="none" strike="noStrike" kern="1200" cap="none" spc="0" normalizeH="0" baseline="0" noProof="0" dirty="0">
              <a:ln>
                <a:noFill/>
              </a:ln>
              <a:effectLst/>
              <a:uLnTx/>
              <a:uFillTx/>
              <a:ea typeface="+mj-ea"/>
              <a:cs typeface="+mj-cs"/>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5CD91C-D211-DE51-C4C0-E1F2D3B822C7}"/>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400" dirty="0">
                <a:cs typeface="Calibri"/>
              </a:rPr>
              <a:t>Student is found eligible for VR services, proceed with VR process (i.e., complete IPE).</a:t>
            </a:r>
          </a:p>
          <a:p>
            <a:r>
              <a:rPr lang="en-US" sz="2400" dirty="0">
                <a:cs typeface="Calibri"/>
              </a:rPr>
              <a:t>Student found ineligible for VR services, will not be able to be placed in Potentially Eligible Phase but can appeal the finding or reapply for full VR services. </a:t>
            </a:r>
          </a:p>
          <a:p>
            <a:r>
              <a:rPr lang="en-US" sz="2400" dirty="0">
                <a:cs typeface="Calibri"/>
              </a:rPr>
              <a:t>Graduating Seniors warranting VR services for post-secondary life. </a:t>
            </a:r>
          </a:p>
          <a:p>
            <a:r>
              <a:rPr lang="en-US" sz="2400" dirty="0">
                <a:cs typeface="Calibri"/>
              </a:rPr>
              <a:t>College Students warranting VR services while in college. </a:t>
            </a:r>
          </a:p>
          <a:p>
            <a:r>
              <a:rPr lang="en-US" sz="2400" dirty="0">
                <a:cs typeface="Calibri"/>
              </a:rPr>
              <a:t>HS student in need of support services. </a:t>
            </a:r>
          </a:p>
          <a:p>
            <a:r>
              <a:rPr lang="en-US" sz="2400" dirty="0">
                <a:cs typeface="Calibri"/>
              </a:rPr>
              <a:t>HS student expressing interest of VR services to address disability. </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48</a:t>
            </a:fld>
            <a:endParaRPr lang="en-US"/>
          </a:p>
        </p:txBody>
      </p:sp>
    </p:spTree>
    <p:extLst>
      <p:ext uri="{BB962C8B-B14F-4D97-AF65-F5344CB8AC3E}">
        <p14:creationId xmlns:p14="http://schemas.microsoft.com/office/powerpoint/2010/main" val="3897456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516467" y="1283110"/>
            <a:ext cx="11488720" cy="2967157"/>
          </a:xfrm>
        </p:spPr>
        <p:txBody>
          <a:bodyPr vert="horz" lIns="91440" tIns="45720" rIns="91440" bIns="45720" rtlCol="0" anchor="t">
            <a:normAutofit/>
          </a:bodyPr>
          <a:lstStyle/>
          <a:p>
            <a:r>
              <a:rPr lang="en-US" sz="2400" dirty="0"/>
              <a:t>Counselor drives the process and completes VR1820 Request for Pre-ETS form for each student requiring </a:t>
            </a:r>
            <a:r>
              <a:rPr lang="en-US" sz="2400" b="1" dirty="0"/>
              <a:t>only</a:t>
            </a:r>
            <a:r>
              <a:rPr lang="en-US" sz="2400" dirty="0"/>
              <a:t> Pre-Employment Transition Services.  Social security number is preferred but other unique identifiers such as State ID or School ID number can be used.  Parent or Guardian must sign 1820 form if student is underage.</a:t>
            </a:r>
          </a:p>
          <a:p>
            <a:r>
              <a:rPr lang="en-US" sz="2400" dirty="0"/>
              <a:t>Counselors and school staff can work together to get the 1820 forms signed by the student/parent and returned to VR Counselor.</a:t>
            </a:r>
          </a:p>
          <a:p>
            <a:endParaRPr lang="en-US" dirty="0"/>
          </a:p>
          <a:p>
            <a:pPr marL="0" indent="0">
              <a:buNone/>
            </a:pPr>
            <a:endParaRPr lang="en-US" dirty="0"/>
          </a:p>
        </p:txBody>
      </p:sp>
      <p:pic>
        <p:nvPicPr>
          <p:cNvPr id="5" name="Picture 4" descr="Screenshot of top of VR1820 form">
            <a:extLst>
              <a:ext uri="{FF2B5EF4-FFF2-40B4-BE49-F238E27FC236}">
                <a16:creationId xmlns:a16="http://schemas.microsoft.com/office/drawing/2014/main" id="{EF153FF9-7723-2E5F-F9A6-000C1027F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7406" y="3835292"/>
            <a:ext cx="7170760" cy="2521058"/>
          </a:xfrm>
          <a:prstGeom prst="rect">
            <a:avLst/>
          </a:prstGeom>
        </p:spPr>
      </p:pic>
      <p:sp>
        <p:nvSpPr>
          <p:cNvPr id="7" name="Slide Number Placeholder 6">
            <a:extLst>
              <a:ext uri="{FF2B5EF4-FFF2-40B4-BE49-F238E27FC236}">
                <a16:creationId xmlns:a16="http://schemas.microsoft.com/office/drawing/2014/main" id="{73D73074-8E78-4479-1BC5-4A9118341050}"/>
              </a:ext>
            </a:extLst>
          </p:cNvPr>
          <p:cNvSpPr>
            <a:spLocks noGrp="1"/>
          </p:cNvSpPr>
          <p:nvPr>
            <p:ph type="sldNum" sz="quarter" idx="12"/>
          </p:nvPr>
        </p:nvSpPr>
        <p:spPr/>
        <p:txBody>
          <a:bodyPr>
            <a:normAutofit/>
          </a:bodyPr>
          <a:lstStyle/>
          <a:p>
            <a:pPr algn="ctr"/>
            <a:fld id="{775B6C71-B8E2-4E4D-A4A3-1937B1299F9F}" type="slidenum">
              <a:rPr lang="en-US" smtClean="0"/>
              <a:pPr algn="ctr"/>
              <a:t>49</a:t>
            </a:fld>
            <a:endParaRPr lang="en-US"/>
          </a:p>
        </p:txBody>
      </p:sp>
    </p:spTree>
    <p:extLst>
      <p:ext uri="{BB962C8B-B14F-4D97-AF65-F5344CB8AC3E}">
        <p14:creationId xmlns:p14="http://schemas.microsoft.com/office/powerpoint/2010/main" val="50419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660549" y="958920"/>
            <a:ext cx="10972800" cy="838500"/>
          </a:xfrm>
          <a:prstGeom prst="rect">
            <a:avLst/>
          </a:prstGeom>
          <a:noFill/>
          <a:ln>
            <a:noFill/>
          </a:ln>
        </p:spPr>
        <p:txBody>
          <a:bodyPr spcFirstLastPara="1" wrap="square" lIns="121900" tIns="60925" rIns="121900" bIns="60925" anchor="ctr" anchorCtr="0">
            <a:normAutofit/>
          </a:bodyPr>
          <a:lstStyle/>
          <a:p>
            <a:pPr marL="0" lvl="0" indent="0" algn="ctr" rtl="0">
              <a:spcBef>
                <a:spcPts val="0"/>
              </a:spcBef>
              <a:spcAft>
                <a:spcPts val="0"/>
              </a:spcAft>
              <a:buClr>
                <a:schemeClr val="dk1"/>
              </a:buClr>
              <a:buSzPts val="5900"/>
              <a:buFont typeface="Calibri"/>
              <a:buNone/>
            </a:pPr>
            <a:r>
              <a:rPr lang="en-IN">
                <a:latin typeface="Amasis MT Pro Black" panose="02040A04050005020304" pitchFamily="18" charset="0"/>
              </a:rPr>
              <a:t>Goals for Today</a:t>
            </a:r>
            <a:endParaRPr>
              <a:latin typeface="Amasis MT Pro Black" panose="02040A04050005020304" pitchFamily="18" charset="0"/>
            </a:endParaRPr>
          </a:p>
        </p:txBody>
      </p:sp>
      <p:sp>
        <p:nvSpPr>
          <p:cNvPr id="111" name="Google Shape;111;p21"/>
          <p:cNvSpPr txBox="1">
            <a:spLocks noGrp="1"/>
          </p:cNvSpPr>
          <p:nvPr>
            <p:ph type="body" idx="1"/>
          </p:nvPr>
        </p:nvSpPr>
        <p:spPr>
          <a:xfrm>
            <a:off x="314949" y="2289080"/>
            <a:ext cx="11664000" cy="2605136"/>
          </a:xfrm>
          <a:prstGeom prst="rect">
            <a:avLst/>
          </a:prstGeom>
          <a:noFill/>
          <a:ln>
            <a:noFill/>
          </a:ln>
        </p:spPr>
        <p:txBody>
          <a:bodyPr spcFirstLastPara="1" wrap="square" lIns="121900" tIns="60925" rIns="121900" bIns="60925" anchor="t" anchorCtr="0">
            <a:normAutofit/>
          </a:bodyPr>
          <a:lstStyle/>
          <a:p>
            <a:pPr marL="0" lvl="0" indent="0" algn="l" rtl="0">
              <a:lnSpc>
                <a:spcPct val="80000"/>
              </a:lnSpc>
              <a:spcBef>
                <a:spcPts val="0"/>
              </a:spcBef>
              <a:spcAft>
                <a:spcPts val="0"/>
              </a:spcAft>
              <a:buNone/>
            </a:pPr>
            <a:r>
              <a:rPr lang="en-IN" sz="4400">
                <a:latin typeface="Amasis MT Pro" panose="02040504050005020304" pitchFamily="18" charset="0"/>
              </a:rPr>
              <a:t>Understanding the transition process as a tool to help prepare students and families for a successful post secondary success including making a connection to outside agencies.</a:t>
            </a:r>
            <a:endParaRPr sz="4400">
              <a:latin typeface="Amasis MT Pro" panose="02040504050005020304" pitchFamily="18" charset="0"/>
            </a:endParaRPr>
          </a:p>
        </p:txBody>
      </p:sp>
      <p:sp>
        <p:nvSpPr>
          <p:cNvPr id="112" name="Google Shape;112;p21" descr="A red image of the state of Texas"/>
          <p:cNvSpPr/>
          <p:nvPr/>
        </p:nvSpPr>
        <p:spPr>
          <a:xfrm rot="21418475">
            <a:off x="5059145" y="4731608"/>
            <a:ext cx="1838186" cy="1308538"/>
          </a:xfrm>
          <a:custGeom>
            <a:avLst/>
            <a:gdLst/>
            <a:ahLst/>
            <a:cxnLst/>
            <a:rect l="l" t="t" r="r" b="b"/>
            <a:pathLst>
              <a:path w="3987" h="3920" extrusionOk="0">
                <a:moveTo>
                  <a:pt x="3845" y="1699"/>
                </a:moveTo>
                <a:lnTo>
                  <a:pt x="3836" y="1634"/>
                </a:lnTo>
                <a:lnTo>
                  <a:pt x="3812" y="1139"/>
                </a:lnTo>
                <a:lnTo>
                  <a:pt x="3765" y="1119"/>
                </a:lnTo>
                <a:lnTo>
                  <a:pt x="3718" y="1142"/>
                </a:lnTo>
                <a:lnTo>
                  <a:pt x="3681" y="1112"/>
                </a:lnTo>
                <a:lnTo>
                  <a:pt x="3638" y="1088"/>
                </a:lnTo>
                <a:lnTo>
                  <a:pt x="3583" y="1075"/>
                </a:lnTo>
                <a:lnTo>
                  <a:pt x="3530" y="1044"/>
                </a:lnTo>
                <a:lnTo>
                  <a:pt x="3500" y="1003"/>
                </a:lnTo>
                <a:lnTo>
                  <a:pt x="3469" y="997"/>
                </a:lnTo>
                <a:lnTo>
                  <a:pt x="3442" y="1030"/>
                </a:lnTo>
                <a:lnTo>
                  <a:pt x="3375" y="1030"/>
                </a:lnTo>
                <a:lnTo>
                  <a:pt x="3365" y="1003"/>
                </a:lnTo>
                <a:lnTo>
                  <a:pt x="3345" y="1003"/>
                </a:lnTo>
                <a:lnTo>
                  <a:pt x="3301" y="1038"/>
                </a:lnTo>
                <a:lnTo>
                  <a:pt x="3268" y="1024"/>
                </a:lnTo>
                <a:lnTo>
                  <a:pt x="3197" y="1024"/>
                </a:lnTo>
                <a:lnTo>
                  <a:pt x="3183" y="1061"/>
                </a:lnTo>
                <a:lnTo>
                  <a:pt x="3153" y="1078"/>
                </a:lnTo>
                <a:lnTo>
                  <a:pt x="3045" y="1041"/>
                </a:lnTo>
                <a:lnTo>
                  <a:pt x="2978" y="1030"/>
                </a:lnTo>
                <a:lnTo>
                  <a:pt x="2962" y="997"/>
                </a:lnTo>
                <a:lnTo>
                  <a:pt x="2942" y="997"/>
                </a:lnTo>
                <a:lnTo>
                  <a:pt x="2911" y="1061"/>
                </a:lnTo>
                <a:lnTo>
                  <a:pt x="2887" y="1075"/>
                </a:lnTo>
                <a:lnTo>
                  <a:pt x="2810" y="1044"/>
                </a:lnTo>
                <a:lnTo>
                  <a:pt x="2797" y="1003"/>
                </a:lnTo>
                <a:lnTo>
                  <a:pt x="2753" y="1003"/>
                </a:lnTo>
                <a:lnTo>
                  <a:pt x="2727" y="994"/>
                </a:lnTo>
                <a:lnTo>
                  <a:pt x="2686" y="1030"/>
                </a:lnTo>
                <a:lnTo>
                  <a:pt x="2649" y="1017"/>
                </a:lnTo>
                <a:lnTo>
                  <a:pt x="2649" y="980"/>
                </a:lnTo>
                <a:lnTo>
                  <a:pt x="2636" y="980"/>
                </a:lnTo>
                <a:lnTo>
                  <a:pt x="2595" y="925"/>
                </a:lnTo>
                <a:lnTo>
                  <a:pt x="2537" y="913"/>
                </a:lnTo>
                <a:lnTo>
                  <a:pt x="2501" y="946"/>
                </a:lnTo>
                <a:lnTo>
                  <a:pt x="2457" y="919"/>
                </a:lnTo>
                <a:lnTo>
                  <a:pt x="2393" y="905"/>
                </a:lnTo>
                <a:lnTo>
                  <a:pt x="2349" y="888"/>
                </a:lnTo>
                <a:lnTo>
                  <a:pt x="2283" y="881"/>
                </a:lnTo>
                <a:lnTo>
                  <a:pt x="2293" y="821"/>
                </a:lnTo>
                <a:lnTo>
                  <a:pt x="2245" y="797"/>
                </a:lnTo>
                <a:lnTo>
                  <a:pt x="2245" y="821"/>
                </a:lnTo>
                <a:lnTo>
                  <a:pt x="2211" y="821"/>
                </a:lnTo>
                <a:lnTo>
                  <a:pt x="2188" y="790"/>
                </a:lnTo>
                <a:lnTo>
                  <a:pt x="2178" y="824"/>
                </a:lnTo>
                <a:lnTo>
                  <a:pt x="2168" y="827"/>
                </a:lnTo>
                <a:lnTo>
                  <a:pt x="2134" y="807"/>
                </a:lnTo>
                <a:lnTo>
                  <a:pt x="2064" y="746"/>
                </a:lnTo>
                <a:lnTo>
                  <a:pt x="2060" y="722"/>
                </a:lnTo>
                <a:lnTo>
                  <a:pt x="2087" y="38"/>
                </a:lnTo>
                <a:lnTo>
                  <a:pt x="1206" y="0"/>
                </a:lnTo>
                <a:lnTo>
                  <a:pt x="1079" y="1611"/>
                </a:lnTo>
                <a:lnTo>
                  <a:pt x="0" y="1530"/>
                </a:lnTo>
                <a:lnTo>
                  <a:pt x="9" y="1607"/>
                </a:lnTo>
                <a:lnTo>
                  <a:pt x="40" y="1614"/>
                </a:lnTo>
                <a:lnTo>
                  <a:pt x="83" y="1661"/>
                </a:lnTo>
                <a:lnTo>
                  <a:pt x="107" y="1733"/>
                </a:lnTo>
                <a:lnTo>
                  <a:pt x="185" y="1773"/>
                </a:lnTo>
                <a:lnTo>
                  <a:pt x="205" y="1824"/>
                </a:lnTo>
                <a:lnTo>
                  <a:pt x="342" y="1980"/>
                </a:lnTo>
                <a:lnTo>
                  <a:pt x="423" y="2017"/>
                </a:lnTo>
                <a:lnTo>
                  <a:pt x="444" y="2051"/>
                </a:lnTo>
                <a:lnTo>
                  <a:pt x="470" y="2064"/>
                </a:lnTo>
                <a:lnTo>
                  <a:pt x="477" y="2112"/>
                </a:lnTo>
                <a:lnTo>
                  <a:pt x="531" y="2217"/>
                </a:lnTo>
                <a:lnTo>
                  <a:pt x="531" y="2350"/>
                </a:lnTo>
                <a:lnTo>
                  <a:pt x="568" y="2428"/>
                </a:lnTo>
                <a:lnTo>
                  <a:pt x="688" y="2556"/>
                </a:lnTo>
                <a:lnTo>
                  <a:pt x="776" y="2590"/>
                </a:lnTo>
                <a:lnTo>
                  <a:pt x="803" y="2620"/>
                </a:lnTo>
                <a:lnTo>
                  <a:pt x="803" y="2631"/>
                </a:lnTo>
                <a:lnTo>
                  <a:pt x="867" y="2672"/>
                </a:lnTo>
                <a:lnTo>
                  <a:pt x="897" y="2678"/>
                </a:lnTo>
                <a:lnTo>
                  <a:pt x="928" y="2698"/>
                </a:lnTo>
                <a:lnTo>
                  <a:pt x="971" y="2712"/>
                </a:lnTo>
                <a:lnTo>
                  <a:pt x="1008" y="2675"/>
                </a:lnTo>
                <a:lnTo>
                  <a:pt x="1082" y="2573"/>
                </a:lnTo>
                <a:lnTo>
                  <a:pt x="1096" y="2512"/>
                </a:lnTo>
                <a:lnTo>
                  <a:pt x="1132" y="2461"/>
                </a:lnTo>
                <a:lnTo>
                  <a:pt x="1264" y="2408"/>
                </a:lnTo>
                <a:lnTo>
                  <a:pt x="1317" y="2441"/>
                </a:lnTo>
                <a:lnTo>
                  <a:pt x="1549" y="2472"/>
                </a:lnTo>
                <a:lnTo>
                  <a:pt x="1590" y="2509"/>
                </a:lnTo>
                <a:lnTo>
                  <a:pt x="1590" y="2526"/>
                </a:lnTo>
                <a:lnTo>
                  <a:pt x="1634" y="2576"/>
                </a:lnTo>
                <a:lnTo>
                  <a:pt x="1731" y="2665"/>
                </a:lnTo>
                <a:lnTo>
                  <a:pt x="1731" y="2689"/>
                </a:lnTo>
                <a:lnTo>
                  <a:pt x="1764" y="2719"/>
                </a:lnTo>
                <a:lnTo>
                  <a:pt x="1775" y="2787"/>
                </a:lnTo>
                <a:lnTo>
                  <a:pt x="1863" y="2990"/>
                </a:lnTo>
                <a:lnTo>
                  <a:pt x="1858" y="3025"/>
                </a:lnTo>
                <a:lnTo>
                  <a:pt x="1929" y="3065"/>
                </a:lnTo>
                <a:lnTo>
                  <a:pt x="1987" y="3173"/>
                </a:lnTo>
                <a:lnTo>
                  <a:pt x="2043" y="3245"/>
                </a:lnTo>
                <a:lnTo>
                  <a:pt x="2094" y="3265"/>
                </a:lnTo>
                <a:lnTo>
                  <a:pt x="2121" y="3306"/>
                </a:lnTo>
                <a:lnTo>
                  <a:pt x="2101" y="3376"/>
                </a:lnTo>
                <a:lnTo>
                  <a:pt x="2111" y="3394"/>
                </a:lnTo>
                <a:lnTo>
                  <a:pt x="2131" y="3401"/>
                </a:lnTo>
                <a:lnTo>
                  <a:pt x="2128" y="3459"/>
                </a:lnTo>
                <a:lnTo>
                  <a:pt x="2117" y="3468"/>
                </a:lnTo>
                <a:lnTo>
                  <a:pt x="2128" y="3506"/>
                </a:lnTo>
                <a:lnTo>
                  <a:pt x="2178" y="3536"/>
                </a:lnTo>
                <a:lnTo>
                  <a:pt x="2202" y="3645"/>
                </a:lnTo>
                <a:lnTo>
                  <a:pt x="2236" y="3709"/>
                </a:lnTo>
                <a:lnTo>
                  <a:pt x="2360" y="3764"/>
                </a:lnTo>
                <a:lnTo>
                  <a:pt x="2443" y="3784"/>
                </a:lnTo>
                <a:lnTo>
                  <a:pt x="2514" y="3834"/>
                </a:lnTo>
                <a:lnTo>
                  <a:pt x="2565" y="3845"/>
                </a:lnTo>
                <a:lnTo>
                  <a:pt x="2589" y="3834"/>
                </a:lnTo>
                <a:lnTo>
                  <a:pt x="2675" y="3855"/>
                </a:lnTo>
                <a:lnTo>
                  <a:pt x="2770" y="3920"/>
                </a:lnTo>
                <a:lnTo>
                  <a:pt x="2821" y="3885"/>
                </a:lnTo>
                <a:lnTo>
                  <a:pt x="2834" y="3862"/>
                </a:lnTo>
                <a:lnTo>
                  <a:pt x="2807" y="3818"/>
                </a:lnTo>
                <a:lnTo>
                  <a:pt x="2790" y="3716"/>
                </a:lnTo>
                <a:lnTo>
                  <a:pt x="2746" y="3564"/>
                </a:lnTo>
                <a:lnTo>
                  <a:pt x="2760" y="3489"/>
                </a:lnTo>
                <a:lnTo>
                  <a:pt x="2827" y="3259"/>
                </a:lnTo>
                <a:lnTo>
                  <a:pt x="2787" y="3228"/>
                </a:lnTo>
                <a:lnTo>
                  <a:pt x="2804" y="3197"/>
                </a:lnTo>
                <a:lnTo>
                  <a:pt x="2871" y="3190"/>
                </a:lnTo>
                <a:lnTo>
                  <a:pt x="2934" y="3098"/>
                </a:lnTo>
                <a:lnTo>
                  <a:pt x="2989" y="3089"/>
                </a:lnTo>
                <a:lnTo>
                  <a:pt x="3083" y="3031"/>
                </a:lnTo>
                <a:lnTo>
                  <a:pt x="3113" y="3007"/>
                </a:lnTo>
                <a:lnTo>
                  <a:pt x="3218" y="2950"/>
                </a:lnTo>
                <a:lnTo>
                  <a:pt x="3307" y="2912"/>
                </a:lnTo>
                <a:lnTo>
                  <a:pt x="3442" y="2825"/>
                </a:lnTo>
                <a:lnTo>
                  <a:pt x="3533" y="2736"/>
                </a:lnTo>
                <a:lnTo>
                  <a:pt x="3630" y="2665"/>
                </a:lnTo>
                <a:lnTo>
                  <a:pt x="3648" y="2634"/>
                </a:lnTo>
                <a:lnTo>
                  <a:pt x="3809" y="2559"/>
                </a:lnTo>
                <a:lnTo>
                  <a:pt x="3916" y="2533"/>
                </a:lnTo>
                <a:lnTo>
                  <a:pt x="3910" y="2472"/>
                </a:lnTo>
                <a:lnTo>
                  <a:pt x="3933" y="2420"/>
                </a:lnTo>
                <a:lnTo>
                  <a:pt x="3944" y="2298"/>
                </a:lnTo>
                <a:lnTo>
                  <a:pt x="3953" y="2258"/>
                </a:lnTo>
                <a:lnTo>
                  <a:pt x="3930" y="2225"/>
                </a:lnTo>
                <a:lnTo>
                  <a:pt x="3977" y="2142"/>
                </a:lnTo>
                <a:lnTo>
                  <a:pt x="3987" y="2003"/>
                </a:lnTo>
                <a:lnTo>
                  <a:pt x="3977" y="1990"/>
                </a:lnTo>
                <a:lnTo>
                  <a:pt x="3974" y="1939"/>
                </a:lnTo>
                <a:lnTo>
                  <a:pt x="3903" y="1848"/>
                </a:lnTo>
                <a:lnTo>
                  <a:pt x="3886" y="1766"/>
                </a:lnTo>
                <a:lnTo>
                  <a:pt x="3845" y="1699"/>
                </a:lnTo>
                <a:close/>
              </a:path>
            </a:pathLst>
          </a:custGeom>
          <a:gradFill>
            <a:gsLst>
              <a:gs pos="0">
                <a:srgbClr val="FF0000"/>
              </a:gs>
              <a:gs pos="100000">
                <a:srgbClr val="C00000"/>
              </a:gs>
            </a:gsLst>
            <a:path path="circle">
              <a:fillToRect l="50000" t="50000" r="50000" b="50000"/>
            </a:path>
            <a:tileRect/>
          </a:gradFill>
          <a:ln w="9525"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1200">
              <a:solidFill>
                <a:schemeClr val="dk1"/>
              </a:solidFill>
              <a:latin typeface="Arial Black"/>
              <a:ea typeface="Arial Black"/>
              <a:cs typeface="Arial Black"/>
              <a:sym typeface="Arial Black"/>
            </a:endParaRPr>
          </a:p>
        </p:txBody>
      </p:sp>
      <p:sp>
        <p:nvSpPr>
          <p:cNvPr id="2" name="Slide Number Placeholder 3">
            <a:extLst>
              <a:ext uri="{FF2B5EF4-FFF2-40B4-BE49-F238E27FC236}">
                <a16:creationId xmlns:a16="http://schemas.microsoft.com/office/drawing/2014/main" id="{66E1BEC2-45A0-B18C-1D26-70533D871CAA}"/>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5</a:t>
            </a:fld>
            <a:endParaRPr lang="en-US"/>
          </a:p>
        </p:txBody>
      </p:sp>
    </p:spTree>
    <p:extLst>
      <p:ext uri="{BB962C8B-B14F-4D97-AF65-F5344CB8AC3E}">
        <p14:creationId xmlns:p14="http://schemas.microsoft.com/office/powerpoint/2010/main" val="162891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247677" y="-111408"/>
            <a:ext cx="9863916"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dirty="0">
                <a:effectLst/>
                <a:ea typeface="Times New Roman" panose="02020603050405020304" pitchFamily="18" charset="0"/>
              </a:rPr>
              <a:t>Supporting documentation that is required to verify the student's disability </a:t>
            </a:r>
            <a:r>
              <a:rPr lang="en-US" sz="2400" b="1" dirty="0">
                <a:effectLst/>
                <a:ea typeface="Times New Roman" panose="02020603050405020304" pitchFamily="18" charset="0"/>
              </a:rPr>
              <a:t>may</a:t>
            </a:r>
            <a:r>
              <a:rPr lang="en-US" sz="2400" dirty="0">
                <a:effectLst/>
                <a:ea typeface="Times New Roman" panose="02020603050405020304" pitchFamily="18" charset="0"/>
              </a:rPr>
              <a:t> include the following:</a:t>
            </a:r>
          </a:p>
          <a:p>
            <a:pPr marL="0" marR="0"/>
            <a:r>
              <a:rPr lang="en-US" sz="2400" dirty="0">
                <a:effectLst/>
                <a:ea typeface="Times New Roman" panose="02020603050405020304" pitchFamily="18" charset="0"/>
              </a:rPr>
              <a:t>Case notes documenting VR counselor observations, review of school records, and statements of education staff</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a:r>
              <a:rPr lang="en-US" sz="2400" dirty="0">
                <a:effectLst/>
                <a:ea typeface="Times New Roman" panose="02020603050405020304" pitchFamily="18" charset="0"/>
              </a:rPr>
              <a:t>A signed statement from a school professional with the identification of a student's disability and school enrollment status (A template of the VR Disability Verification Letter is available on the Transition Intranet Page)</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1642427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97510" y="-111408"/>
            <a:ext cx="10914083"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 – Continued</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347483" y="1660354"/>
            <a:ext cx="10759624" cy="4654286"/>
          </a:xfrm>
        </p:spPr>
        <p:txBody>
          <a:bodyPr anchor="ctr">
            <a:normAutofit/>
          </a:bodyPr>
          <a:lstStyle/>
          <a:p>
            <a:pPr marL="0" marR="0"/>
            <a:r>
              <a:rPr lang="en-US" sz="2400" dirty="0">
                <a:effectLst/>
                <a:ea typeface="Times New Roman" panose="02020603050405020304" pitchFamily="18" charset="0"/>
              </a:rPr>
              <a:t>A copy of an IEP, Social Security Administration (SSA) beneficiary award letter, school psychological assessment, documentation of a diagnosis or disability determination, or documentation relating to Section 504 accommodations</a:t>
            </a:r>
            <a:r>
              <a:rPr lang="en-US" sz="2400" dirty="0">
                <a:ea typeface="Times New Roman" panose="02020603050405020304" pitchFamily="18" charset="0"/>
              </a:rPr>
              <a:t>.</a:t>
            </a:r>
          </a:p>
          <a:p>
            <a:pPr marL="0" marR="0"/>
            <a:endParaRPr lang="en-US" sz="2400" dirty="0">
              <a:ea typeface="Times New Roman" panose="02020603050405020304" pitchFamily="18" charset="0"/>
            </a:endParaRPr>
          </a:p>
          <a:p>
            <a:pPr marL="0" indent="0">
              <a:buNone/>
            </a:pPr>
            <a:r>
              <a:rPr lang="en-US" sz="2400" b="1" dirty="0">
                <a:effectLst/>
                <a:ea typeface="Times New Roman" panose="02020603050405020304" pitchFamily="18" charset="0"/>
              </a:rPr>
              <a:t>Note for VR Staff:</a:t>
            </a:r>
            <a:r>
              <a:rPr lang="en-US" sz="2400" b="1" dirty="0">
                <a:ea typeface="Times New Roman" panose="02020603050405020304" pitchFamily="18" charset="0"/>
              </a:rPr>
              <a:t> </a:t>
            </a:r>
            <a:r>
              <a:rPr lang="en-US" sz="2400" b="1" dirty="0">
                <a:effectLst/>
                <a:ea typeface="Times New Roman" panose="02020603050405020304" pitchFamily="18" charset="0"/>
              </a:rPr>
              <a:t> </a:t>
            </a:r>
            <a:r>
              <a:rPr lang="en-US" sz="2400" dirty="0">
                <a:effectLst/>
                <a:ea typeface="Times New Roman" panose="02020603050405020304" pitchFamily="18" charset="0"/>
              </a:rPr>
              <a:t>Do not use an Eligibility Case Note to document disability for a Potentially Eligible Case</a:t>
            </a:r>
            <a:r>
              <a:rPr lang="en-US" sz="2400" dirty="0">
                <a:ea typeface="Times New Roman" panose="02020603050405020304" pitchFamily="18" charset="0"/>
              </a:rPr>
              <a:t>. Refer to the new </a:t>
            </a:r>
            <a:r>
              <a:rPr lang="en-US" sz="2400" i="1" kern="0" dirty="0">
                <a:effectLst/>
                <a:ea typeface="Times New Roman" panose="02020603050405020304" pitchFamily="18" charset="0"/>
              </a:rPr>
              <a:t>Desk Aide:  How to Document a Potentially Eligible Case </a:t>
            </a:r>
            <a:r>
              <a:rPr lang="en-US" sz="2400" kern="0" dirty="0">
                <a:ea typeface="Times New Roman" panose="02020603050405020304" pitchFamily="18" charset="0"/>
              </a:rPr>
              <a:t>for guidance regarding how to document a Potentially Eligible case in Rehab Works.</a:t>
            </a:r>
            <a:endParaRPr lang="en-US" sz="2400" dirty="0">
              <a:effectLst/>
              <a:ea typeface="Times New Roman" panose="02020603050405020304" pitchFamily="18" charset="0"/>
              <a:cs typeface="Calibri" panose="020F0502020204030204"/>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2174186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E283-E37E-3CFF-9024-9AA4EBE8DF77}"/>
              </a:ext>
            </a:extLst>
          </p:cNvPr>
          <p:cNvSpPr>
            <a:spLocks noGrp="1"/>
          </p:cNvSpPr>
          <p:nvPr>
            <p:ph type="title"/>
          </p:nvPr>
        </p:nvSpPr>
        <p:spPr>
          <a:xfrm>
            <a:off x="337497" y="679731"/>
            <a:ext cx="3124151" cy="3736540"/>
          </a:xfrm>
        </p:spPr>
        <p:txBody>
          <a:bodyPr vert="horz" lIns="91440" tIns="45720" rIns="91440" bIns="45720" rtlCol="0" anchor="b">
            <a:normAutofit fontScale="90000"/>
          </a:bodyPr>
          <a:lstStyle/>
          <a:p>
            <a:r>
              <a:rPr lang="en-US" sz="4600" dirty="0"/>
              <a:t>VR Disability Verification Letter on TWS-VRS Transition Intranet Page</a:t>
            </a: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treach Materials - screen shot of where to find it on the intranet page&#10;">
            <a:extLst>
              <a:ext uri="{FF2B5EF4-FFF2-40B4-BE49-F238E27FC236}">
                <a16:creationId xmlns:a16="http://schemas.microsoft.com/office/drawing/2014/main" id="{A3504D04-1517-C604-1D59-80AC570151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615" y="1603565"/>
            <a:ext cx="3741792" cy="3657600"/>
          </a:xfrm>
          <a:prstGeom prst="rect">
            <a:avLst/>
          </a:prstGeom>
        </p:spPr>
      </p:pic>
      <p:pic>
        <p:nvPicPr>
          <p:cNvPr id="5" name="Picture 4" descr="What the VR Disability Verification Letter looks like.">
            <a:extLst>
              <a:ext uri="{FF2B5EF4-FFF2-40B4-BE49-F238E27FC236}">
                <a16:creationId xmlns:a16="http://schemas.microsoft.com/office/drawing/2014/main" id="{B3D1150A-FCA3-DE13-A12F-883019E1A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0168" y="1596835"/>
            <a:ext cx="4177204" cy="3749040"/>
          </a:xfrm>
          <a:prstGeom prst="rect">
            <a:avLst/>
          </a:prstGeom>
        </p:spPr>
      </p:pic>
      <p:sp>
        <p:nvSpPr>
          <p:cNvPr id="4" name="Slide Number Placeholder 3">
            <a:extLst>
              <a:ext uri="{FF2B5EF4-FFF2-40B4-BE49-F238E27FC236}">
                <a16:creationId xmlns:a16="http://schemas.microsoft.com/office/drawing/2014/main" id="{14E31923-FE19-4386-AA64-53182102D0F3}"/>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52</a:t>
            </a:fld>
            <a:endParaRPr lang="en-US"/>
          </a:p>
        </p:txBody>
      </p:sp>
    </p:spTree>
    <p:extLst>
      <p:ext uri="{BB962C8B-B14F-4D97-AF65-F5344CB8AC3E}">
        <p14:creationId xmlns:p14="http://schemas.microsoft.com/office/powerpoint/2010/main" val="595823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Starting The 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43348" y="1283110"/>
            <a:ext cx="11994067" cy="5238793"/>
          </a:xfrm>
        </p:spPr>
        <p:txBody>
          <a:bodyPr vert="horz" lIns="91440" tIns="45720" rIns="91440" bIns="45720" rtlCol="0" anchor="t">
            <a:normAutofit/>
          </a:bodyPr>
          <a:lstStyle/>
          <a:p>
            <a:r>
              <a:rPr lang="en-US" sz="2400" dirty="0"/>
              <a:t>Applicable releases are required to share information with school, and parental/guardian consent is required if student is a minor.</a:t>
            </a:r>
            <a:endParaRPr lang="en-US" sz="2400" dirty="0">
              <a:cs typeface="Calibri"/>
            </a:endParaRPr>
          </a:p>
          <a:p>
            <a:pPr lvl="1"/>
            <a:r>
              <a:rPr lang="en-US" i="1" dirty="0"/>
              <a:t>VR5061 Notice and Consent for Disclosure of Personal Information</a:t>
            </a:r>
            <a:r>
              <a:rPr lang="en-US" dirty="0"/>
              <a:t> (required)</a:t>
            </a:r>
            <a:r>
              <a:rPr lang="en-US" b="1" dirty="0"/>
              <a:t> </a:t>
            </a:r>
            <a:endParaRPr lang="en-US" dirty="0">
              <a:highlight>
                <a:srgbClr val="FFFF00"/>
              </a:highlight>
              <a:cs typeface="Calibri"/>
            </a:endParaRPr>
          </a:p>
          <a:p>
            <a:pPr lvl="1"/>
            <a:r>
              <a:rPr lang="en-US" b="0" i="1" dirty="0">
                <a:effectLst/>
              </a:rPr>
              <a:t>VR1517-2 </a:t>
            </a:r>
            <a:r>
              <a:rPr lang="en-US" b="0" i="1" dirty="0">
                <a:solidFill>
                  <a:srgbClr val="000000"/>
                </a:solidFill>
                <a:effectLst/>
              </a:rPr>
              <a:t>Authorization for Release of Confidential Customer Records and Information</a:t>
            </a:r>
            <a:r>
              <a:rPr lang="en-US" dirty="0">
                <a:solidFill>
                  <a:srgbClr val="000000"/>
                </a:solidFill>
              </a:rPr>
              <a:t> for Parents</a:t>
            </a:r>
            <a:r>
              <a:rPr lang="en-US" b="0" i="0" dirty="0">
                <a:solidFill>
                  <a:srgbClr val="000000"/>
                </a:solidFill>
                <a:effectLst/>
              </a:rPr>
              <a:t> (if the student is </a:t>
            </a:r>
            <a:r>
              <a:rPr lang="en-US" dirty="0">
                <a:solidFill>
                  <a:srgbClr val="000000"/>
                </a:solidFill>
              </a:rPr>
              <a:t>not a minor)</a:t>
            </a:r>
            <a:endParaRPr lang="en-US" b="0" i="0" dirty="0">
              <a:solidFill>
                <a:srgbClr val="000000"/>
              </a:solidFill>
              <a:effectLst/>
              <a:cs typeface="Calibri"/>
            </a:endParaRPr>
          </a:p>
          <a:p>
            <a:pPr lvl="1"/>
            <a:r>
              <a:rPr lang="en-US" i="1" dirty="0">
                <a:cs typeface="Calibri"/>
              </a:rPr>
              <a:t>VR1517-2 Authorization for Release of Confidential Customer Records and Information</a:t>
            </a:r>
            <a:r>
              <a:rPr lang="en-US" dirty="0">
                <a:cs typeface="Calibri"/>
              </a:rPr>
              <a:t> for School (recommended by VR Policy to share information with school)</a:t>
            </a:r>
          </a:p>
          <a:p>
            <a:pPr lvl="1"/>
            <a:r>
              <a:rPr lang="en-US" i="1" dirty="0"/>
              <a:t>VR5060 Permission to Collect Information</a:t>
            </a:r>
            <a:r>
              <a:rPr lang="en-US" dirty="0"/>
              <a:t> (required if school records are requested)</a:t>
            </a:r>
            <a:endParaRPr lang="en-US" dirty="0">
              <a:cs typeface="Calibri"/>
            </a:endParaRPr>
          </a:p>
          <a:p>
            <a:pPr algn="l"/>
            <a:r>
              <a:rPr lang="en-US" sz="2400" dirty="0"/>
              <a:t>For Work-Based Learning, </a:t>
            </a:r>
            <a:r>
              <a:rPr lang="en-US" sz="2400" b="0" i="0" dirty="0">
                <a:solidFill>
                  <a:srgbClr val="000000"/>
                </a:solidFill>
                <a:effectLst/>
              </a:rPr>
              <a:t>VR staff asks the customer to provide original unexpired documents that prove his or her identity and show that the customer can work legally in the United States. Examples of work-based learning placement include:</a:t>
            </a:r>
            <a:endParaRPr lang="en-US" sz="2400" b="0" i="0" dirty="0">
              <a:solidFill>
                <a:srgbClr val="000000"/>
              </a:solidFill>
              <a:effectLst/>
              <a:cs typeface="Calibri"/>
            </a:endParaRPr>
          </a:p>
          <a:p>
            <a:pPr lvl="1"/>
            <a:r>
              <a:rPr lang="en-US" dirty="0">
                <a:solidFill>
                  <a:srgbClr val="000000"/>
                </a:solidFill>
                <a:cs typeface="Calibri"/>
              </a:rPr>
              <a:t>SEAL</a:t>
            </a:r>
          </a:p>
          <a:p>
            <a:pPr lvl="1"/>
            <a:r>
              <a:rPr lang="en-US" dirty="0">
                <a:solidFill>
                  <a:srgbClr val="000000"/>
                </a:solidFill>
              </a:rPr>
              <a:t>P</a:t>
            </a:r>
            <a:r>
              <a:rPr lang="en-US" b="0" i="0" dirty="0">
                <a:solidFill>
                  <a:srgbClr val="000000"/>
                </a:solidFill>
                <a:effectLst/>
              </a:rPr>
              <a:t>lacements through Paid or Unpaid Work Experience</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464B0308-8DC8-4779-768F-9334D5E27C47}"/>
              </a:ext>
            </a:extLst>
          </p:cNvPr>
          <p:cNvSpPr>
            <a:spLocks noGrp="1"/>
          </p:cNvSpPr>
          <p:nvPr>
            <p:ph type="sldNum" sz="quarter" idx="12"/>
          </p:nvPr>
        </p:nvSpPr>
        <p:spPr/>
        <p:txBody>
          <a:bodyPr>
            <a:normAutofit/>
          </a:bodyPr>
          <a:lstStyle/>
          <a:p>
            <a:pPr algn="ctr"/>
            <a:fld id="{775B6C71-B8E2-4E4D-A4A3-1937B1299F9F}" type="slidenum">
              <a:rPr lang="en-US" smtClean="0"/>
              <a:pPr algn="ctr"/>
              <a:t>53</a:t>
            </a:fld>
            <a:endParaRPr lang="en-US"/>
          </a:p>
        </p:txBody>
      </p:sp>
    </p:spTree>
    <p:extLst>
      <p:ext uri="{BB962C8B-B14F-4D97-AF65-F5344CB8AC3E}">
        <p14:creationId xmlns:p14="http://schemas.microsoft.com/office/powerpoint/2010/main" val="1631831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003508" y="179813"/>
            <a:ext cx="9942716" cy="1554480"/>
          </a:xfrm>
        </p:spPr>
        <p:txBody>
          <a:bodyPr anchor="ctr">
            <a:normAutofit/>
          </a:bodyPr>
          <a:lstStyle/>
          <a:p>
            <a:r>
              <a:rPr lang="en-US" dirty="0"/>
              <a:t>Potentially Eligible Process (continued)</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963386" y="2833015"/>
            <a:ext cx="10022961" cy="3918844"/>
          </a:xfrm>
        </p:spPr>
        <p:txBody>
          <a:bodyPr vert="horz" lIns="91440" tIns="45720" rIns="91440" bIns="45720" rtlCol="0" anchor="ctr">
            <a:normAutofit/>
          </a:bodyPr>
          <a:lstStyle/>
          <a:p>
            <a:r>
              <a:rPr lang="en-US" sz="2400" dirty="0"/>
              <a:t>Counselors provide students with “Can We Talk” Brochure for informed choice and appeal procedures.</a:t>
            </a:r>
          </a:p>
          <a:p>
            <a:r>
              <a:rPr lang="en-US" sz="2400" dirty="0"/>
              <a:t>Counselor completes any needed Service Justification and Service Authorizations for services provided in PE phase.</a:t>
            </a:r>
            <a:endParaRPr lang="en-US" sz="2400" dirty="0">
              <a:cs typeface="Calibri"/>
            </a:endParaRPr>
          </a:p>
          <a:p>
            <a:r>
              <a:rPr kumimoji="0" lang="en-US" sz="2400" i="0" u="none" strike="noStrike" kern="1200" cap="none" spc="0" normalizeH="0" baseline="0" noProof="0" dirty="0">
                <a:ln>
                  <a:noFill/>
                </a:ln>
                <a:effectLst/>
                <a:uLnTx/>
                <a:uFillTx/>
                <a:ea typeface="Verdana"/>
                <a:cs typeface="Arial"/>
              </a:rPr>
              <a:t>Potentially eligible students may immediately engage in pre-employment transition services as well as apply for the full range of VR services</a:t>
            </a:r>
            <a:r>
              <a:rPr kumimoji="0" lang="en-US" sz="2400" b="0" i="0" u="none" strike="noStrike" kern="1200" cap="none" spc="0" normalizeH="0" baseline="0" noProof="0" dirty="0">
                <a:ln>
                  <a:noFill/>
                </a:ln>
                <a:effectLst/>
                <a:uLnTx/>
                <a:uFillTx/>
                <a:ea typeface="Verdana"/>
                <a:cs typeface="Arial"/>
              </a:rPr>
              <a:t>.</a:t>
            </a:r>
            <a:endParaRPr lang="en-US" sz="2400" dirty="0">
              <a:ea typeface="Verdana"/>
              <a:cs typeface="Arial"/>
            </a:endParaRPr>
          </a:p>
          <a:p>
            <a:r>
              <a:rPr lang="en-US" sz="2400" dirty="0"/>
              <a:t>Counselor documents case notes on customer progress in all Pre-ETS.</a:t>
            </a:r>
          </a:p>
          <a:p>
            <a:r>
              <a:rPr lang="en-US" sz="2400" dirty="0"/>
              <a:t>Counselor works with student/parents and Pre-ETS vendor to determine the need for additional Pre-ETS versus the need for additional supports and VR application.</a:t>
            </a:r>
          </a:p>
          <a:p>
            <a:endParaRPr lang="en-US" sz="2000" dirty="0"/>
          </a:p>
          <a:p>
            <a:pPr marL="0" indent="0">
              <a:buNone/>
            </a:pPr>
            <a:endParaRPr lang="en-US" sz="20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08E15B9-2C4C-E2AC-9733-789BD666074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54</a:t>
            </a:fld>
            <a:endParaRPr lang="en-US"/>
          </a:p>
        </p:txBody>
      </p:sp>
    </p:spTree>
    <p:extLst>
      <p:ext uri="{BB962C8B-B14F-4D97-AF65-F5344CB8AC3E}">
        <p14:creationId xmlns:p14="http://schemas.microsoft.com/office/powerpoint/2010/main" val="4110525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552827" y="548068"/>
            <a:ext cx="10874829" cy="1681544"/>
          </a:xfrm>
        </p:spPr>
        <p:txBody>
          <a:bodyPr anchor="b">
            <a:noAutofit/>
          </a:bodyPr>
          <a:lstStyle/>
          <a:p>
            <a:pPr algn="ctr"/>
            <a:r>
              <a:rPr lang="en-US" dirty="0"/>
              <a:t>Potentially Eligible Cases:  Case Notes</a:t>
            </a:r>
            <a:br>
              <a:rPr lang="en-US" dirty="0"/>
            </a:br>
            <a:r>
              <a:rPr lang="en-US" dirty="0"/>
              <a:t>Policy Reference: </a:t>
            </a:r>
            <a:br>
              <a:rPr lang="en-US" dirty="0"/>
            </a:br>
            <a:r>
              <a:rPr lang="en-US" sz="4400" dirty="0"/>
              <a:t>VRSM Part C</a:t>
            </a:r>
            <a:r>
              <a:rPr lang="en-US" dirty="0"/>
              <a:t> – Chapter </a:t>
            </a:r>
            <a:r>
              <a:rPr lang="en-US" sz="4400" dirty="0"/>
              <a:t>8.1 Pre-ETS</a:t>
            </a:r>
            <a:endParaRPr lang="en-US" dirty="0"/>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8020" y="2400300"/>
            <a:ext cx="10984445" cy="4378452"/>
          </a:xfrm>
        </p:spPr>
        <p:txBody>
          <a:bodyPr anchor="t">
            <a:normAutofit/>
          </a:bodyPr>
          <a:lstStyle/>
          <a:p>
            <a:pPr marL="0" marR="0" indent="0">
              <a:buNone/>
            </a:pPr>
            <a:r>
              <a:rPr lang="en-US" sz="2600" dirty="0">
                <a:solidFill>
                  <a:srgbClr val="000000"/>
                </a:solidFill>
                <a:effectLst/>
                <a:ea typeface="Times New Roman" panose="02020603050405020304" pitchFamily="18" charset="0"/>
              </a:rPr>
              <a:t>The TVRC or VR counselor assigned to the potentially eligible case must enter case notes in RHW that document information about the student, justification for services, progress, and outcomes. </a:t>
            </a:r>
            <a:r>
              <a:rPr lang="en-US" sz="2600" dirty="0">
                <a:solidFill>
                  <a:srgbClr val="000000"/>
                </a:solidFill>
                <a:ea typeface="Times New Roman" panose="02020603050405020304" pitchFamily="18" charset="0"/>
              </a:rPr>
              <a:t>Topics </a:t>
            </a:r>
            <a:r>
              <a:rPr lang="en-US" sz="2600" dirty="0">
                <a:solidFill>
                  <a:srgbClr val="000000"/>
                </a:solidFill>
                <a:effectLst/>
                <a:ea typeface="Times New Roman" panose="02020603050405020304" pitchFamily="18" charset="0"/>
              </a:rPr>
              <a:t>that must be documented in one case or multiple case notes, when applicable, are:</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description of the disability, functional limitations, and counselor observations;</a:t>
            </a:r>
            <a:r>
              <a:rPr lang="en-US" sz="2600" dirty="0">
                <a:solidFill>
                  <a:srgbClr val="000000"/>
                </a:solidFill>
                <a:ea typeface="Times New Roman" panose="02020603050405020304" pitchFamily="18" charset="0"/>
              </a:rPr>
              <a:t> we should add corresponding case notes, as it can be confusing.</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record of the disability from the student’s perspective;</a:t>
            </a:r>
            <a:endParaRPr lang="en-US" sz="2600" dirty="0">
              <a:effectLst/>
              <a:ea typeface="Times New Roman" panose="02020603050405020304" pitchFamily="18"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55</a:t>
            </a:fld>
            <a:endParaRPr lang="en-US"/>
          </a:p>
        </p:txBody>
      </p:sp>
    </p:spTree>
    <p:extLst>
      <p:ext uri="{BB962C8B-B14F-4D97-AF65-F5344CB8AC3E}">
        <p14:creationId xmlns:p14="http://schemas.microsoft.com/office/powerpoint/2010/main" val="3585300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205168"/>
            <a:ext cx="12458700" cy="1681544"/>
          </a:xfrm>
        </p:spPr>
        <p:txBody>
          <a:bodyPr anchor="b">
            <a:noAutofit/>
          </a:bodyPr>
          <a:lstStyle/>
          <a:p>
            <a:pPr algn="ctr"/>
            <a:r>
              <a:rPr lang="en-US" dirty="0"/>
              <a:t>Potentially Eligible Cases:  Case Notes</a:t>
            </a:r>
            <a:br>
              <a:rPr lang="en-US" dirty="0"/>
            </a:br>
            <a:r>
              <a:rPr lang="en-US" dirty="0"/>
              <a:t>Policy Reference: </a:t>
            </a:r>
            <a:r>
              <a:rPr lang="en-US" sz="4400" dirty="0"/>
              <a:t>VRSM Part C – </a:t>
            </a:r>
            <a:br>
              <a:rPr lang="en-US" sz="4400" dirty="0"/>
            </a:br>
            <a:r>
              <a:rPr lang="en-US" sz="4400" dirty="0"/>
              <a:t>Chapter 8.1 Pre-ETS</a:t>
            </a:r>
            <a:r>
              <a:rPr lang="en-US" dirty="0"/>
              <a:t>(continued)</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74073" y="2360241"/>
            <a:ext cx="11032886" cy="4892040"/>
          </a:xfrm>
        </p:spPr>
        <p:txBody>
          <a:bodyPr anchor="t">
            <a:normAutofit/>
          </a:bodyPr>
          <a:lstStyle/>
          <a:p>
            <a:pPr marL="457200" lvl="1"/>
            <a:r>
              <a:rPr lang="en-US" dirty="0">
                <a:solidFill>
                  <a:srgbClr val="000000"/>
                </a:solidFill>
                <a:effectLst/>
                <a:ea typeface="Times New Roman" panose="02020603050405020304" pitchFamily="18" charset="0"/>
              </a:rPr>
              <a:t>counseling and guidance and other Pre-ETS provided directly by the VR counselor;</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a service justification case note that indicates the planned services, including the type of, and rationale for, Pre-ETS; and</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the skills gained, as well as other progress made by the student as a result of receiving Pre-ETS</a:t>
            </a:r>
          </a:p>
          <a:p>
            <a:pPr marL="457200" lvl="1"/>
            <a:endParaRPr lang="en-US" dirty="0">
              <a:solidFill>
                <a:srgbClr val="000000"/>
              </a:solidFill>
              <a:ea typeface="Times New Roman" panose="02020603050405020304" pitchFamily="18" charset="0"/>
            </a:endParaRPr>
          </a:p>
          <a:p>
            <a:pPr marL="228600" lvl="1" indent="0">
              <a:buNone/>
            </a:pPr>
            <a:r>
              <a:rPr lang="en-US" dirty="0">
                <a:solidFill>
                  <a:srgbClr val="000000"/>
                </a:solidFill>
                <a:effectLst/>
                <a:ea typeface="Times New Roman" panose="02020603050405020304" pitchFamily="18" charset="0"/>
              </a:rPr>
              <a:t>For More information on Pre-ETS case notes and activities, reference TWC Desk Aide for Potentially Eligible </a:t>
            </a:r>
            <a:r>
              <a:rPr lang="en-US" dirty="0">
                <a:hlinkClick r:id="rId3"/>
              </a:rPr>
              <a:t>Vocational Rehabilitation Division: Transition Services for Students and Youth with Disabilities (texas.gov)</a:t>
            </a:r>
            <a:r>
              <a:rPr lang="en-US" dirty="0">
                <a:solidFill>
                  <a:srgbClr val="000000"/>
                </a:solidFill>
              </a:rPr>
              <a:t> and the new </a:t>
            </a:r>
            <a:r>
              <a:rPr lang="en-US" sz="2400" i="1" kern="0" dirty="0">
                <a:effectLst/>
                <a:ea typeface="Times New Roman" panose="02020603050405020304" pitchFamily="18" charset="0"/>
              </a:rPr>
              <a:t>Desk Aide:  How to Document a Potentially Eligible Case.</a:t>
            </a: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56</a:t>
            </a:fld>
            <a:endParaRPr lang="en-US" dirty="0"/>
          </a:p>
        </p:txBody>
      </p:sp>
    </p:spTree>
    <p:extLst>
      <p:ext uri="{BB962C8B-B14F-4D97-AF65-F5344CB8AC3E}">
        <p14:creationId xmlns:p14="http://schemas.microsoft.com/office/powerpoint/2010/main" val="985473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918515" y="1416581"/>
            <a:ext cx="6092786" cy="2127287"/>
          </a:xfrm>
        </p:spPr>
        <p:txBody>
          <a:bodyPr vert="horz" lIns="91440" tIns="45720" rIns="91440" bIns="45720" rtlCol="0" anchor="b">
            <a:normAutofit/>
          </a:bodyPr>
          <a:lstStyle/>
          <a:p>
            <a:r>
              <a:rPr lang="en-US" sz="4800" kern="1200" dirty="0">
                <a:solidFill>
                  <a:schemeClr val="tx1"/>
                </a:solidFill>
                <a:latin typeface="+mj-lt"/>
                <a:ea typeface="+mj-ea"/>
                <a:cs typeface="+mj-cs"/>
              </a:rPr>
              <a:t>VR Process Timeline</a:t>
            </a:r>
          </a:p>
        </p:txBody>
      </p:sp>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defTabSz="914400">
              <a:spcAft>
                <a:spcPts val="600"/>
              </a:spcAft>
            </a:pPr>
            <a:fld id="{775B6C71-B8E2-4E4D-A4A3-1937B1299F9F}" type="slidenum">
              <a:rPr lang="en-US" smtClean="0"/>
              <a:pPr algn="ctr" defTabSz="914400">
                <a:spcAft>
                  <a:spcPts val="600"/>
                </a:spcAft>
              </a:pPr>
              <a:t>57</a:t>
            </a:fld>
            <a:endParaRPr lang="en-US"/>
          </a:p>
        </p:txBody>
      </p: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135631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1554204" y="5074920"/>
            <a:ext cx="8288032" cy="1096316"/>
          </a:xfrm>
        </p:spPr>
        <p:txBody>
          <a:bodyPr vert="horz" lIns="91440" tIns="45720" rIns="91440" bIns="45720" rtlCol="0" anchor="b">
            <a:normAutofit/>
          </a:bodyPr>
          <a:lstStyle/>
          <a:p>
            <a:pPr algn="ctr"/>
            <a:r>
              <a:rPr lang="en-US" kern="1200" dirty="0">
                <a:latin typeface="+mj-lt"/>
                <a:ea typeface="+mj-ea"/>
                <a:cs typeface="+mj-cs"/>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1" y="136525"/>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1136192" y="617254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3200" b="0" i="0" u="none" strike="noStrike" cap="none" spc="0" normalizeH="0" baseline="0" noProof="0">
                <a:ln>
                  <a:noFill/>
                </a:ln>
                <a:effectLst/>
                <a:uLnTx/>
                <a:uFillTx/>
              </a:rPr>
              <a:t>30 </a:t>
            </a:r>
            <a:r>
              <a:rPr kumimoji="0" lang="en-US" sz="3200" b="0" i="0" u="none" strike="noStrike" cap="none" spc="0" normalizeH="0" baseline="0" noProof="0">
                <a:ln>
                  <a:noFill/>
                </a:ln>
                <a:effectLst/>
                <a:uLnTx/>
                <a:uFillTx/>
                <a:sym typeface="Wingdings" panose="05000000000000000000" pitchFamily="2" charset="2"/>
              </a:rPr>
              <a:t> 60  90-day timelines</a:t>
            </a:r>
            <a:endParaRPr kumimoji="0" lang="en-US" sz="3200" b="0" i="0" u="none" strike="noStrike" cap="none" spc="0" normalizeH="0" baseline="0" noProof="0">
              <a:ln>
                <a:noFill/>
              </a:ln>
              <a:effectLst/>
              <a:uLnTx/>
              <a:uFillTx/>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p:txBody>
          <a:bodyPr>
            <a:normAutofit/>
          </a:bodyPr>
          <a:lstStyle/>
          <a:p>
            <a:pPr algn="ctr"/>
            <a:fld id="{775B6C71-B8E2-4E4D-A4A3-1937B1299F9F}" type="slidenum">
              <a:rPr lang="en-US" smtClean="0"/>
              <a:pPr algn="ctr"/>
              <a:t>58</a:t>
            </a:fld>
            <a:endParaRPr lang="en-US"/>
          </a:p>
        </p:txBody>
      </p:sp>
    </p:spTree>
    <p:extLst>
      <p:ext uri="{BB962C8B-B14F-4D97-AF65-F5344CB8AC3E}">
        <p14:creationId xmlns:p14="http://schemas.microsoft.com/office/powerpoint/2010/main" val="1182974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59</a:t>
            </a:fld>
            <a:endParaRPr lang="en-US"/>
          </a:p>
        </p:txBody>
      </p:sp>
      <p:graphicFrame>
        <p:nvGraphicFramePr>
          <p:cNvPr id="5" name="Table 4">
            <a:extLst>
              <a:ext uri="{FF2B5EF4-FFF2-40B4-BE49-F238E27FC236}">
                <a16:creationId xmlns:a16="http://schemas.microsoft.com/office/drawing/2014/main" id="{23997D5B-0FC5-6F41-D3ED-DDF4210C1A0B}"/>
              </a:ext>
            </a:extLst>
          </p:cNvPr>
          <p:cNvGraphicFramePr>
            <a:graphicFrameLocks noGrp="1"/>
          </p:cNvGraphicFramePr>
          <p:nvPr>
            <p:extLst>
              <p:ext uri="{D42A27DB-BD31-4B8C-83A1-F6EECF244321}">
                <p14:modId xmlns:p14="http://schemas.microsoft.com/office/powerpoint/2010/main" val="421024122"/>
              </p:ext>
            </p:extLst>
          </p:nvPr>
        </p:nvGraphicFramePr>
        <p:xfrm>
          <a:off x="307767" y="1076401"/>
          <a:ext cx="11350833" cy="5547360"/>
        </p:xfrm>
        <a:graphic>
          <a:graphicData uri="http://schemas.openxmlformats.org/drawingml/2006/table">
            <a:tbl>
              <a:tblPr firstRow="1"/>
              <a:tblGrid>
                <a:gridCol w="3011277">
                  <a:extLst>
                    <a:ext uri="{9D8B030D-6E8A-4147-A177-3AD203B41FA5}">
                      <a16:colId xmlns:a16="http://schemas.microsoft.com/office/drawing/2014/main" val="1867513224"/>
                    </a:ext>
                  </a:extLst>
                </a:gridCol>
                <a:gridCol w="6012735">
                  <a:extLst>
                    <a:ext uri="{9D8B030D-6E8A-4147-A177-3AD203B41FA5}">
                      <a16:colId xmlns:a16="http://schemas.microsoft.com/office/drawing/2014/main" val="4257234918"/>
                    </a:ext>
                  </a:extLst>
                </a:gridCol>
                <a:gridCol w="2326821">
                  <a:extLst>
                    <a:ext uri="{9D8B030D-6E8A-4147-A177-3AD203B41FA5}">
                      <a16:colId xmlns:a16="http://schemas.microsoft.com/office/drawing/2014/main" val="1274597750"/>
                    </a:ext>
                  </a:extLst>
                </a:gridCol>
              </a:tblGrid>
              <a:tr h="1267097">
                <a:tc>
                  <a:txBody>
                    <a:bodyPr/>
                    <a:lstStyle/>
                    <a:p>
                      <a:pPr algn="l" rtl="0" fontAlgn="base"/>
                      <a:r>
                        <a:rPr lang="en-US" sz="2200" b="1" i="0">
                          <a:effectLst/>
                          <a:latin typeface="+mn-lt"/>
                        </a:rPr>
                        <a:t>VR5060 Permission to Collect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Tx/>
                        <a:buNone/>
                      </a:pPr>
                      <a:r>
                        <a:rPr lang="en-US" sz="2200" b="0" i="0">
                          <a:effectLst/>
                          <a:latin typeface="+mn-lt"/>
                        </a:rPr>
                        <a:t>A customer authorizes VR to collect information or records from an individual or entity.  </a:t>
                      </a:r>
                    </a:p>
                    <a:p>
                      <a:pPr algn="l" rtl="0" fontAlgn="base">
                        <a:buFont typeface="Arial" panose="020B0604020202020204" pitchFamily="34" charset="0"/>
                        <a:buChar char="•"/>
                      </a:pPr>
                      <a:r>
                        <a:rPr lang="en-US" sz="2200" b="0" i="0">
                          <a:effectLst/>
                          <a:latin typeface="+mn-lt"/>
                        </a:rPr>
                        <a:t>A customer completes an application and: </a:t>
                      </a:r>
                    </a:p>
                    <a:p>
                      <a:pPr algn="l" rtl="0" fontAlgn="base">
                        <a:buFont typeface="Arial" panose="020B0604020202020204" pitchFamily="34" charset="0"/>
                        <a:buChar char="•"/>
                      </a:pPr>
                      <a:r>
                        <a:rPr lang="en-US" sz="2200" b="0" i="0">
                          <a:effectLst/>
                          <a:latin typeface="+mn-lt"/>
                        </a:rPr>
                        <a:t>An individual at a 14c is interested in applying for VR services,  </a:t>
                      </a:r>
                    </a:p>
                    <a:p>
                      <a:pPr algn="l" rtl="0" fontAlgn="base">
                        <a:buFont typeface="Arial" panose="020B0604020202020204" pitchFamily="34" charset="0"/>
                        <a:buChar char="•"/>
                      </a:pPr>
                      <a:r>
                        <a:rPr lang="en-US" sz="2200" b="0" i="0">
                          <a:effectLst/>
                          <a:latin typeface="+mn-lt"/>
                        </a:rPr>
                        <a:t>VR is requesting records or information, or  </a:t>
                      </a:r>
                    </a:p>
                    <a:p>
                      <a:pPr algn="l" rtl="0" fontAlgn="base">
                        <a:buFont typeface="Arial" panose="020B0604020202020204" pitchFamily="34" charset="0"/>
                        <a:buChar char="•"/>
                      </a:pPr>
                      <a:r>
                        <a:rPr lang="en-US" sz="2200" b="0" i="0">
                          <a:effectLst/>
                          <a:latin typeface="+mn-lt"/>
                        </a:rPr>
                        <a:t>VR discloses records to a juvenile service provider.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The release is valid for 365 days from the date signed, or until the date when the VR case is closed, whichever date occurs earlier.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85002021"/>
                  </a:ext>
                </a:extLst>
              </a:tr>
              <a:tr h="1267097">
                <a:tc>
                  <a:txBody>
                    <a:bodyPr/>
                    <a:lstStyle/>
                    <a:p>
                      <a:pPr algn="l" rtl="0" fontAlgn="base"/>
                      <a:r>
                        <a:rPr lang="en-US" sz="2200" b="1" i="0">
                          <a:effectLst/>
                          <a:latin typeface="+mn-lt"/>
                        </a:rPr>
                        <a:t>VR5061 Notice and Consent for Disclosure of Personal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rPr>
                        <a:t>A customer acknowledges that VR may need to disclose personal information or records to other organizations for purposes directly connected with the administration of their VR services.  </a:t>
                      </a:r>
                    </a:p>
                    <a:p>
                      <a:pPr algn="l" rtl="0" fontAlgn="base">
                        <a:buFont typeface="Arial" panose="020B0604020202020204" pitchFamily="34" charset="0"/>
                        <a:buChar char="•"/>
                      </a:pPr>
                      <a:r>
                        <a:rPr lang="en-US" sz="2200" b="0" i="0">
                          <a:effectLst/>
                          <a:latin typeface="+mn-lt"/>
                        </a:rPr>
                        <a:t>At application and initial contact without case assignment for potentially eligible. </a:t>
                      </a:r>
                    </a:p>
                    <a:p>
                      <a:pPr algn="l" rtl="0" fontAlgn="base">
                        <a:buFont typeface="Arial" panose="020B0604020202020204" pitchFamily="34" charset="0"/>
                        <a:buChar char="•"/>
                      </a:pPr>
                      <a:r>
                        <a:rPr lang="en-US" sz="2200" b="0" i="0">
                          <a:effectLst/>
                          <a:latin typeface="+mn-lt"/>
                        </a:rPr>
                        <a:t>A customer’s file contains alcohol and drug abuse patient records.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6858423"/>
                  </a:ext>
                </a:extLst>
              </a:tr>
            </a:tbl>
          </a:graphicData>
        </a:graphic>
      </p:graphicFrame>
    </p:spTree>
    <p:extLst>
      <p:ext uri="{BB962C8B-B14F-4D97-AF65-F5344CB8AC3E}">
        <p14:creationId xmlns:p14="http://schemas.microsoft.com/office/powerpoint/2010/main" val="282884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3" name="Title 2">
            <a:extLst>
              <a:ext uri="{FF2B5EF4-FFF2-40B4-BE49-F238E27FC236}">
                <a16:creationId xmlns:a16="http://schemas.microsoft.com/office/drawing/2014/main" id="{9E0BEE7C-B640-A0B3-8560-2EBE3D8E698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Stephen Covey Quote</a:t>
            </a:r>
          </a:p>
        </p:txBody>
      </p:sp>
      <p:sp>
        <p:nvSpPr>
          <p:cNvPr id="680" name="Google Shape;680;p68">
            <a:extLst>
              <a:ext uri="{C183D7F6-B498-43B3-948B-1728B52AA6E4}">
                <adec:decorative xmlns:adec="http://schemas.microsoft.com/office/drawing/2017/decorative" val="1"/>
              </a:ext>
            </a:extLst>
          </p:cNvPr>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pic>
        <p:nvPicPr>
          <p:cNvPr id="681" name="Google Shape;681;p68" descr="Quote by Stephen Covey"/>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82" name="Google Shape;682;p68">
            <a:extLst>
              <a:ext uri="{C183D7F6-B498-43B3-948B-1728B52AA6E4}">
                <adec:decorative xmlns:adec="http://schemas.microsoft.com/office/drawing/2017/decorative" val="1"/>
              </a:ext>
            </a:extLst>
          </p:cNvPr>
          <p:cNvSpPr txBox="1">
            <a:spLocks noGrp="1"/>
          </p:cNvSpPr>
          <p:nvPr>
            <p:ph type="body" idx="1"/>
          </p:nvPr>
        </p:nvSpPr>
        <p:spPr>
          <a:xfrm>
            <a:off x="3" y="36350"/>
            <a:ext cx="12180000" cy="6858000"/>
          </a:xfrm>
          <a:prstGeom prst="rect">
            <a:avLst/>
          </a:prstGeom>
          <a:solidFill>
            <a:srgbClr val="FBFAF8">
              <a:alpha val="42750"/>
            </a:srgbClr>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Arial"/>
              <a:buNone/>
            </a:pPr>
            <a:endParaRPr sz="3600">
              <a:solidFill>
                <a:srgbClr val="002060"/>
              </a:solidFill>
            </a:endParaRPr>
          </a:p>
          <a:p>
            <a:pPr marL="0" lvl="0" indent="0" algn="ctr" rtl="0">
              <a:spcBef>
                <a:spcPts val="720"/>
              </a:spcBef>
              <a:spcAft>
                <a:spcPts val="0"/>
              </a:spcAft>
              <a:buClr>
                <a:schemeClr val="dk1"/>
              </a:buClr>
              <a:buSzPts val="3600"/>
              <a:buFont typeface="Arial"/>
              <a:buNone/>
            </a:pPr>
            <a:endParaRPr sz="3600" b="1">
              <a:solidFill>
                <a:srgbClr val="002060"/>
              </a:solidFill>
            </a:endParaRPr>
          </a:p>
          <a:p>
            <a:pPr marL="0" lvl="0" indent="0" algn="ctr" rtl="0">
              <a:spcBef>
                <a:spcPts val="720"/>
              </a:spcBef>
              <a:spcAft>
                <a:spcPts val="0"/>
              </a:spcAft>
              <a:buClr>
                <a:srgbClr val="002060"/>
              </a:buClr>
              <a:buSzPts val="3600"/>
              <a:buFont typeface="Arial"/>
              <a:buNone/>
            </a:pPr>
            <a:endParaRPr lang="en-IN" sz="3600" b="1">
              <a:solidFill>
                <a:schemeClr val="tx1">
                  <a:lumMod val="95000"/>
                  <a:lumOff val="5000"/>
                </a:schemeClr>
              </a:solidFill>
            </a:endParaRPr>
          </a:p>
          <a:p>
            <a:pPr marL="0" lvl="0" indent="0" algn="ctr" rtl="0">
              <a:spcBef>
                <a:spcPts val="720"/>
              </a:spcBef>
              <a:spcAft>
                <a:spcPts val="0"/>
              </a:spcAft>
              <a:buClr>
                <a:srgbClr val="002060"/>
              </a:buClr>
              <a:buSzPts val="3600"/>
              <a:buFont typeface="Arial"/>
              <a:buNone/>
            </a:pPr>
            <a:r>
              <a:rPr lang="en-IN" sz="3200" b="1">
                <a:solidFill>
                  <a:schemeClr val="tx1">
                    <a:lumMod val="95000"/>
                    <a:lumOff val="5000"/>
                  </a:schemeClr>
                </a:solidFill>
                <a:latin typeface="Amasis MT Pro Black" panose="02040A04050005020304" pitchFamily="18" charset="0"/>
              </a:rPr>
              <a:t>“To Begin with the end in mind means to start with a clear understanding of your destination. It means to know where you’re going so that you better understand where you are now so that the steps you take are always in the right direction.” </a:t>
            </a:r>
            <a:endParaRPr sz="2400">
              <a:solidFill>
                <a:schemeClr val="tx1">
                  <a:lumMod val="95000"/>
                  <a:lumOff val="5000"/>
                </a:schemeClr>
              </a:solidFill>
              <a:latin typeface="Amasis MT Pro Black" panose="02040A04050005020304" pitchFamily="18" charset="0"/>
            </a:endParaRPr>
          </a:p>
          <a:p>
            <a:pPr marL="0" lvl="0" indent="0" algn="ctr" rtl="0">
              <a:spcBef>
                <a:spcPts val="720"/>
              </a:spcBef>
              <a:spcAft>
                <a:spcPts val="0"/>
              </a:spcAft>
              <a:buClr>
                <a:schemeClr val="dk1"/>
              </a:buClr>
              <a:buSzPts val="3600"/>
              <a:buFont typeface="Arial"/>
              <a:buNone/>
            </a:pPr>
            <a:endParaRPr sz="3200">
              <a:solidFill>
                <a:schemeClr val="tx1">
                  <a:lumMod val="95000"/>
                  <a:lumOff val="5000"/>
                </a:schemeClr>
              </a:solidFill>
              <a:latin typeface="Amasis MT Pro Black" panose="02040A04050005020304" pitchFamily="18" charset="0"/>
            </a:endParaRPr>
          </a:p>
          <a:p>
            <a:pPr marL="0" lvl="0" indent="0" algn="r" rtl="0">
              <a:spcBef>
                <a:spcPts val="400"/>
              </a:spcBef>
              <a:spcAft>
                <a:spcPts val="1600"/>
              </a:spcAft>
              <a:buClr>
                <a:srgbClr val="002060"/>
              </a:buClr>
              <a:buSzPts val="2000"/>
              <a:buFont typeface="Arial"/>
              <a:buNone/>
            </a:pPr>
            <a:endParaRPr lang="en-IN" sz="1800" b="1">
              <a:solidFill>
                <a:schemeClr val="tx1">
                  <a:lumMod val="95000"/>
                  <a:lumOff val="5000"/>
                </a:schemeClr>
              </a:solidFill>
              <a:latin typeface="Amasis MT Pro Black" panose="02040A04050005020304" pitchFamily="18" charset="0"/>
            </a:endParaRPr>
          </a:p>
          <a:p>
            <a:pPr marL="0" lvl="0" indent="0" algn="r" rtl="0">
              <a:spcBef>
                <a:spcPts val="400"/>
              </a:spcBef>
              <a:spcAft>
                <a:spcPts val="1600"/>
              </a:spcAft>
              <a:buClr>
                <a:srgbClr val="002060"/>
              </a:buClr>
              <a:buSzPts val="2000"/>
              <a:buFont typeface="Arial"/>
              <a:buNone/>
            </a:pPr>
            <a:r>
              <a:rPr lang="en-IN" sz="1800" b="1">
                <a:solidFill>
                  <a:schemeClr val="tx1">
                    <a:lumMod val="95000"/>
                    <a:lumOff val="5000"/>
                  </a:schemeClr>
                </a:solidFill>
                <a:latin typeface="Amasis MT Pro Black" panose="02040A04050005020304" pitchFamily="18" charset="0"/>
              </a:rPr>
              <a:t>-Stephen Covey-The Seven Habits of Highly Effective People. </a:t>
            </a:r>
            <a:endParaRPr sz="2400">
              <a:solidFill>
                <a:schemeClr val="tx1">
                  <a:lumMod val="95000"/>
                  <a:lumOff val="5000"/>
                </a:schemeClr>
              </a:solidFill>
              <a:latin typeface="Amasis MT Pro Black" panose="02040A04050005020304" pitchFamily="18" charset="0"/>
            </a:endParaRPr>
          </a:p>
        </p:txBody>
      </p:sp>
      <p:sp>
        <p:nvSpPr>
          <p:cNvPr id="2" name="Slide Number Placeholder 3">
            <a:extLst>
              <a:ext uri="{FF2B5EF4-FFF2-40B4-BE49-F238E27FC236}">
                <a16:creationId xmlns:a16="http://schemas.microsoft.com/office/drawing/2014/main" id="{207AF983-D67B-E5BC-ABA1-F211957AF0D6}"/>
              </a:ext>
            </a:extLst>
          </p:cNvPr>
          <p:cNvSpPr txBox="1">
            <a:spLocks/>
          </p:cNvSpPr>
          <p:nvPr/>
        </p:nvSpPr>
        <p:spPr>
          <a:xfrm>
            <a:off x="10848974" y="6356350"/>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solidFill>
                  <a:schemeClr val="tx1"/>
                </a:solidFill>
              </a:rPr>
              <a:pPr algn="ctr"/>
              <a:t>6</a:t>
            </a:fld>
            <a:endParaRPr lang="en-US">
              <a:solidFill>
                <a:schemeClr val="tx1"/>
              </a:solidFill>
            </a:endParaRPr>
          </a:p>
        </p:txBody>
      </p:sp>
    </p:spTree>
    <p:extLst>
      <p:ext uri="{BB962C8B-B14F-4D97-AF65-F5344CB8AC3E}">
        <p14:creationId xmlns:p14="http://schemas.microsoft.com/office/powerpoint/2010/main" val="2017102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a:t>
            </a:r>
            <a:r>
              <a:rPr lang="en-US" dirty="0" err="1"/>
              <a:t>Con’t</a:t>
            </a:r>
            <a:r>
              <a:rPr lang="en-US" dirty="0"/>
              <a:t>)</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60</a:t>
            </a:fld>
            <a:endParaRPr lang="en-US"/>
          </a:p>
        </p:txBody>
      </p:sp>
      <p:graphicFrame>
        <p:nvGraphicFramePr>
          <p:cNvPr id="6" name="Table 5">
            <a:extLst>
              <a:ext uri="{FF2B5EF4-FFF2-40B4-BE49-F238E27FC236}">
                <a16:creationId xmlns:a16="http://schemas.microsoft.com/office/drawing/2014/main" id="{11DB7DE0-5BA7-1DA2-1959-FF596088BEF4}"/>
              </a:ext>
            </a:extLst>
          </p:cNvPr>
          <p:cNvGraphicFramePr>
            <a:graphicFrameLocks noGrp="1"/>
          </p:cNvGraphicFramePr>
          <p:nvPr>
            <p:extLst>
              <p:ext uri="{D42A27DB-BD31-4B8C-83A1-F6EECF244321}">
                <p14:modId xmlns:p14="http://schemas.microsoft.com/office/powerpoint/2010/main" val="377200040"/>
              </p:ext>
            </p:extLst>
          </p:nvPr>
        </p:nvGraphicFramePr>
        <p:xfrm>
          <a:off x="176691" y="1463389"/>
          <a:ext cx="11838618" cy="3917100"/>
        </p:xfrm>
        <a:graphic>
          <a:graphicData uri="http://schemas.openxmlformats.org/drawingml/2006/table">
            <a:tbl>
              <a:tblPr firstRow="1"/>
              <a:tblGrid>
                <a:gridCol w="3148653">
                  <a:extLst>
                    <a:ext uri="{9D8B030D-6E8A-4147-A177-3AD203B41FA5}">
                      <a16:colId xmlns:a16="http://schemas.microsoft.com/office/drawing/2014/main" val="1828252034"/>
                    </a:ext>
                  </a:extLst>
                </a:gridCol>
                <a:gridCol w="5585933">
                  <a:extLst>
                    <a:ext uri="{9D8B030D-6E8A-4147-A177-3AD203B41FA5}">
                      <a16:colId xmlns:a16="http://schemas.microsoft.com/office/drawing/2014/main" val="518169109"/>
                    </a:ext>
                  </a:extLst>
                </a:gridCol>
                <a:gridCol w="3104032">
                  <a:extLst>
                    <a:ext uri="{9D8B030D-6E8A-4147-A177-3AD203B41FA5}">
                      <a16:colId xmlns:a16="http://schemas.microsoft.com/office/drawing/2014/main" val="2121924142"/>
                    </a:ext>
                  </a:extLst>
                </a:gridCol>
              </a:tblGrid>
              <a:tr h="71003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VR2002 Referral Form</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General Referral Form</a:t>
                      </a:r>
                    </a:p>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Does not require signature </a:t>
                      </a:r>
                    </a:p>
                    <a:p>
                      <a:pPr algn="l" rtl="0" fontAlgn="base">
                        <a:buFont typeface="Arial" panose="020B0604020202020204" pitchFamily="34" charset="0"/>
                        <a:buNone/>
                      </a:pPr>
                      <a:endParaRPr lang="en-US" sz="2200" b="0"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2250614"/>
                  </a:ext>
                </a:extLst>
              </a:tr>
              <a:tr h="785314">
                <a:tc>
                  <a:txBody>
                    <a:bodyPr/>
                    <a:lstStyle/>
                    <a:p>
                      <a:pPr algn="l" rtl="0" fontAlgn="base"/>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VR1820 Request to Receive Pre-ETS </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cs typeface="Arial" panose="020B0604020202020204" pitchFamily="34" charset="0"/>
                        </a:rPr>
                        <a:t>Request for Pre-ETS services only</a:t>
                      </a:r>
                    </a:p>
                    <a:p>
                      <a:pPr algn="l" rtl="0" fontAlgn="base">
                        <a:buFont typeface="Arial" panose="020B0604020202020204" pitchFamily="34" charset="0"/>
                        <a:buChar char="•"/>
                      </a:pPr>
                      <a:r>
                        <a:rPr lang="en-US" sz="2200" b="0" i="0" dirty="0">
                          <a:effectLst/>
                          <a:latin typeface="+mn-lt"/>
                          <a:cs typeface="Arial" panose="020B0604020202020204" pitchFamily="34" charset="0"/>
                        </a:rPr>
                        <a:t>Can serve as a referral form.</a:t>
                      </a:r>
                    </a:p>
                    <a:p>
                      <a:pPr algn="l" rtl="0" fontAlgn="base">
                        <a:buFont typeface="Arial" panose="020B0604020202020204" pitchFamily="34" charset="0"/>
                        <a:buChar char="•"/>
                      </a:pPr>
                      <a:r>
                        <a:rPr lang="en-US" sz="2200" b="0" i="0" dirty="0">
                          <a:effectLst/>
                          <a:latin typeface="+mn-lt"/>
                          <a:cs typeface="Arial" panose="020B0604020202020204" pitchFamily="34" charset="0"/>
                        </a:rPr>
                        <a:t>Must be filled out prior to receipt of any Pre-Employment Transition Services. </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 New form is not required each school year.</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43735766"/>
                  </a:ext>
                </a:extLst>
              </a:tr>
              <a:tr h="67051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mn-lt"/>
                          <a:ea typeface="+mn-ea"/>
                          <a:cs typeface="Arial" panose="020B0604020202020204" pitchFamily="34" charset="0"/>
                        </a:rPr>
                        <a:t>VR 1487 Designation of Representative </a:t>
                      </a:r>
                    </a:p>
                    <a:p>
                      <a:pPr algn="l" rtl="0" fontAlgn="base"/>
                      <a:endParaRPr lang="en-US" sz="2200" b="1"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cs typeface="Arial" panose="020B0604020202020204" pitchFamily="34" charset="0"/>
                        </a:rPr>
                        <a:t>Needed for students that are underage or have a guardian</a:t>
                      </a:r>
                    </a:p>
                    <a:p>
                      <a:pPr algn="l" rtl="0" fontAlgn="base">
                        <a:buFont typeface="Arial" panose="020B0604020202020204" pitchFamily="34" charset="0"/>
                        <a:buChar char="•"/>
                      </a:pPr>
                      <a:endParaRPr lang="en-US" sz="2200" b="0"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Continues until counselor is notified in writing that it is no longer in effect.</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0466032"/>
                  </a:ext>
                </a:extLst>
              </a:tr>
            </a:tbl>
          </a:graphicData>
        </a:graphic>
      </p:graphicFrame>
    </p:spTree>
    <p:extLst>
      <p:ext uri="{BB962C8B-B14F-4D97-AF65-F5344CB8AC3E}">
        <p14:creationId xmlns:p14="http://schemas.microsoft.com/office/powerpoint/2010/main" val="411457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(Continued )</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61</a:t>
            </a:fld>
            <a:endParaRPr lang="en-US"/>
          </a:p>
        </p:txBody>
      </p:sp>
      <p:graphicFrame>
        <p:nvGraphicFramePr>
          <p:cNvPr id="9" name="Table 8">
            <a:extLst>
              <a:ext uri="{FF2B5EF4-FFF2-40B4-BE49-F238E27FC236}">
                <a16:creationId xmlns:a16="http://schemas.microsoft.com/office/drawing/2014/main" id="{98190841-73B3-E4A7-3274-E73B2CE3AE7F}"/>
              </a:ext>
            </a:extLst>
          </p:cNvPr>
          <p:cNvGraphicFramePr>
            <a:graphicFrameLocks noGrp="1"/>
          </p:cNvGraphicFramePr>
          <p:nvPr>
            <p:extLst>
              <p:ext uri="{D42A27DB-BD31-4B8C-83A1-F6EECF244321}">
                <p14:modId xmlns:p14="http://schemas.microsoft.com/office/powerpoint/2010/main" val="4199793749"/>
              </p:ext>
            </p:extLst>
          </p:nvPr>
        </p:nvGraphicFramePr>
        <p:xfrm>
          <a:off x="72918" y="640079"/>
          <a:ext cx="11837887" cy="6217920"/>
        </p:xfrm>
        <a:graphic>
          <a:graphicData uri="http://schemas.openxmlformats.org/drawingml/2006/table">
            <a:tbl>
              <a:tblPr firstRow="1"/>
              <a:tblGrid>
                <a:gridCol w="3120802">
                  <a:extLst>
                    <a:ext uri="{9D8B030D-6E8A-4147-A177-3AD203B41FA5}">
                      <a16:colId xmlns:a16="http://schemas.microsoft.com/office/drawing/2014/main" val="284554305"/>
                    </a:ext>
                  </a:extLst>
                </a:gridCol>
                <a:gridCol w="5590903">
                  <a:extLst>
                    <a:ext uri="{9D8B030D-6E8A-4147-A177-3AD203B41FA5}">
                      <a16:colId xmlns:a16="http://schemas.microsoft.com/office/drawing/2014/main" val="599919218"/>
                    </a:ext>
                  </a:extLst>
                </a:gridCol>
                <a:gridCol w="3126182">
                  <a:extLst>
                    <a:ext uri="{9D8B030D-6E8A-4147-A177-3AD203B41FA5}">
                      <a16:colId xmlns:a16="http://schemas.microsoft.com/office/drawing/2014/main" val="591780195"/>
                    </a:ext>
                  </a:extLst>
                </a:gridCol>
              </a:tblGrid>
              <a:tr h="1077686">
                <a:tc>
                  <a:txBody>
                    <a:bodyPr/>
                    <a:lstStyle/>
                    <a:p>
                      <a:pPr algn="l" rtl="0" fontAlgn="base"/>
                      <a:r>
                        <a:rPr lang="en-US" sz="2200" b="1" i="0" dirty="0">
                          <a:effectLst/>
                          <a:latin typeface="+mn-lt"/>
                        </a:rPr>
                        <a:t>VR1517-2 Authorization for Release of Confidential Customer Records and Information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rPr>
                        <a:t>A customer authorizes VR to release confidential records and information to a person(s) or entity. </a:t>
                      </a:r>
                    </a:p>
                    <a:p>
                      <a:pPr algn="l" rtl="0" fontAlgn="base">
                        <a:buFont typeface="Arial" panose="020B0604020202020204" pitchFamily="34" charset="0"/>
                        <a:buChar char="•"/>
                      </a:pPr>
                      <a:r>
                        <a:rPr lang="en-US" sz="2200" b="0" i="0" dirty="0">
                          <a:effectLst/>
                          <a:latin typeface="+mn-lt"/>
                        </a:rPr>
                        <a:t>A customer with no guardian would like for a person that he chooses to be present during appointments with the VR counselor. </a:t>
                      </a:r>
                    </a:p>
                    <a:p>
                      <a:pPr algn="l" rtl="0" fontAlgn="base">
                        <a:buFont typeface="Arial" panose="020B0604020202020204" pitchFamily="34" charset="0"/>
                        <a:buChar char="•"/>
                      </a:pPr>
                      <a:r>
                        <a:rPr lang="en-US" sz="2200" b="0" i="0" dirty="0">
                          <a:effectLst/>
                          <a:latin typeface="+mn-lt"/>
                        </a:rPr>
                        <a:t>A transition student would like his counselor to discuss his specific accommodation needs with potential employers.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The release is valid until revoked by the customer or until the date when the customer ceases to be a VR applicant or customer, whichever date occurs earlier.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09842462"/>
                  </a:ext>
                </a:extLst>
              </a:tr>
              <a:tr h="1077686">
                <a:tc>
                  <a:txBody>
                    <a:bodyPr/>
                    <a:lstStyle/>
                    <a:p>
                      <a:pPr algn="l" rtl="0" fontAlgn="base"/>
                      <a:r>
                        <a:rPr lang="en-US" sz="2200" b="1" kern="1200" dirty="0">
                          <a:solidFill>
                            <a:schemeClr val="tx1"/>
                          </a:solidFill>
                          <a:effectLst/>
                          <a:latin typeface="+mn-lt"/>
                          <a:ea typeface="+mn-ea"/>
                          <a:cs typeface="+mn-cs"/>
                        </a:rPr>
                        <a:t>VR 5063 Permission to Collect and Notice to Disclose - National Student Clearinghouse</a:t>
                      </a:r>
                      <a:endParaRPr lang="en-US" sz="2200" b="1"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kern="1200" dirty="0">
                          <a:solidFill>
                            <a:schemeClr val="tx1"/>
                          </a:solidFill>
                          <a:effectLst/>
                          <a:latin typeface="+mn-lt"/>
                          <a:ea typeface="+mn-ea"/>
                          <a:cs typeface="+mn-cs"/>
                        </a:rPr>
                        <a:t>The purpose of the VR5063 is to document a customer’s consent to exchange information with National Student Clearinghouse, a source that houses post-secondary student data. The credential information received from National Student Clearinghouse may be used to satisfy reporting and documentation requirements for federal performance measures related to credential attainment.</a:t>
                      </a:r>
                      <a:endParaRPr lang="en-US" sz="2200" b="0"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2200" kern="1200" dirty="0">
                          <a:solidFill>
                            <a:srgbClr val="000000"/>
                          </a:solidFill>
                          <a:effectLst/>
                          <a:latin typeface="+mn-lt"/>
                          <a:ea typeface="Times New Roman" panose="02020603050405020304" pitchFamily="18" charset="0"/>
                          <a:cs typeface="Arial" panose="020B0604020202020204" pitchFamily="34" charset="0"/>
                        </a:rPr>
                        <a:t>No expiration </a:t>
                      </a:r>
                      <a:endParaRPr lang="en-US" sz="2200" kern="100" dirty="0">
                        <a:effectLst/>
                        <a:latin typeface="+mn-lt"/>
                        <a:ea typeface="Calibri" panose="020F0502020204030204" pitchFamily="34" charset="0"/>
                        <a:cs typeface="Times New Roman" panose="02020603050405020304" pitchFamily="18" charset="0"/>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820972"/>
                  </a:ext>
                </a:extLst>
              </a:tr>
            </a:tbl>
          </a:graphicData>
        </a:graphic>
      </p:graphicFrame>
    </p:spTree>
    <p:extLst>
      <p:ext uri="{BB962C8B-B14F-4D97-AF65-F5344CB8AC3E}">
        <p14:creationId xmlns:p14="http://schemas.microsoft.com/office/powerpoint/2010/main" val="1727338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5B516-66EE-4166-8940-11A253EE7F3A}"/>
              </a:ext>
            </a:extLst>
          </p:cNvPr>
          <p:cNvSpPr>
            <a:spLocks noGrp="1"/>
          </p:cNvSpPr>
          <p:nvPr>
            <p:ph type="title"/>
          </p:nvPr>
        </p:nvSpPr>
        <p:spPr>
          <a:xfrm>
            <a:off x="506363" y="152968"/>
            <a:ext cx="11176223" cy="1610458"/>
          </a:xfrm>
        </p:spPr>
        <p:txBody>
          <a:bodyPr vert="horz" lIns="91440" tIns="45720" rIns="91440" bIns="45720" rtlCol="0" anchor="ctr">
            <a:noAutofit/>
          </a:bodyPr>
          <a:lstStyle/>
          <a:p>
            <a:pPr algn="ctr"/>
            <a:r>
              <a:rPr lang="en-US" kern="1200" dirty="0">
                <a:solidFill>
                  <a:schemeClr val="tx1"/>
                </a:solidFill>
                <a:latin typeface="Amasis MT Pro Black" panose="02040A04050005020304" pitchFamily="18" charset="0"/>
              </a:rPr>
              <a:t>Contact Information </a:t>
            </a:r>
            <a:br>
              <a:rPr lang="en-US" kern="1200" dirty="0">
                <a:solidFill>
                  <a:schemeClr val="tx1"/>
                </a:solidFill>
                <a:latin typeface="Amasis MT Pro Black" panose="02040A04050005020304" pitchFamily="18" charset="0"/>
              </a:rPr>
            </a:br>
            <a:r>
              <a:rPr lang="en-US" sz="3200" kern="1200" dirty="0">
                <a:solidFill>
                  <a:schemeClr val="tx1"/>
                </a:solidFill>
                <a:latin typeface="Amasis MT Pro Black" panose="02040A04050005020304" pitchFamily="18" charset="0"/>
              </a:rPr>
              <a:t>and </a:t>
            </a:r>
            <a:br>
              <a:rPr lang="en-US" kern="1200" dirty="0">
                <a:solidFill>
                  <a:schemeClr val="tx1"/>
                </a:solidFill>
                <a:latin typeface="Amasis MT Pro Black" panose="02040A04050005020304" pitchFamily="18" charset="0"/>
              </a:rPr>
            </a:br>
            <a:r>
              <a:rPr lang="en-US" kern="1200" dirty="0">
                <a:solidFill>
                  <a:schemeClr val="tx1"/>
                </a:solidFill>
                <a:latin typeface="Amasis MT Pro Black" panose="02040A04050005020304" pitchFamily="18" charset="0"/>
              </a:rPr>
              <a:t>Pre-ETS Office Hours</a:t>
            </a:r>
          </a:p>
        </p:txBody>
      </p:sp>
      <p:graphicFrame>
        <p:nvGraphicFramePr>
          <p:cNvPr id="28" name="Text Placeholder 2" descr="Pre-ETS mailbox email address">
            <a:extLst>
              <a:ext uri="{FF2B5EF4-FFF2-40B4-BE49-F238E27FC236}">
                <a16:creationId xmlns:a16="http://schemas.microsoft.com/office/drawing/2014/main" id="{806A2C99-4411-9FBF-8270-6368B0272886}"/>
              </a:ext>
            </a:extLst>
          </p:cNvPr>
          <p:cNvGraphicFramePr/>
          <p:nvPr>
            <p:extLst>
              <p:ext uri="{D42A27DB-BD31-4B8C-83A1-F6EECF244321}">
                <p14:modId xmlns:p14="http://schemas.microsoft.com/office/powerpoint/2010/main" val="2747538216"/>
              </p:ext>
            </p:extLst>
          </p:nvPr>
        </p:nvGraphicFramePr>
        <p:xfrm>
          <a:off x="1162742" y="1828801"/>
          <a:ext cx="5864941"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 shot of Transition Intranet Page about Open Office Hours">
            <a:extLst>
              <a:ext uri="{FF2B5EF4-FFF2-40B4-BE49-F238E27FC236}">
                <a16:creationId xmlns:a16="http://schemas.microsoft.com/office/drawing/2014/main" id="{FE69196A-9A9F-7FA2-BABC-3B0652B984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4255" y="1868056"/>
            <a:ext cx="3438043" cy="4739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5815E9F-CC70-0A84-C609-9515CEBA7D9F}"/>
              </a:ext>
            </a:extLst>
          </p:cNvPr>
          <p:cNvSpPr txBox="1"/>
          <p:nvPr/>
        </p:nvSpPr>
        <p:spPr>
          <a:xfrm>
            <a:off x="786170" y="50945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3333FF"/>
                </a:solidFill>
                <a:latin typeface="+mj-lt"/>
                <a:ea typeface="+mn-ea"/>
                <a:cs typeface="+mn-cs"/>
                <a:hlinkClick r:id="rId8">
                  <a:extLst>
                    <a:ext uri="{A12FA001-AC4F-418D-AE19-62706E023703}">
                      <ahyp:hlinkClr xmlns:ahyp="http://schemas.microsoft.com/office/drawing/2018/hyperlinkcolor" val="tx"/>
                    </a:ext>
                  </a:extLst>
                </a:hlinkClick>
              </a:rPr>
              <a:t>VR.Pre-ETS@twc.texas.gov</a:t>
            </a:r>
            <a:endParaRPr lang="en-US" sz="1800" b="1" kern="1200" dirty="0">
              <a:solidFill>
                <a:srgbClr val="3333FF"/>
              </a:solidFill>
              <a:latin typeface="+mj-lt"/>
              <a:ea typeface="+mn-ea"/>
              <a:cs typeface="+mn-cs"/>
            </a:endParaRPr>
          </a:p>
        </p:txBody>
      </p:sp>
      <p:sp>
        <p:nvSpPr>
          <p:cNvPr id="5" name="Slide Number Placeholder 4">
            <a:extLst>
              <a:ext uri="{FF2B5EF4-FFF2-40B4-BE49-F238E27FC236}">
                <a16:creationId xmlns:a16="http://schemas.microsoft.com/office/drawing/2014/main" id="{DCD16D15-5967-D1F7-4DC3-F4D202329A1A}"/>
              </a:ext>
            </a:extLst>
          </p:cNvPr>
          <p:cNvSpPr>
            <a:spLocks noGrp="1"/>
          </p:cNvSpPr>
          <p:nvPr>
            <p:ph type="sldNum" sz="quarter" idx="12"/>
          </p:nvPr>
        </p:nvSpPr>
        <p:spPr>
          <a:xfrm>
            <a:off x="7772400" y="6051884"/>
            <a:ext cx="3581400" cy="669591"/>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62</a:t>
            </a:fld>
            <a:endParaRPr lang="en-US" dirty="0"/>
          </a:p>
        </p:txBody>
      </p:sp>
    </p:spTree>
    <p:extLst>
      <p:ext uri="{BB962C8B-B14F-4D97-AF65-F5344CB8AC3E}">
        <p14:creationId xmlns:p14="http://schemas.microsoft.com/office/powerpoint/2010/main" val="3541405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3994709" y="1134738"/>
            <a:ext cx="7644627" cy="5503066"/>
          </a:xfrm>
        </p:spPr>
        <p:txBody>
          <a:bodyPr vert="horz" lIns="91440" tIns="45720" rIns="91440" bIns="45720" rtlCol="0" anchor="b">
            <a:normAutofit fontScale="90000"/>
          </a:bodyPr>
          <a:lstStyle/>
          <a:p>
            <a:pPr algn="r"/>
            <a:r>
              <a:rPr lang="en-US" sz="6000" dirty="0"/>
              <a:t>Use </a:t>
            </a:r>
            <a:r>
              <a:rPr lang="en-US" sz="6000" kern="1200" dirty="0" err="1">
                <a:solidFill>
                  <a:schemeClr val="tx1"/>
                </a:solidFill>
                <a:latin typeface="+mn-lt"/>
                <a:ea typeface="+mn-ea"/>
                <a:cs typeface="+mn-cs"/>
                <a:hlinkClick r:id="rId3"/>
              </a:rPr>
              <a:t>AskTED</a:t>
            </a:r>
            <a:r>
              <a:rPr lang="en-US" sz="6000" kern="1200" dirty="0">
                <a:solidFill>
                  <a:schemeClr val="tx1"/>
                </a:solidFill>
                <a:latin typeface="+mn-lt"/>
                <a:ea typeface="+mn-ea"/>
                <a:cs typeface="+mn-cs"/>
                <a:hlinkClick r:id="rId3"/>
              </a:rPr>
              <a:t> ESC Search Screen (state.tx.us)</a:t>
            </a:r>
            <a:br>
              <a:rPr lang="en-US" sz="6000" kern="1200" dirty="0">
                <a:solidFill>
                  <a:schemeClr val="tx1"/>
                </a:solidFill>
                <a:latin typeface="+mn-lt"/>
                <a:ea typeface="+mn-ea"/>
                <a:cs typeface="+mn-cs"/>
              </a:rPr>
            </a:br>
            <a:r>
              <a:rPr lang="en-US" sz="6000" kern="1200" dirty="0">
                <a:solidFill>
                  <a:schemeClr val="tx1"/>
                </a:solidFill>
                <a:ea typeface="+mn-ea"/>
                <a:cs typeface="+mn-cs"/>
              </a:rPr>
              <a:t>to find your </a:t>
            </a:r>
            <a:r>
              <a:rPr lang="en-US" sz="6000" kern="1200" dirty="0">
                <a:solidFill>
                  <a:schemeClr val="tx1"/>
                </a:solidFill>
                <a:latin typeface="+mj-lt"/>
                <a:ea typeface="+mj-ea"/>
                <a:cs typeface="+mj-cs"/>
              </a:rPr>
              <a:t>Educational Service Center Contacts</a:t>
            </a:r>
            <a:br>
              <a:rPr lang="en-US" sz="6000" kern="1200" dirty="0">
                <a:solidFill>
                  <a:schemeClr val="tx1"/>
                </a:solidFill>
                <a:latin typeface="+mj-lt"/>
                <a:ea typeface="+mj-ea"/>
                <a:cs typeface="+mj-cs"/>
              </a:rPr>
            </a:b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Alternative: </a:t>
            </a:r>
            <a:r>
              <a:rPr lang="en-US" sz="4000" dirty="0">
                <a:hlinkClick r:id="rId4"/>
              </a:rPr>
              <a:t>Statewide Contacts | Texas SPED Support</a:t>
            </a:r>
            <a:endParaRPr lang="en-US" sz="60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63</a:t>
            </a:fld>
            <a:endParaRPr lang="en-US"/>
          </a:p>
        </p:txBody>
      </p:sp>
    </p:spTree>
    <p:extLst>
      <p:ext uri="{BB962C8B-B14F-4D97-AF65-F5344CB8AC3E}">
        <p14:creationId xmlns:p14="http://schemas.microsoft.com/office/powerpoint/2010/main" val="3804892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FE3D1-2360-FB3D-1F4E-30F796C61B5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Texas Sped Support</a:t>
            </a:r>
          </a:p>
        </p:txBody>
      </p:sp>
      <p:pic>
        <p:nvPicPr>
          <p:cNvPr id="10" name="Picture 9" descr="Screenshot from Texas SPED Support wesite with search feature highlighting Topic as Transition and the Region. Example shows ESC 19">
            <a:extLst>
              <a:ext uri="{FF2B5EF4-FFF2-40B4-BE49-F238E27FC236}">
                <a16:creationId xmlns:a16="http://schemas.microsoft.com/office/drawing/2014/main" id="{815E8577-4A8F-B3A5-0842-42F89715FC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734"/>
          <a:stretch/>
        </p:blipFill>
        <p:spPr>
          <a:xfrm>
            <a:off x="904875" y="1028700"/>
            <a:ext cx="10029825" cy="4524375"/>
          </a:xfrm>
          <a:prstGeom prst="rect">
            <a:avLst/>
          </a:prstGeom>
        </p:spPr>
      </p:pic>
      <p:sp>
        <p:nvSpPr>
          <p:cNvPr id="4" name="Slide Number Placeholder 3">
            <a:extLst>
              <a:ext uri="{FF2B5EF4-FFF2-40B4-BE49-F238E27FC236}">
                <a16:creationId xmlns:a16="http://schemas.microsoft.com/office/drawing/2014/main" id="{87126FEE-6F34-1462-0701-0946A6C226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64</a:t>
            </a:fld>
            <a:endParaRPr lang="en-US">
              <a:solidFill>
                <a:srgbClr val="FFFFFF"/>
              </a:solidFill>
            </a:endParaRPr>
          </a:p>
        </p:txBody>
      </p:sp>
    </p:spTree>
    <p:extLst>
      <p:ext uri="{BB962C8B-B14F-4D97-AF65-F5344CB8AC3E}">
        <p14:creationId xmlns:p14="http://schemas.microsoft.com/office/powerpoint/2010/main" val="585009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37168-16B5-2B1C-C2CC-206802119C5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State Performance Plan Indicators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E1611D-9544-A47F-AFEB-2FAD72DCBAE7}"/>
              </a:ext>
            </a:extLst>
          </p:cNvPr>
          <p:cNvSpPr>
            <a:spLocks noGrp="1"/>
          </p:cNvSpPr>
          <p:nvPr>
            <p:ph idx="1"/>
          </p:nvPr>
        </p:nvSpPr>
        <p:spPr>
          <a:xfrm>
            <a:off x="4447308" y="591344"/>
            <a:ext cx="6906491" cy="5585619"/>
          </a:xfrm>
        </p:spPr>
        <p:txBody>
          <a:bodyPr anchor="ctr">
            <a:normAutofit/>
          </a:bodyPr>
          <a:lstStyle/>
          <a:p>
            <a:r>
              <a:rPr lang="en-US" dirty="0"/>
              <a:t>SPPI 13 Outcomes</a:t>
            </a:r>
          </a:p>
          <a:p>
            <a:pPr lvl="1"/>
            <a:r>
              <a:rPr lang="en-US" dirty="0"/>
              <a:t>SPPI 13 Looks at transition while the student is in school</a:t>
            </a:r>
          </a:p>
          <a:p>
            <a:pPr lvl="2"/>
            <a:r>
              <a:rPr lang="en-US" dirty="0"/>
              <a:t>All or nothing compliance indicator</a:t>
            </a:r>
          </a:p>
          <a:p>
            <a:pPr lvl="2"/>
            <a:r>
              <a:rPr lang="en-US" dirty="0"/>
              <a:t>8 Questions we have to answer</a:t>
            </a:r>
          </a:p>
          <a:p>
            <a:pPr lvl="2"/>
            <a:r>
              <a:rPr lang="en-US" dirty="0"/>
              <a:t>LEAs must get consent to invite and outside agency</a:t>
            </a:r>
          </a:p>
          <a:p>
            <a:pPr lvl="2"/>
            <a:r>
              <a:rPr lang="en-US" dirty="0"/>
              <a:t>LEAs are required to invite the agencies that will help provide support post-secondary</a:t>
            </a:r>
          </a:p>
        </p:txBody>
      </p:sp>
      <p:sp>
        <p:nvSpPr>
          <p:cNvPr id="4" name="Slide Number Placeholder 3">
            <a:extLst>
              <a:ext uri="{FF2B5EF4-FFF2-40B4-BE49-F238E27FC236}">
                <a16:creationId xmlns:a16="http://schemas.microsoft.com/office/drawing/2014/main" id="{D1A826A7-C878-B46B-4881-532C123462B4}"/>
              </a:ext>
            </a:extLst>
          </p:cNvPr>
          <p:cNvSpPr>
            <a:spLocks noGrp="1"/>
          </p:cNvSpPr>
          <p:nvPr>
            <p:ph type="sldNum" sz="quarter" idx="12"/>
          </p:nvPr>
        </p:nvSpPr>
        <p:spPr>
          <a:xfrm>
            <a:off x="9541564" y="6356350"/>
            <a:ext cx="1812235" cy="365125"/>
          </a:xfrm>
        </p:spPr>
        <p:txBody>
          <a:bodyPr>
            <a:normAutofit/>
          </a:bodyPr>
          <a:lstStyle/>
          <a:p>
            <a:pPr>
              <a:spcAft>
                <a:spcPts val="600"/>
              </a:spcAft>
            </a:pPr>
            <a:fld id="{775B6C71-B8E2-4E4D-A4A3-1937B1299F9F}" type="slidenum">
              <a:rPr lang="en-US" smtClean="0"/>
              <a:pPr>
                <a:spcAft>
                  <a:spcPts val="600"/>
                </a:spcAft>
              </a:pPr>
              <a:t>65</a:t>
            </a:fld>
            <a:endParaRPr lang="en-US"/>
          </a:p>
        </p:txBody>
      </p:sp>
    </p:spTree>
    <p:extLst>
      <p:ext uri="{BB962C8B-B14F-4D97-AF65-F5344CB8AC3E}">
        <p14:creationId xmlns:p14="http://schemas.microsoft.com/office/powerpoint/2010/main" val="309821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37168-16B5-2B1C-C2CC-206802119C5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State Performance Plan Indicators (continued)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E1611D-9544-A47F-AFEB-2FAD72DCBAE7}"/>
              </a:ext>
            </a:extLst>
          </p:cNvPr>
          <p:cNvSpPr>
            <a:spLocks noGrp="1"/>
          </p:cNvSpPr>
          <p:nvPr>
            <p:ph idx="1"/>
          </p:nvPr>
        </p:nvSpPr>
        <p:spPr>
          <a:xfrm>
            <a:off x="4447308" y="591344"/>
            <a:ext cx="6906491" cy="5585619"/>
          </a:xfrm>
        </p:spPr>
        <p:txBody>
          <a:bodyPr anchor="ctr">
            <a:normAutofit/>
          </a:bodyPr>
          <a:lstStyle/>
          <a:p>
            <a:r>
              <a:rPr lang="en-US" dirty="0"/>
              <a:t>SPPI 14 outcomes</a:t>
            </a:r>
          </a:p>
          <a:p>
            <a:pPr lvl="1"/>
            <a:r>
              <a:rPr lang="en-US" dirty="0"/>
              <a:t>SPPI 14: One year post-secondary success</a:t>
            </a:r>
          </a:p>
          <a:p>
            <a:pPr lvl="2"/>
            <a:r>
              <a:rPr lang="en-US" dirty="0"/>
              <a:t>Enrolled in any school, job training, or education program</a:t>
            </a:r>
          </a:p>
          <a:p>
            <a:pPr lvl="2"/>
            <a:r>
              <a:rPr lang="en-US" dirty="0"/>
              <a:t>Contact Office of Disability Services </a:t>
            </a:r>
          </a:p>
          <a:p>
            <a:pPr lvl="2"/>
            <a:r>
              <a:rPr lang="en-US" dirty="0"/>
              <a:t>Supports or accommodations received</a:t>
            </a:r>
          </a:p>
          <a:p>
            <a:pPr lvl="2"/>
            <a:r>
              <a:rPr lang="en-US" dirty="0"/>
              <a:t>Employed full-time or part-time</a:t>
            </a:r>
          </a:p>
          <a:p>
            <a:pPr lvl="2"/>
            <a:r>
              <a:rPr lang="en-US" dirty="0"/>
              <a:t>High school experience most helpful in preparing for employment after high school</a:t>
            </a:r>
          </a:p>
          <a:p>
            <a:pPr lvl="2"/>
            <a:r>
              <a:rPr lang="en-US" dirty="0"/>
              <a:t>High school connect you to any of the following agencies for support while in or out of school</a:t>
            </a:r>
          </a:p>
        </p:txBody>
      </p:sp>
      <p:sp>
        <p:nvSpPr>
          <p:cNvPr id="4" name="Slide Number Placeholder 3">
            <a:extLst>
              <a:ext uri="{FF2B5EF4-FFF2-40B4-BE49-F238E27FC236}">
                <a16:creationId xmlns:a16="http://schemas.microsoft.com/office/drawing/2014/main" id="{D1A826A7-C878-B46B-4881-532C123462B4}"/>
              </a:ext>
            </a:extLst>
          </p:cNvPr>
          <p:cNvSpPr>
            <a:spLocks noGrp="1"/>
          </p:cNvSpPr>
          <p:nvPr>
            <p:ph type="sldNum" sz="quarter" idx="12"/>
          </p:nvPr>
        </p:nvSpPr>
        <p:spPr>
          <a:xfrm>
            <a:off x="9541564" y="6356350"/>
            <a:ext cx="1812235" cy="365125"/>
          </a:xfrm>
        </p:spPr>
        <p:txBody>
          <a:bodyPr>
            <a:normAutofit/>
          </a:bodyPr>
          <a:lstStyle/>
          <a:p>
            <a:pPr>
              <a:spcAft>
                <a:spcPts val="600"/>
              </a:spcAft>
            </a:pPr>
            <a:fld id="{775B6C71-B8E2-4E4D-A4A3-1937B1299F9F}" type="slidenum">
              <a:rPr lang="en-US" smtClean="0"/>
              <a:pPr>
                <a:spcAft>
                  <a:spcPts val="600"/>
                </a:spcAft>
              </a:pPr>
              <a:t>66</a:t>
            </a:fld>
            <a:endParaRPr lang="en-US"/>
          </a:p>
        </p:txBody>
      </p:sp>
    </p:spTree>
    <p:extLst>
      <p:ext uri="{BB962C8B-B14F-4D97-AF65-F5344CB8AC3E}">
        <p14:creationId xmlns:p14="http://schemas.microsoft.com/office/powerpoint/2010/main" val="4105687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p:txBody>
          <a:bodyPr/>
          <a:lstStyle/>
          <a:p>
            <a:pPr algn="ctr"/>
            <a:r>
              <a:rPr lang="en-US" dirty="0">
                <a:solidFill>
                  <a:schemeClr val="tx2"/>
                </a:solidFill>
                <a:latin typeface="Amasis MT Pro Black" panose="02040A04050005020304" pitchFamily="18" charset="0"/>
              </a:rPr>
              <a:t>Regional Transition Specialists</a:t>
            </a:r>
          </a:p>
        </p:txBody>
      </p:sp>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p:txBody>
          <a:bodyPr/>
          <a:lstStyle/>
          <a:p>
            <a:fld id="{78F98FD8-894E-42B0-B5CC-A23BC30C01DD}" type="slidenum">
              <a:rPr lang="en-US" smtClean="0"/>
              <a:t>67</a:t>
            </a:fld>
            <a:endParaRPr lang="en-US"/>
          </a:p>
        </p:txBody>
      </p:sp>
      <p:graphicFrame>
        <p:nvGraphicFramePr>
          <p:cNvPr id="5" name="Table 5">
            <a:extLst>
              <a:ext uri="{FF2B5EF4-FFF2-40B4-BE49-F238E27FC236}">
                <a16:creationId xmlns:a16="http://schemas.microsoft.com/office/drawing/2014/main" id="{ACD338E6-A4BC-47C2-82DF-B044B428CBEF}"/>
              </a:ext>
            </a:extLst>
          </p:cNvPr>
          <p:cNvGraphicFramePr>
            <a:graphicFrameLocks noGrp="1"/>
          </p:cNvGraphicFramePr>
          <p:nvPr>
            <p:extLst>
              <p:ext uri="{D42A27DB-BD31-4B8C-83A1-F6EECF244321}">
                <p14:modId xmlns:p14="http://schemas.microsoft.com/office/powerpoint/2010/main" val="2934568594"/>
              </p:ext>
            </p:extLst>
          </p:nvPr>
        </p:nvGraphicFramePr>
        <p:xfrm>
          <a:off x="421893" y="1690688"/>
          <a:ext cx="11208428" cy="4623223"/>
        </p:xfrm>
        <a:graphic>
          <a:graphicData uri="http://schemas.openxmlformats.org/drawingml/2006/table">
            <a:tbl>
              <a:tblPr firstRow="1" bandRow="1">
                <a:tableStyleId>{5C22544A-7EE6-4342-B048-85BDC9FD1C3A}</a:tableStyleId>
              </a:tblPr>
              <a:tblGrid>
                <a:gridCol w="3570498">
                  <a:extLst>
                    <a:ext uri="{9D8B030D-6E8A-4147-A177-3AD203B41FA5}">
                      <a16:colId xmlns:a16="http://schemas.microsoft.com/office/drawing/2014/main" val="4203940985"/>
                    </a:ext>
                  </a:extLst>
                </a:gridCol>
                <a:gridCol w="3828306">
                  <a:extLst>
                    <a:ext uri="{9D8B030D-6E8A-4147-A177-3AD203B41FA5}">
                      <a16:colId xmlns:a16="http://schemas.microsoft.com/office/drawing/2014/main" val="2357220218"/>
                    </a:ext>
                  </a:extLst>
                </a:gridCol>
                <a:gridCol w="3809624">
                  <a:extLst>
                    <a:ext uri="{9D8B030D-6E8A-4147-A177-3AD203B41FA5}">
                      <a16:colId xmlns:a16="http://schemas.microsoft.com/office/drawing/2014/main" val="848857964"/>
                    </a:ext>
                  </a:extLst>
                </a:gridCol>
              </a:tblGrid>
              <a:tr h="2513284">
                <a:tc>
                  <a:txBody>
                    <a:bodyPr/>
                    <a:lstStyle/>
                    <a:p>
                      <a:pPr marL="0" indent="0" algn="ctr">
                        <a:buNone/>
                      </a:pPr>
                      <a:r>
                        <a:rPr lang="en-US" sz="2000" b="1" dirty="0">
                          <a:solidFill>
                            <a:schemeClr val="tx2"/>
                          </a:solidFill>
                          <a:latin typeface="+mj-lt"/>
                        </a:rPr>
                        <a:t>Region 1</a:t>
                      </a:r>
                    </a:p>
                    <a:p>
                      <a:pPr marL="0" indent="0" algn="ctr">
                        <a:buNone/>
                      </a:pPr>
                      <a:r>
                        <a:rPr lang="en-US" sz="2000" b="1" dirty="0">
                          <a:solidFill>
                            <a:schemeClr val="tx2"/>
                          </a:solidFill>
                          <a:latin typeface="+mj-lt"/>
                        </a:rPr>
                        <a:t>West Texas </a:t>
                      </a:r>
                    </a:p>
                    <a:p>
                      <a:pPr marL="0" indent="0" algn="ctr">
                        <a:buNone/>
                      </a:pPr>
                      <a:r>
                        <a:rPr lang="en-US" sz="2000" b="1" dirty="0">
                          <a:solidFill>
                            <a:schemeClr val="tx2"/>
                          </a:solidFill>
                          <a:latin typeface="+mj-lt"/>
                        </a:rPr>
                        <a:t>Andrew Castillo </a:t>
                      </a:r>
                    </a:p>
                    <a:p>
                      <a:pPr marL="0" indent="0" algn="ctr">
                        <a:buNone/>
                      </a:pPr>
                      <a:r>
                        <a:rPr lang="en-US" sz="2000" b="0" dirty="0">
                          <a:solidFill>
                            <a:schemeClr val="tx2"/>
                          </a:solidFill>
                          <a:latin typeface="+mj-lt"/>
                        </a:rPr>
                        <a:t>915-834-7701	</a:t>
                      </a:r>
                    </a:p>
                    <a:p>
                      <a:pPr marL="0" indent="0" algn="ctr">
                        <a:buNone/>
                      </a:pPr>
                      <a:r>
                        <a:rPr lang="en-US" sz="1800" b="0" dirty="0">
                          <a:solidFill>
                            <a:srgbClr val="3333FF"/>
                          </a:solidFill>
                          <a:latin typeface="+mj-lt"/>
                          <a:hlinkClick r:id="rId3">
                            <a:extLst>
                              <a:ext uri="{A12FA001-AC4F-418D-AE19-62706E023703}">
                                <ahyp:hlinkClr xmlns:ahyp="http://schemas.microsoft.com/office/drawing/2018/hyperlinkcolor" val="tx"/>
                              </a:ext>
                            </a:extLst>
                          </a:hlinkClick>
                        </a:rPr>
                        <a:t>Andrew.Castillo@twc.texas.gov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3</a:t>
                      </a:r>
                    </a:p>
                    <a:p>
                      <a:pPr marL="0" indent="0" algn="ctr">
                        <a:buNone/>
                      </a:pPr>
                      <a:r>
                        <a:rPr lang="en-US" sz="2000" b="1" dirty="0">
                          <a:solidFill>
                            <a:schemeClr val="tx2"/>
                          </a:solidFill>
                          <a:latin typeface="+mj-lt"/>
                        </a:rPr>
                        <a:t>Central Texas</a:t>
                      </a:r>
                    </a:p>
                    <a:p>
                      <a:pPr marL="0" indent="0" algn="ctr">
                        <a:buNone/>
                      </a:pPr>
                      <a:r>
                        <a:rPr lang="en-US" sz="2000" b="1" dirty="0">
                          <a:solidFill>
                            <a:schemeClr val="tx2"/>
                          </a:solidFill>
                          <a:latin typeface="+mj-lt"/>
                        </a:rPr>
                        <a:t>Judy Siebel</a:t>
                      </a:r>
                    </a:p>
                    <a:p>
                      <a:pPr marL="0" indent="0" algn="ctr">
                        <a:buNone/>
                      </a:pPr>
                      <a:r>
                        <a:rPr lang="en-US" sz="2000" b="0" dirty="0">
                          <a:solidFill>
                            <a:schemeClr val="tx2"/>
                          </a:solidFill>
                          <a:latin typeface="+mj-lt"/>
                        </a:rPr>
                        <a:t>512-820-1765	</a:t>
                      </a:r>
                    </a:p>
                    <a:p>
                      <a:pPr marL="0" indent="0" algn="ctr">
                        <a:buNone/>
                      </a:pPr>
                      <a:r>
                        <a:rPr lang="en-US" sz="1800" b="0" dirty="0">
                          <a:solidFill>
                            <a:srgbClr val="3333FF"/>
                          </a:solidFill>
                          <a:latin typeface="+mj-lt"/>
                          <a:hlinkClick r:id="rId4">
                            <a:extLst>
                              <a:ext uri="{A12FA001-AC4F-418D-AE19-62706E023703}">
                                <ahyp:hlinkClr xmlns:ahyp="http://schemas.microsoft.com/office/drawing/2018/hyperlinkcolor" val="tx"/>
                              </a:ext>
                            </a:extLst>
                          </a:hlinkClick>
                        </a:rPr>
                        <a:t>Judy.Siebel@twc.texas.gov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5</a:t>
                      </a:r>
                    </a:p>
                    <a:p>
                      <a:pPr marL="0" indent="0" algn="ctr">
                        <a:buNone/>
                      </a:pPr>
                      <a:r>
                        <a:rPr lang="en-US" sz="2000" b="1" dirty="0">
                          <a:solidFill>
                            <a:schemeClr val="tx2"/>
                          </a:solidFill>
                          <a:latin typeface="+mj-lt"/>
                        </a:rPr>
                        <a:t>Houston</a:t>
                      </a:r>
                    </a:p>
                    <a:p>
                      <a:pPr marL="0" indent="0" algn="ctr">
                        <a:buNone/>
                      </a:pPr>
                      <a:r>
                        <a:rPr lang="en-US" sz="2000" b="1" dirty="0">
                          <a:solidFill>
                            <a:schemeClr val="tx2"/>
                          </a:solidFill>
                          <a:latin typeface="+mj-lt"/>
                        </a:rPr>
                        <a:t>Janeen Gordon</a:t>
                      </a:r>
                    </a:p>
                    <a:p>
                      <a:pPr marL="0" indent="0" algn="ctr">
                        <a:buNone/>
                      </a:pPr>
                      <a:r>
                        <a:rPr lang="en-US" sz="2000" b="0" dirty="0">
                          <a:solidFill>
                            <a:schemeClr val="tx2"/>
                          </a:solidFill>
                          <a:latin typeface="+mj-lt"/>
                        </a:rPr>
                        <a:t>832-840-2946</a:t>
                      </a:r>
                    </a:p>
                    <a:p>
                      <a:pPr marL="0" indent="0" algn="ctr">
                        <a:buNone/>
                      </a:pPr>
                      <a:r>
                        <a:rPr lang="en-US" sz="1800" b="0" dirty="0">
                          <a:solidFill>
                            <a:srgbClr val="3333FF"/>
                          </a:solidFill>
                          <a:latin typeface="+mj-lt"/>
                          <a:hlinkClick r:id="rId5">
                            <a:extLst>
                              <a:ext uri="{A12FA001-AC4F-418D-AE19-62706E023703}">
                                <ahyp:hlinkClr xmlns:ahyp="http://schemas.microsoft.com/office/drawing/2018/hyperlinkcolor" val="tx"/>
                              </a:ext>
                            </a:extLst>
                          </a:hlinkClick>
                        </a:rPr>
                        <a:t>Janeen.Gordon@twc.texas.gov</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109939">
                <a:tc>
                  <a:txBody>
                    <a:bodyPr/>
                    <a:lstStyle/>
                    <a:p>
                      <a:pPr marL="0" indent="0" algn="ctr">
                        <a:buNone/>
                      </a:pPr>
                      <a:r>
                        <a:rPr lang="en-US" sz="2000" b="1" dirty="0">
                          <a:solidFill>
                            <a:schemeClr val="tx2"/>
                          </a:solidFill>
                          <a:latin typeface="+mj-lt"/>
                        </a:rPr>
                        <a:t>Region 2</a:t>
                      </a:r>
                    </a:p>
                    <a:p>
                      <a:pPr marL="0" indent="0" algn="ctr">
                        <a:buNone/>
                      </a:pPr>
                      <a:r>
                        <a:rPr lang="en-US" sz="2000" b="1" dirty="0">
                          <a:solidFill>
                            <a:schemeClr val="tx2"/>
                          </a:solidFill>
                          <a:latin typeface="+mj-lt"/>
                        </a:rPr>
                        <a:t>Dallas/Ft Worth</a:t>
                      </a:r>
                    </a:p>
                    <a:p>
                      <a:pPr marL="0" indent="0" algn="ctr">
                        <a:buNone/>
                      </a:pPr>
                      <a:r>
                        <a:rPr lang="en-US" sz="2000" b="1" dirty="0">
                          <a:solidFill>
                            <a:schemeClr val="tx2"/>
                          </a:solidFill>
                          <a:latin typeface="+mj-lt"/>
                        </a:rPr>
                        <a:t> </a:t>
                      </a:r>
                      <a:r>
                        <a:rPr lang="en-US" sz="2000" b="1" dirty="0" err="1">
                          <a:solidFill>
                            <a:schemeClr val="tx2"/>
                          </a:solidFill>
                          <a:latin typeface="+mj-lt"/>
                        </a:rPr>
                        <a:t>Rosla</a:t>
                      </a:r>
                      <a:r>
                        <a:rPr lang="en-US" sz="2000" b="1" dirty="0">
                          <a:solidFill>
                            <a:schemeClr val="tx2"/>
                          </a:solidFill>
                          <a:latin typeface="+mj-lt"/>
                        </a:rPr>
                        <a:t> </a:t>
                      </a:r>
                      <a:r>
                        <a:rPr lang="en-US" sz="2000" b="1" dirty="0" err="1">
                          <a:solidFill>
                            <a:schemeClr val="tx2"/>
                          </a:solidFill>
                          <a:latin typeface="+mj-lt"/>
                        </a:rPr>
                        <a:t>Hocker</a:t>
                      </a:r>
                      <a:r>
                        <a:rPr lang="en-US" sz="2000" b="1" dirty="0">
                          <a:solidFill>
                            <a:schemeClr val="tx2"/>
                          </a:solidFill>
                          <a:latin typeface="+mj-lt"/>
                        </a:rPr>
                        <a:t> </a:t>
                      </a:r>
                    </a:p>
                    <a:p>
                      <a:pPr marL="0" indent="0" algn="ctr">
                        <a:buNone/>
                      </a:pPr>
                      <a:r>
                        <a:rPr lang="en-US" sz="2000" b="0" dirty="0">
                          <a:solidFill>
                            <a:schemeClr val="tx2"/>
                          </a:solidFill>
                          <a:latin typeface="+mj-lt"/>
                        </a:rPr>
                        <a:t>817-436-4127</a:t>
                      </a:r>
                      <a:endParaRPr lang="en-US" sz="2000" b="0" dirty="0">
                        <a:solidFill>
                          <a:srgbClr val="F49100"/>
                        </a:solidFill>
                        <a:latin typeface="+mj-lt"/>
                        <a:hlinkClick r:id="rId6">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6">
                            <a:extLst>
                              <a:ext uri="{A12FA001-AC4F-418D-AE19-62706E023703}">
                                <ahyp:hlinkClr xmlns:ahyp="http://schemas.microsoft.com/office/drawing/2018/hyperlinkcolor" val="tx"/>
                              </a:ext>
                            </a:extLst>
                          </a:hlinkClick>
                        </a:rPr>
                        <a:t>Rosla.Hocker@twc.texas.gov </a:t>
                      </a:r>
                      <a:endParaRPr lang="en-US" sz="1800" b="0" dirty="0">
                        <a:solidFill>
                          <a:srgbClr val="3333FF"/>
                        </a:solidFill>
                        <a:latin typeface="+mj-lt"/>
                      </a:endParaRPr>
                    </a:p>
                    <a:p>
                      <a:pPr marL="0" indent="0">
                        <a:buNone/>
                      </a:pPr>
                      <a:endParaRPr lang="en-U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4</a:t>
                      </a:r>
                    </a:p>
                    <a:p>
                      <a:pPr marL="0" indent="0" algn="ctr">
                        <a:buNone/>
                      </a:pPr>
                      <a:r>
                        <a:rPr lang="en-US" sz="2000" b="1" dirty="0">
                          <a:solidFill>
                            <a:schemeClr val="tx2"/>
                          </a:solidFill>
                          <a:latin typeface="+mj-lt"/>
                        </a:rPr>
                        <a:t>East Texas</a:t>
                      </a:r>
                    </a:p>
                    <a:p>
                      <a:pPr marL="0" indent="0" algn="ctr">
                        <a:buNone/>
                      </a:pPr>
                      <a:r>
                        <a:rPr lang="en-US" sz="2000" b="1" dirty="0">
                          <a:solidFill>
                            <a:schemeClr val="tx2"/>
                          </a:solidFill>
                          <a:latin typeface="+mj-lt"/>
                        </a:rPr>
                        <a:t>Kirstin Johnson</a:t>
                      </a:r>
                    </a:p>
                    <a:p>
                      <a:pPr marL="0" indent="0" algn="ctr">
                        <a:buNone/>
                      </a:pPr>
                      <a:r>
                        <a:rPr lang="en-US" sz="2000" b="0" dirty="0">
                          <a:solidFill>
                            <a:schemeClr val="tx2"/>
                          </a:solidFill>
                          <a:latin typeface="+mj-lt"/>
                        </a:rPr>
                        <a:t>903-504-9531</a:t>
                      </a:r>
                      <a:endParaRPr lang="en-US" sz="2000" b="0" dirty="0">
                        <a:solidFill>
                          <a:srgbClr val="F49100"/>
                        </a:solidFill>
                        <a:latin typeface="+mj-lt"/>
                        <a:hlinkClick r:id="rId7">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7">
                            <a:extLst>
                              <a:ext uri="{A12FA001-AC4F-418D-AE19-62706E023703}">
                                <ahyp:hlinkClr xmlns:ahyp="http://schemas.microsoft.com/office/drawing/2018/hyperlinkcolor" val="tx"/>
                              </a:ext>
                            </a:extLst>
                          </a:hlinkClick>
                        </a:rPr>
                        <a:t>Kirstin.Johnson@twc.texas.gov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6</a:t>
                      </a:r>
                    </a:p>
                    <a:p>
                      <a:pPr marL="0" indent="0" algn="ctr">
                        <a:buNone/>
                      </a:pPr>
                      <a:r>
                        <a:rPr lang="en-US" sz="2000" b="1" dirty="0">
                          <a:solidFill>
                            <a:schemeClr val="tx2"/>
                          </a:solidFill>
                          <a:latin typeface="+mj-lt"/>
                        </a:rPr>
                        <a:t>South Texas</a:t>
                      </a:r>
                    </a:p>
                    <a:p>
                      <a:pPr marL="0" indent="0" algn="ctr">
                        <a:buNone/>
                      </a:pPr>
                      <a:r>
                        <a:rPr lang="en-US" sz="2000" b="1" dirty="0">
                          <a:solidFill>
                            <a:schemeClr val="tx2"/>
                          </a:solidFill>
                          <a:latin typeface="+mj-lt"/>
                        </a:rPr>
                        <a:t>Rebecca Quintero</a:t>
                      </a:r>
                    </a:p>
                    <a:p>
                      <a:pPr marL="0" indent="0" algn="ctr">
                        <a:buNone/>
                      </a:pPr>
                      <a:r>
                        <a:rPr lang="en-US" sz="2000" b="0" dirty="0">
                          <a:solidFill>
                            <a:schemeClr val="tx2"/>
                          </a:solidFill>
                          <a:latin typeface="+mj-lt"/>
                        </a:rPr>
                        <a:t>210-238-3592</a:t>
                      </a:r>
                    </a:p>
                    <a:p>
                      <a:pPr marL="0" indent="0" algn="ctr">
                        <a:buNone/>
                      </a:pPr>
                      <a:r>
                        <a:rPr lang="en-US" sz="1800" b="0" dirty="0">
                          <a:solidFill>
                            <a:srgbClr val="3333FF"/>
                          </a:solidFill>
                          <a:latin typeface="+mj-lt"/>
                          <a:hlinkClick r:id="rId8">
                            <a:extLst>
                              <a:ext uri="{A12FA001-AC4F-418D-AE19-62706E023703}">
                                <ahyp:hlinkClr xmlns:ahyp="http://schemas.microsoft.com/office/drawing/2018/hyperlinkcolor" val="tx"/>
                              </a:ext>
                            </a:extLst>
                          </a:hlinkClick>
                        </a:rPr>
                        <a:t>Rebecca.Quintero@twc.texas.gov</a:t>
                      </a:r>
                      <a:r>
                        <a:rPr lang="en-US" sz="2000" b="0" dirty="0">
                          <a:solidFill>
                            <a:schemeClr val="tx2"/>
                          </a:solidFill>
                          <a:latin typeface="+mj-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560715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2016621" y="124248"/>
            <a:ext cx="8155709"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  </a:t>
            </a:r>
            <a:r>
              <a:rPr lang="en-US" sz="3600" kern="1200" dirty="0">
                <a:solidFill>
                  <a:schemeClr val="tx1"/>
                </a:solidFill>
                <a:latin typeface="Amasis MT Pro Black" panose="02040A04050005020304" pitchFamily="18" charset="0"/>
              </a:rPr>
              <a:t>State Office Transition Team </a:t>
            </a:r>
            <a:endParaRPr lang="en-US" sz="5200" kern="1200" dirty="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68</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extLst>
              <p:ext uri="{D42A27DB-BD31-4B8C-83A1-F6EECF244321}">
                <p14:modId xmlns:p14="http://schemas.microsoft.com/office/powerpoint/2010/main" val="4095618934"/>
              </p:ext>
            </p:extLst>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Erin Wilder</a:t>
                      </a:r>
                    </a:p>
                    <a:p>
                      <a:pPr marL="0" indent="0" algn="ctr">
                        <a:buNone/>
                      </a:pPr>
                      <a:r>
                        <a:rPr lang="en-US" sz="2000" b="1" dirty="0">
                          <a:solidFill>
                            <a:schemeClr val="tx2"/>
                          </a:solidFill>
                          <a:latin typeface="+mj-lt"/>
                        </a:rPr>
                        <a:t>Program Manager</a:t>
                      </a:r>
                    </a:p>
                    <a:p>
                      <a:pPr marL="0" indent="0" algn="ctr">
                        <a:buNone/>
                      </a:pPr>
                      <a:r>
                        <a:rPr lang="en-US" sz="2000" b="0" dirty="0">
                          <a:solidFill>
                            <a:schemeClr val="tx2"/>
                          </a:solidFill>
                          <a:latin typeface="+mj-lt"/>
                        </a:rPr>
                        <a:t>512-936-3707</a:t>
                      </a:r>
                    </a:p>
                    <a:p>
                      <a:pPr marL="0" indent="0" algn="ctr">
                        <a:buNone/>
                      </a:pPr>
                      <a:r>
                        <a:rPr lang="en-US" sz="1600" b="0" dirty="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dirty="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Kevin Markel</a:t>
                      </a:r>
                    </a:p>
                    <a:p>
                      <a:pPr marL="0" indent="0" algn="ctr">
                        <a:buNone/>
                      </a:pPr>
                      <a:r>
                        <a:rPr lang="en-US" sz="2000" b="1" dirty="0">
                          <a:solidFill>
                            <a:schemeClr val="tx1"/>
                          </a:solidFill>
                          <a:latin typeface="+mj-lt"/>
                        </a:rPr>
                        <a:t>Program Specialist</a:t>
                      </a:r>
                      <a:endParaRPr lang="en-US" sz="2000" b="0" dirty="0">
                        <a:solidFill>
                          <a:schemeClr val="tx1"/>
                        </a:solidFill>
                        <a:latin typeface="+mj-lt"/>
                      </a:endParaRPr>
                    </a:p>
                    <a:p>
                      <a:pPr marL="0" indent="0" algn="ctr">
                        <a:buNone/>
                      </a:pPr>
                      <a:r>
                        <a:rPr lang="en-US" sz="1800" b="0" kern="1200" dirty="0">
                          <a:solidFill>
                            <a:schemeClr val="tx1"/>
                          </a:solidFill>
                          <a:effectLst/>
                          <a:latin typeface="+mj-lt"/>
                          <a:ea typeface="+mn-ea"/>
                          <a:cs typeface="+mn-cs"/>
                        </a:rPr>
                        <a:t>817-727-9045</a:t>
                      </a:r>
                      <a:r>
                        <a:rPr lang="en-US" sz="1800" b="1" kern="1200" dirty="0">
                          <a:solidFill>
                            <a:schemeClr val="tx1"/>
                          </a:solidFill>
                          <a:effectLst/>
                          <a:latin typeface="+mj-lt"/>
                          <a:ea typeface="+mn-ea"/>
                          <a:cs typeface="+mn-cs"/>
                        </a:rPr>
                        <a:t> </a:t>
                      </a:r>
                    </a:p>
                    <a:p>
                      <a:pPr marL="0" indent="0" algn="ctr">
                        <a:buNone/>
                      </a:pPr>
                      <a:r>
                        <a:rPr lang="en-US" sz="1800" b="0" kern="1200" dirty="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Alyssa Kee</a:t>
                      </a:r>
                    </a:p>
                    <a:p>
                      <a:pPr marL="0" indent="0" algn="ctr">
                        <a:buNone/>
                      </a:pPr>
                      <a:r>
                        <a:rPr lang="en-US" sz="2000" b="1" dirty="0">
                          <a:solidFill>
                            <a:schemeClr val="tx2"/>
                          </a:solidFill>
                          <a:latin typeface="+mj-lt"/>
                        </a:rPr>
                        <a:t>Program Specialist</a:t>
                      </a:r>
                    </a:p>
                    <a:p>
                      <a:pPr marL="0" indent="0" algn="ctr">
                        <a:buNone/>
                      </a:pPr>
                      <a:r>
                        <a:rPr lang="en-US" sz="2000" b="0" dirty="0">
                          <a:solidFill>
                            <a:schemeClr val="tx2"/>
                          </a:solidFill>
                          <a:latin typeface="+mj-lt"/>
                        </a:rPr>
                        <a:t>915-217-8188</a:t>
                      </a:r>
                      <a:endParaRPr lang="en-US" sz="2000" b="0" dirty="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2"/>
                        </a:solidFill>
                        <a:latin typeface="+mj-lt"/>
                      </a:endParaRPr>
                    </a:p>
                    <a:p>
                      <a:pPr algn="ctr"/>
                      <a:r>
                        <a:rPr lang="en-US" sz="2000" b="1" dirty="0">
                          <a:solidFill>
                            <a:schemeClr val="tx2"/>
                          </a:solidFill>
                          <a:latin typeface="+mj-lt"/>
                        </a:rPr>
                        <a:t>Kristen Davis</a:t>
                      </a:r>
                    </a:p>
                    <a:p>
                      <a:pPr algn="ctr"/>
                      <a:r>
                        <a:rPr lang="en-US" sz="2000" b="1" dirty="0">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mj-lt"/>
                        </a:rPr>
                        <a:t>512-221-9071</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dirty="0">
                        <a:solidFill>
                          <a:srgbClr val="3333FF"/>
                        </a:solidFill>
                        <a:latin typeface="+mj-lt"/>
                        <a:ea typeface="+mn-ea"/>
                        <a:cs typeface="+mn-cs"/>
                      </a:endParaRPr>
                    </a:p>
                    <a:p>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Laura Villarreal </a:t>
                      </a:r>
                      <a:r>
                        <a:rPr lang="en-US" sz="1800" b="1" dirty="0">
                          <a:solidFill>
                            <a:schemeClr val="tx2"/>
                          </a:solidFill>
                          <a:latin typeface="+mj-lt"/>
                        </a:rPr>
                        <a:t>Neurodevelopmental Specialist  </a:t>
                      </a:r>
                      <a:endParaRPr lang="en-US" sz="1800" b="0" dirty="0">
                        <a:solidFill>
                          <a:schemeClr val="tx2"/>
                        </a:solidFill>
                        <a:latin typeface="+mj-lt"/>
                      </a:endParaRPr>
                    </a:p>
                    <a:p>
                      <a:pPr marL="0" indent="0" algn="ctr">
                        <a:buNone/>
                      </a:pPr>
                      <a:r>
                        <a:rPr lang="en-US" sz="2000" b="0" dirty="0">
                          <a:solidFill>
                            <a:schemeClr val="tx2"/>
                          </a:solidFill>
                          <a:latin typeface="+mj-lt"/>
                        </a:rPr>
                        <a:t>   512-541-6439	</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Leigh Ann Godinez</a:t>
                      </a:r>
                    </a:p>
                    <a:p>
                      <a:pPr marL="0" indent="0" algn="ctr">
                        <a:buNone/>
                      </a:pPr>
                      <a:r>
                        <a:rPr lang="en-US" sz="2000" b="1" dirty="0">
                          <a:solidFill>
                            <a:schemeClr val="tx2"/>
                          </a:solidFill>
                          <a:latin typeface="+mj-lt"/>
                        </a:rPr>
                        <a:t> Program Specialist</a:t>
                      </a:r>
                    </a:p>
                    <a:p>
                      <a:pPr marL="0" indent="0" algn="ctr">
                        <a:buNone/>
                      </a:pPr>
                      <a:r>
                        <a:rPr lang="en-US" sz="2000" b="0" dirty="0">
                          <a:solidFill>
                            <a:schemeClr val="tx2"/>
                          </a:solidFill>
                          <a:latin typeface="+mj-lt"/>
                        </a:rPr>
                        <a:t>512-720-8347</a:t>
                      </a: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Gabriela Martinez</a:t>
                      </a:r>
                      <a:endParaRPr lang="en-US" sz="2000" b="0" dirty="0">
                        <a:solidFill>
                          <a:schemeClr val="tx2"/>
                        </a:solidFill>
                        <a:latin typeface="+mj-lt"/>
                      </a:endParaRPr>
                    </a:p>
                    <a:p>
                      <a:pPr marL="0" indent="0" algn="ctr">
                        <a:buNone/>
                      </a:pPr>
                      <a:r>
                        <a:rPr lang="en-US" sz="2000" b="1" dirty="0">
                          <a:solidFill>
                            <a:schemeClr val="tx2"/>
                          </a:solidFill>
                          <a:latin typeface="+mj-lt"/>
                        </a:rPr>
                        <a:t>Program Specialist </a:t>
                      </a:r>
                    </a:p>
                    <a:p>
                      <a:pPr marL="0" indent="0" algn="ctr">
                        <a:buNone/>
                      </a:pPr>
                      <a:r>
                        <a:rPr lang="en-US" sz="2000" b="1" dirty="0">
                          <a:solidFill>
                            <a:schemeClr val="tx2"/>
                          </a:solidFill>
                          <a:latin typeface="+mj-lt"/>
                        </a:rPr>
                        <a:t>   </a:t>
                      </a:r>
                      <a:r>
                        <a:rPr lang="en-US" sz="2000" b="0" dirty="0">
                          <a:solidFill>
                            <a:schemeClr val="tx2"/>
                          </a:solidFill>
                          <a:latin typeface="+mj-lt"/>
                        </a:rPr>
                        <a:t>956-566-1228	</a:t>
                      </a:r>
                      <a:endParaRPr lang="en-US" sz="2000" b="0" dirty="0">
                        <a:solidFill>
                          <a:schemeClr val="tx1"/>
                        </a:solidFill>
                        <a:latin typeface="+mj-lt"/>
                      </a:endParaRP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Team Mailbox</a:t>
                      </a:r>
                      <a:endParaRPr lang="en-US" sz="2000" b="0" dirty="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610390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dirty="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p:txBody>
          <a:bodyPr>
            <a:normAutofit/>
          </a:bodyPr>
          <a:lstStyle/>
          <a:p>
            <a:pPr algn="ctr"/>
            <a:fld id="{775B6C71-B8E2-4E4D-A4A3-1937B1299F9F}" type="slidenum">
              <a:rPr lang="en-US" smtClean="0"/>
              <a:pPr algn="ctr"/>
              <a:t>69</a:t>
            </a:fld>
            <a:endParaRPr lang="en-US"/>
          </a:p>
        </p:txBody>
      </p:sp>
    </p:spTree>
    <p:extLst>
      <p:ext uri="{BB962C8B-B14F-4D97-AF65-F5344CB8AC3E}">
        <p14:creationId xmlns:p14="http://schemas.microsoft.com/office/powerpoint/2010/main" val="29853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Collaboration picture&#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descr="Cheers outline">
            <a:extLst>
              <a:ext uri="{FF2B5EF4-FFF2-40B4-BE49-F238E27FC236}">
                <a16:creationId xmlns:a16="http://schemas.microsoft.com/office/drawing/2014/main" id="{166C76B4-4004-9854-7FBE-16C53D68A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096000" y="962257"/>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j-lt"/>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When to enter into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7</a:t>
            </a:fld>
            <a:endParaRPr lang="en-US"/>
          </a:p>
        </p:txBody>
      </p:sp>
    </p:spTree>
    <p:extLst>
      <p:ext uri="{BB962C8B-B14F-4D97-AF65-F5344CB8AC3E}">
        <p14:creationId xmlns:p14="http://schemas.microsoft.com/office/powerpoint/2010/main" val="4069795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588963"/>
            <a:ext cx="11020425" cy="6129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hlinkClick r:id="rId3">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p:txBody>
          <a:bodyPr>
            <a:normAutofit/>
          </a:bodyPr>
          <a:lstStyle/>
          <a:p>
            <a:pPr algn="ctr"/>
            <a:fld id="{775B6C71-B8E2-4E4D-A4A3-1937B1299F9F}" type="slidenum">
              <a:rPr lang="en-US" smtClean="0"/>
              <a:pPr algn="ctr"/>
              <a:t>70</a:t>
            </a:fld>
            <a:endParaRPr lang="en-US"/>
          </a:p>
        </p:txBody>
      </p:sp>
    </p:spTree>
    <p:extLst>
      <p:ext uri="{BB962C8B-B14F-4D97-AF65-F5344CB8AC3E}">
        <p14:creationId xmlns:p14="http://schemas.microsoft.com/office/powerpoint/2010/main" val="551444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dirty="0">
                <a:latin typeface="Amasis MT Pro Black" panose="02040A04050005020304" pitchFamily="18" charset="0"/>
                <a:ea typeface="Verdana" panose="020B0604030504040204" pitchFamily="34" charset="0"/>
              </a:rPr>
              <a:t>Federal Funding</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These activities are financed under the </a:t>
            </a:r>
            <a:r>
              <a:rPr lang="en-US" sz="1800" b="1" dirty="0">
                <a:effectLst/>
                <a:latin typeface="+mj-lt"/>
                <a:ea typeface="Calibri" panose="020F0502020204030204" pitchFamily="34" charset="0"/>
                <a:cs typeface="Times New Roman" panose="02020603050405020304" pitchFamily="18" charset="0"/>
              </a:rPr>
              <a:t>TWC Federal Vocational Rehabilitation grant</a:t>
            </a:r>
            <a:r>
              <a:rPr lang="en-US" sz="1800" dirty="0">
                <a:effectLst/>
                <a:latin typeface="+mj-lt"/>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Supported Employment program</a:t>
            </a:r>
            <a:r>
              <a:rPr lang="en-US" sz="1800" dirty="0">
                <a:effectLst/>
                <a:latin typeface="+mj-lt"/>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Independent Living Services for Older Individuals who are Blind program</a:t>
            </a:r>
            <a:r>
              <a:rPr lang="en-US" sz="1800" dirty="0">
                <a:effectLst/>
                <a:latin typeface="+mj-lt"/>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71</a:t>
            </a:fld>
            <a:endParaRPr lang="en-US"/>
          </a:p>
        </p:txBody>
      </p:sp>
    </p:spTree>
    <p:extLst>
      <p:ext uri="{BB962C8B-B14F-4D97-AF65-F5344CB8AC3E}">
        <p14:creationId xmlns:p14="http://schemas.microsoft.com/office/powerpoint/2010/main" val="387802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dirty="0">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dirty="0">
                <a:effectLst/>
                <a:latin typeface="+mj-lt"/>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dirty="0">
              <a:effectLst/>
              <a:latin typeface="+mj-lt"/>
            </a:endParaRPr>
          </a:p>
          <a:p>
            <a:pPr marL="0" indent="0" algn="just">
              <a:buNone/>
            </a:pPr>
            <a:r>
              <a:rPr lang="en-US" dirty="0">
                <a:effectLst/>
                <a:latin typeface="+mj-lt"/>
              </a:rPr>
              <a:t>Well-developed partnerships for planning and service delivery give the greatest benefit to youth and their families.  </a:t>
            </a:r>
          </a:p>
          <a:p>
            <a:pPr marL="0" indent="0" algn="just">
              <a:buNone/>
            </a:pPr>
            <a:endParaRPr lang="en-US" dirty="0">
              <a:latin typeface="+mj-lt"/>
            </a:endParaRPr>
          </a:p>
          <a:p>
            <a:pPr marL="0" indent="0" algn="just">
              <a:buNone/>
            </a:pPr>
            <a:r>
              <a:rPr lang="en-US" dirty="0">
                <a:effectLst/>
                <a:latin typeface="+mj-lt"/>
              </a:rPr>
              <a:t>Source:  </a:t>
            </a:r>
            <a:r>
              <a:rPr lang="en-US" dirty="0">
                <a:latin typeface="+mj-lt"/>
                <a:hlinkClick r:id="rId3" tooltip="https://transitionta.org/interagency-collaboration/"/>
              </a:rPr>
              <a:t>Interagency Collaboration - NTACT:C (transitionta.org)</a:t>
            </a:r>
            <a:endParaRPr lang="en-US" dirty="0">
              <a:latin typeface="+mj-lt"/>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691" y="4805736"/>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8</a:t>
            </a:fld>
            <a:endParaRPr lang="en-US"/>
          </a:p>
        </p:txBody>
      </p:sp>
    </p:spTree>
    <p:extLst>
      <p:ext uri="{BB962C8B-B14F-4D97-AF65-F5344CB8AC3E}">
        <p14:creationId xmlns:p14="http://schemas.microsoft.com/office/powerpoint/2010/main" val="357328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dirty="0">
                <a:latin typeface="Amasis MT Pro Black" panose="02040A04050005020304" pitchFamily="18" charset="0"/>
                <a:cs typeface="Calibri Light"/>
              </a:rPr>
              <a:t>Seamless Transition Collaboration How Systems Benefit</a:t>
            </a:r>
            <a:endParaRPr lang="en-US" dirty="0">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43211" y="1998368"/>
            <a:ext cx="11255435" cy="4459160"/>
          </a:xfrm>
        </p:spPr>
        <p:txBody>
          <a:bodyPr anchor="ctr">
            <a:normAutofit/>
          </a:bodyPr>
          <a:lstStyle/>
          <a:p>
            <a:pPr marL="0" indent="0">
              <a:buNone/>
            </a:pPr>
            <a:r>
              <a:rPr lang="en-US" sz="2000" b="1" u="sng" dirty="0">
                <a:latin typeface="+mj-lt"/>
                <a:cs typeface="Calibri"/>
              </a:rPr>
              <a:t>Education</a:t>
            </a:r>
            <a:endParaRPr lang="en-US" sz="2000" b="1" u="sng" dirty="0">
              <a:latin typeface="+mj-lt"/>
            </a:endParaRPr>
          </a:p>
          <a:p>
            <a:pPr lvl="1"/>
            <a:r>
              <a:rPr lang="en-US" sz="2000" dirty="0">
                <a:latin typeface="+mj-lt"/>
                <a:cs typeface="Calibri"/>
              </a:rPr>
              <a:t>More meaningful Individual Education Plans (IEP) and transition plans required under the Individuals with Disabilities Education Act (IDEA);</a:t>
            </a:r>
          </a:p>
          <a:p>
            <a:pPr lvl="1"/>
            <a:r>
              <a:rPr lang="en-US" sz="2000" dirty="0">
                <a:latin typeface="+mj-lt"/>
                <a:cs typeface="Calibri"/>
              </a:rPr>
              <a:t>Additional positive outcomes required by IDEA Indicator 14 reports, and post-school follow up shows more former students working.</a:t>
            </a:r>
          </a:p>
          <a:p>
            <a:pPr lvl="1"/>
            <a:r>
              <a:rPr lang="en-US" sz="2000" dirty="0">
                <a:latin typeface="+mj-lt"/>
                <a:cs typeface="Calibri"/>
              </a:rPr>
              <a:t>More meaningful 504 Plans required under the 504 Rehabilitation Act.</a:t>
            </a:r>
          </a:p>
          <a:p>
            <a:pPr marL="0" indent="0">
              <a:buNone/>
            </a:pPr>
            <a:r>
              <a:rPr lang="en-US" sz="2000" b="1" u="sng" dirty="0">
                <a:latin typeface="+mj-lt"/>
                <a:cs typeface="Calibri"/>
              </a:rPr>
              <a:t>Vocational Rehabilitation </a:t>
            </a:r>
          </a:p>
          <a:p>
            <a:pPr lvl="1"/>
            <a:r>
              <a:rPr lang="en-US" sz="2000" dirty="0">
                <a:latin typeface="+mj-lt"/>
                <a:cs typeface="Calibri"/>
              </a:rPr>
              <a:t>Clear opportunities to meet WIOA requirements to collaborate with education agencies;</a:t>
            </a:r>
          </a:p>
          <a:p>
            <a:pPr lvl="1"/>
            <a:r>
              <a:rPr lang="en-US" sz="2000" dirty="0">
                <a:latin typeface="+mj-lt"/>
                <a:cs typeface="Calibri"/>
              </a:rPr>
              <a:t>More successful case closures, that is, services to youth with I/DD and other significant disabilities result in successful employment.</a:t>
            </a:r>
          </a:p>
          <a:p>
            <a:pPr marL="0" indent="0">
              <a:buNone/>
            </a:pPr>
            <a:r>
              <a:rPr lang="en-US" sz="2000" b="1" u="sng" dirty="0">
                <a:latin typeface="+mj-lt"/>
                <a:cs typeface="Calibri"/>
              </a:rPr>
              <a:t>State I/DD and Other Service Agencies</a:t>
            </a:r>
          </a:p>
          <a:p>
            <a:pPr lvl="1"/>
            <a:r>
              <a:rPr lang="en-US" sz="1800" dirty="0">
                <a:latin typeface="+mj-lt"/>
                <a:cs typeface="Calibri"/>
              </a:rPr>
              <a:t>More efficient application of resources when providing services to youth who exit school already working.</a:t>
            </a:r>
          </a:p>
        </p:txBody>
      </p:sp>
      <p:pic>
        <p:nvPicPr>
          <p:cNvPr id="4" name="Graphic 3" descr="Cheers outline">
            <a:extLst>
              <a:ext uri="{FF2B5EF4-FFF2-40B4-BE49-F238E27FC236}">
                <a16:creationId xmlns:a16="http://schemas.microsoft.com/office/drawing/2014/main" id="{25D45DB8-20A6-741B-CA42-1D8D2246F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9</a:t>
            </a:fld>
            <a:endParaRPr lang="en-US"/>
          </a:p>
        </p:txBody>
      </p:sp>
    </p:spTree>
    <p:extLst>
      <p:ext uri="{BB962C8B-B14F-4D97-AF65-F5344CB8AC3E}">
        <p14:creationId xmlns:p14="http://schemas.microsoft.com/office/powerpoint/2010/main" val="2585332666"/>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3265</TotalTime>
  <Words>6710</Words>
  <Application>Microsoft Macintosh PowerPoint</Application>
  <PresentationFormat>Widescreen</PresentationFormat>
  <Paragraphs>728</Paragraphs>
  <Slides>71</Slides>
  <Notes>65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71</vt:i4>
      </vt:variant>
    </vt:vector>
  </HeadingPairs>
  <TitlesOfParts>
    <vt:vector size="89" baseType="lpstr">
      <vt:lpstr>ADLaM Display</vt:lpstr>
      <vt:lpstr>Amasis MT Pro</vt:lpstr>
      <vt:lpstr>Amasis MT Pro Black</vt:lpstr>
      <vt:lpstr>Amasis MT Pro Light</vt:lpstr>
      <vt:lpstr>Arial</vt:lpstr>
      <vt:lpstr>Arial Black</vt:lpstr>
      <vt:lpstr>Calibri</vt:lpstr>
      <vt:lpstr>Calibri Light</vt:lpstr>
      <vt:lpstr>Helvetica Neue Medium</vt:lpstr>
      <vt:lpstr>Lato</vt:lpstr>
      <vt:lpstr>Open Sans</vt:lpstr>
      <vt:lpstr>Open Sans ExtraBold</vt:lpstr>
      <vt:lpstr>Open Sans Light</vt:lpstr>
      <vt:lpstr>Raleway</vt:lpstr>
      <vt:lpstr>Times New Roman</vt:lpstr>
      <vt:lpstr>Verdana</vt:lpstr>
      <vt:lpstr>Wingdings</vt:lpstr>
      <vt:lpstr>Office Theme</vt:lpstr>
      <vt:lpstr>Pre-ETS Regional Training Breakouts  VR Region 3 ESC 12 Part of ESC 6 and ESC 13</vt:lpstr>
      <vt:lpstr>Presenters</vt:lpstr>
      <vt:lpstr>Map of Texas with VR and ESC Regions</vt:lpstr>
      <vt:lpstr>Myths vs. Facts</vt:lpstr>
      <vt:lpstr>Goals for Today</vt:lpstr>
      <vt:lpstr>Stephen Covey Quote</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into each VR Phase?  Review of the Potentially Eligible Process</vt:lpstr>
      <vt:lpstr>Importance of Collaboration</vt:lpstr>
      <vt:lpstr>Seamless Transition Collaboration How Systems Benefit</vt:lpstr>
      <vt:lpstr>Key Areas for Improved Collaboration</vt:lpstr>
      <vt:lpstr>Collaboration Through Transition Planning</vt:lpstr>
      <vt:lpstr>Collaboration Issues</vt:lpstr>
      <vt:lpstr>MOU</vt:lpstr>
      <vt:lpstr>Section 1 - Purpose of the TWC-TEA MOU An agreement to provide VR Transition Services to students with disabilities to assist them to enter CIE)</vt:lpstr>
      <vt:lpstr>Section 2 – Definitions in the Agreement</vt:lpstr>
      <vt:lpstr>Group Activity: MOU Review</vt:lpstr>
      <vt:lpstr>Pre-Employment Transition Services</vt:lpstr>
      <vt:lpstr>Initiating Contact with Your VR Office</vt:lpstr>
      <vt:lpstr>Submitting an Online Self-Referral</vt:lpstr>
      <vt:lpstr>Submitting an Online Self-Referral (Continued)</vt:lpstr>
      <vt:lpstr>Supplementing vs Supplanting</vt:lpstr>
      <vt:lpstr> Student Referral Process</vt:lpstr>
      <vt:lpstr>Student Referral Process (continued)</vt:lpstr>
      <vt:lpstr>Suggestions for before the ARD Meeting</vt:lpstr>
      <vt:lpstr>Suggestions for during the ARD Meeting</vt:lpstr>
      <vt:lpstr>Suggestions for after the ARD Meeting</vt:lpstr>
      <vt:lpstr>Goals of the MOU between TWC &amp; TEA</vt:lpstr>
      <vt:lpstr>Roles and Responsibilities Under the MOU </vt:lpstr>
      <vt:lpstr>School Plans</vt:lpstr>
      <vt:lpstr>VR School Plan Guidelines</vt:lpstr>
      <vt:lpstr>School Plan Slide</vt:lpstr>
      <vt:lpstr>School Plan Slide 2</vt:lpstr>
      <vt:lpstr>What is a TED? The TED is an employee in a district or charter school who is designated as the primary contact for transition and employment services for students with disabilities in special education programs.   This employee must be able to provide information and resources about effective transition planning and employment services to school staff, students, parents, and agency providers. Local education agencies, or LEAs, can change this designation, as needed, to make sure that the employee serving in this role has the appropriate knowledge and skills necessary for providing information about effective transition services.  You can find TED for any district in Texas on TEAs website under AskTED </vt:lpstr>
      <vt:lpstr>Texas Administrative Code (TAC) </vt:lpstr>
      <vt:lpstr>Target Students: Ages 14-16</vt:lpstr>
      <vt:lpstr>SPPI 13: Secondary Transition Data Collection Checklist</vt:lpstr>
      <vt:lpstr>SPPI-14 Reports    Post-School Outcomes Survey Portal  </vt:lpstr>
      <vt:lpstr>Support Obtaining Job</vt:lpstr>
      <vt:lpstr>Indicator 14 Results and Predictors of Post School Success</vt:lpstr>
      <vt:lpstr> Connection to Services</vt:lpstr>
      <vt:lpstr>Two Pathways to Vocational Rehabilitation Services</vt:lpstr>
      <vt:lpstr>Who is considered Potentially Eligible? </vt:lpstr>
      <vt:lpstr>VRSM Part C – Chapter 8.1 Pre-ETS : Student with a Disability</vt:lpstr>
      <vt:lpstr>Pathway to Potentially VR Eligible</vt:lpstr>
      <vt:lpstr>When To Use Potentially Eligible Scenario</vt:lpstr>
      <vt:lpstr>Pre-ETS Support Services </vt:lpstr>
      <vt:lpstr>Pathway to VR Eligible</vt:lpstr>
      <vt:lpstr>Scenarios: VR Eligible Pathways </vt:lpstr>
      <vt:lpstr>Potentially Eligible Process</vt:lpstr>
      <vt:lpstr>Potentially Eligible Cases:  Required Documentation To Verify Disability (Policy Reference: VRSM Part C – Chapter 8.1 Pre-ETS)</vt:lpstr>
      <vt:lpstr>Potentially Eligible Cases:  Required Documentation To Verify Disability (Policy Reference: VRSM Part C – Chapter 8.1 Pre-ETS) – Continued</vt:lpstr>
      <vt:lpstr>VR Disability Verification Letter on TWS-VRS Transition Intranet Page</vt:lpstr>
      <vt:lpstr>Starting The Potentially Eligible Process</vt:lpstr>
      <vt:lpstr>Potentially Eligible Process (continued)</vt:lpstr>
      <vt:lpstr>Potentially Eligible Cases:  Case Notes Policy Reference:  VRSM Part C – Chapter 8.1 Pre-ETS</vt:lpstr>
      <vt:lpstr>Potentially Eligible Cases:  Case Notes Policy Reference: VRSM Part C –  Chapter 8.1 Pre-ETS(continued)</vt:lpstr>
      <vt:lpstr>VR Process Timeline</vt:lpstr>
      <vt:lpstr>The VR Process and Timelines</vt:lpstr>
      <vt:lpstr>Common Forms and When to Use Them</vt:lpstr>
      <vt:lpstr>Common Forms and When to Use Them (Con’t)</vt:lpstr>
      <vt:lpstr>Common Forms and When to Use Them (Continued )</vt:lpstr>
      <vt:lpstr>Contact Information  and  Pre-ETS Office Hours</vt:lpstr>
      <vt:lpstr>Use AskTED ESC Search Screen (state.tx.us) to find your Educational Service Center Contacts  Alternative: Statewide Contacts | Texas SPED Support</vt:lpstr>
      <vt:lpstr>Texas Sped Support</vt:lpstr>
      <vt:lpstr>State Performance Plan Indicators</vt:lpstr>
      <vt:lpstr>State Performance Plan Indicators (continued)</vt:lpstr>
      <vt:lpstr>Regional Transition Specialists</vt:lpstr>
      <vt:lpstr>  State Office Transition Team </vt:lpstr>
      <vt:lpstr>Questions</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Discussion</dc:title>
  <dc:creator>Adetoro,Lavonia</dc:creator>
  <cp:lastModifiedBy>Siegel, Joshua</cp:lastModifiedBy>
  <cp:revision>11</cp:revision>
  <dcterms:created xsi:type="dcterms:W3CDTF">2023-09-20T19:44:02Z</dcterms:created>
  <dcterms:modified xsi:type="dcterms:W3CDTF">2024-10-04T20:23:43Z</dcterms:modified>
</cp:coreProperties>
</file>