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118" r:id="rId1"/>
  </p:sldMasterIdLst>
  <p:notesMasterIdLst>
    <p:notesMasterId r:id="rId67"/>
  </p:notesMasterIdLst>
  <p:sldIdLst>
    <p:sldId id="256" r:id="rId2"/>
    <p:sldId id="1419" r:id="rId3"/>
    <p:sldId id="1399" r:id="rId4"/>
    <p:sldId id="1418" r:id="rId5"/>
    <p:sldId id="258" r:id="rId6"/>
    <p:sldId id="260" r:id="rId7"/>
    <p:sldId id="262" r:id="rId8"/>
    <p:sldId id="263" r:id="rId9"/>
    <p:sldId id="264" r:id="rId10"/>
    <p:sldId id="265" r:id="rId11"/>
    <p:sldId id="266" r:id="rId12"/>
    <p:sldId id="267" r:id="rId13"/>
    <p:sldId id="1403" r:id="rId14"/>
    <p:sldId id="304" r:id="rId15"/>
    <p:sldId id="259" r:id="rId16"/>
    <p:sldId id="1404" r:id="rId17"/>
    <p:sldId id="1405" r:id="rId18"/>
    <p:sldId id="1411" r:id="rId19"/>
    <p:sldId id="1412" r:id="rId20"/>
    <p:sldId id="1416" r:id="rId21"/>
    <p:sldId id="1406" r:id="rId22"/>
    <p:sldId id="1407" r:id="rId23"/>
    <p:sldId id="1408" r:id="rId24"/>
    <p:sldId id="1355" r:id="rId25"/>
    <p:sldId id="1370" r:id="rId26"/>
    <p:sldId id="1388" r:id="rId27"/>
    <p:sldId id="1409" r:id="rId28"/>
    <p:sldId id="279" r:id="rId29"/>
    <p:sldId id="282" r:id="rId30"/>
    <p:sldId id="1359" r:id="rId31"/>
    <p:sldId id="1385" r:id="rId32"/>
    <p:sldId id="1366" r:id="rId33"/>
    <p:sldId id="288" r:id="rId34"/>
    <p:sldId id="1360" r:id="rId35"/>
    <p:sldId id="1397" r:id="rId36"/>
    <p:sldId id="1398" r:id="rId37"/>
    <p:sldId id="1386" r:id="rId38"/>
    <p:sldId id="1356" r:id="rId39"/>
    <p:sldId id="1361" r:id="rId40"/>
    <p:sldId id="316" r:id="rId41"/>
    <p:sldId id="1364" r:id="rId42"/>
    <p:sldId id="318" r:id="rId43"/>
    <p:sldId id="1357" r:id="rId44"/>
    <p:sldId id="1365" r:id="rId45"/>
    <p:sldId id="289" r:id="rId46"/>
    <p:sldId id="1352" r:id="rId47"/>
    <p:sldId id="1395" r:id="rId48"/>
    <p:sldId id="1354" r:id="rId49"/>
    <p:sldId id="319" r:id="rId50"/>
    <p:sldId id="1351" r:id="rId51"/>
    <p:sldId id="1353" r:id="rId52"/>
    <p:sldId id="1389" r:id="rId53"/>
    <p:sldId id="1358" r:id="rId54"/>
    <p:sldId id="1372" r:id="rId55"/>
    <p:sldId id="281" r:id="rId56"/>
    <p:sldId id="287" r:id="rId57"/>
    <p:sldId id="1394" r:id="rId58"/>
    <p:sldId id="1381" r:id="rId59"/>
    <p:sldId id="278" r:id="rId60"/>
    <p:sldId id="1396" r:id="rId61"/>
    <p:sldId id="1327" r:id="rId62"/>
    <p:sldId id="1318" r:id="rId63"/>
    <p:sldId id="268" r:id="rId64"/>
    <p:sldId id="269" r:id="rId65"/>
    <p:sldId id="277" r:id="rId6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CCECFF"/>
    <a:srgbClr val="0099CC"/>
    <a:srgbClr val="99CC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AC5587-2B03-480E-A80F-5AC8E56E4826}" v="1" dt="2024-10-03T14:41:16.071"/>
    <p1510:client id="{61DB1D44-E81C-4251-AB02-C6F853925A66}" v="581" dt="2024-10-03T14:33:48.999"/>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20" d="100"/>
          <a:sy n="120" d="100"/>
        </p:scale>
        <p:origin x="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image" Target="../media/image27.jpeg"/><Relationship Id="rId4" Type="http://schemas.openxmlformats.org/officeDocument/2006/relationships/image" Target="../media/image30.jpeg"/></Relationships>
</file>

<file path=ppt/diagrams/_rels/data2.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ata3.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ata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4" Type="http://schemas.openxmlformats.org/officeDocument/2006/relationships/image" Target="../media/image5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image" Target="../media/image27.jpeg"/><Relationship Id="rId4" Type="http://schemas.openxmlformats.org/officeDocument/2006/relationships/image" Target="../media/image30.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4" Type="http://schemas.openxmlformats.org/officeDocument/2006/relationships/image" Target="../media/image57.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5A57D0-8978-45D5-AF67-4B117436533E}"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7391EA91-3A6D-43AE-8E91-04BCFF947AEE}">
      <dgm:prSet custT="1"/>
      <dgm:spPr/>
      <dgm:t>
        <a:bodyPr/>
        <a:lstStyle/>
        <a:p>
          <a:pPr algn="just"/>
          <a:r>
            <a:rPr lang="en-US" sz="2400" b="1">
              <a:solidFill>
                <a:schemeClr val="accent6">
                  <a:lumMod val="50000"/>
                </a:schemeClr>
              </a:solidFill>
              <a:latin typeface="Amasis MT Pro Light" panose="02040304050005020304" pitchFamily="18" charset="0"/>
            </a:rPr>
            <a:t>If there is no other way for a student or the referring party to connect with VR staff, there is the option for an online self- referral.</a:t>
          </a:r>
        </a:p>
      </dgm:t>
    </dgm:pt>
    <dgm:pt modelId="{5536B903-5187-4E9C-9EDD-5D848428B517}" type="parTrans" cxnId="{D644D3EE-AC8A-42E4-8454-504524FA7ECC}">
      <dgm:prSet/>
      <dgm:spPr/>
      <dgm:t>
        <a:bodyPr/>
        <a:lstStyle/>
        <a:p>
          <a:endParaRPr lang="en-US"/>
        </a:p>
      </dgm:t>
    </dgm:pt>
    <dgm:pt modelId="{2614675C-094F-4BED-BBDF-0C11A7A49AD6}" type="sibTrans" cxnId="{D644D3EE-AC8A-42E4-8454-504524FA7ECC}">
      <dgm:prSet/>
      <dgm:spPr/>
      <dgm:t>
        <a:bodyPr/>
        <a:lstStyle/>
        <a:p>
          <a:endParaRPr lang="en-US"/>
        </a:p>
      </dgm:t>
    </dgm:pt>
    <dgm:pt modelId="{860FA494-7B89-46D1-AE13-5EF780167D73}">
      <dgm:prSet/>
      <dgm:spPr/>
      <dgm:t>
        <a:bodyPr/>
        <a:lstStyle/>
        <a:p>
          <a:pPr algn="just"/>
          <a:r>
            <a:rPr lang="en-US" b="1">
              <a:solidFill>
                <a:schemeClr val="accent6">
                  <a:lumMod val="50000"/>
                </a:schemeClr>
              </a:solidFill>
              <a:latin typeface="Amasis MT Pro Light" panose="02040304050005020304" pitchFamily="18" charset="0"/>
            </a:rPr>
            <a:t>Before taking advantage of this option, it should be noted that the customer’s information is being put into the system and then transferred until it is with the correct staff person to handle the case.</a:t>
          </a:r>
        </a:p>
      </dgm:t>
    </dgm:pt>
    <dgm:pt modelId="{C9942E56-C89D-4523-A566-DA4A900B554E}" type="parTrans" cxnId="{8F39BAC8-3D91-4394-BD9B-03FF2E677EE7}">
      <dgm:prSet/>
      <dgm:spPr/>
      <dgm:t>
        <a:bodyPr/>
        <a:lstStyle/>
        <a:p>
          <a:endParaRPr lang="en-US"/>
        </a:p>
      </dgm:t>
    </dgm:pt>
    <dgm:pt modelId="{7B220009-1276-43D4-8510-AB40933CDFA9}" type="sibTrans" cxnId="{8F39BAC8-3D91-4394-BD9B-03FF2E677EE7}">
      <dgm:prSet/>
      <dgm:spPr/>
      <dgm:t>
        <a:bodyPr/>
        <a:lstStyle/>
        <a:p>
          <a:endParaRPr lang="en-US"/>
        </a:p>
      </dgm:t>
    </dgm:pt>
    <dgm:pt modelId="{9D31FFE3-79C8-48BF-A17A-96849E900703}">
      <dgm:prSet/>
      <dgm:spPr/>
      <dgm:t>
        <a:bodyPr/>
        <a:lstStyle/>
        <a:p>
          <a:pPr algn="just"/>
          <a:r>
            <a:rPr lang="en-US" b="1">
              <a:solidFill>
                <a:schemeClr val="accent6">
                  <a:lumMod val="50000"/>
                </a:schemeClr>
              </a:solidFill>
              <a:latin typeface="Amasis MT Pro Light" panose="02040304050005020304" pitchFamily="18" charset="0"/>
            </a:rPr>
            <a:t>This process may take much longer than a traditional referral, due to the referral coming through a different channel of communication. </a:t>
          </a:r>
        </a:p>
      </dgm:t>
    </dgm:pt>
    <dgm:pt modelId="{849C2CF1-8537-4AF4-A04B-A3AAFA147F41}" type="parTrans" cxnId="{F0F38A5F-E15F-4285-86C8-7875251BAE9D}">
      <dgm:prSet/>
      <dgm:spPr/>
      <dgm:t>
        <a:bodyPr/>
        <a:lstStyle/>
        <a:p>
          <a:endParaRPr lang="en-US"/>
        </a:p>
      </dgm:t>
    </dgm:pt>
    <dgm:pt modelId="{BEF9DB21-E061-4BA7-BE49-2A4F490EBC7E}" type="sibTrans" cxnId="{F0F38A5F-E15F-4285-86C8-7875251BAE9D}">
      <dgm:prSet/>
      <dgm:spPr/>
      <dgm:t>
        <a:bodyPr/>
        <a:lstStyle/>
        <a:p>
          <a:endParaRPr lang="en-US"/>
        </a:p>
      </dgm:t>
    </dgm:pt>
    <dgm:pt modelId="{5093BE3B-D275-4F08-8D73-7B5EC5246972}" type="pres">
      <dgm:prSet presAssocID="{615A57D0-8978-45D5-AF67-4B117436533E}" presName="linear" presStyleCnt="0">
        <dgm:presLayoutVars>
          <dgm:dir/>
          <dgm:resizeHandles val="exact"/>
        </dgm:presLayoutVars>
      </dgm:prSet>
      <dgm:spPr/>
    </dgm:pt>
    <dgm:pt modelId="{A698ED2F-2607-4190-9952-3872EE05C3ED}" type="pres">
      <dgm:prSet presAssocID="{7391EA91-3A6D-43AE-8E91-04BCFF947AEE}" presName="comp" presStyleCnt="0"/>
      <dgm:spPr/>
    </dgm:pt>
    <dgm:pt modelId="{72B5C1B5-D2DD-451F-A2A1-B05CF2037DFD}" type="pres">
      <dgm:prSet presAssocID="{7391EA91-3A6D-43AE-8E91-04BCFF947AEE}" presName="box" presStyleLbl="node1" presStyleIdx="0" presStyleCnt="3"/>
      <dgm:spPr/>
    </dgm:pt>
    <dgm:pt modelId="{B0C26117-1554-4D84-9578-5A307CB8F2C3}" type="pres">
      <dgm:prSet presAssocID="{7391EA91-3A6D-43AE-8E91-04BCFF947AEE}" presName="img" presStyleLbl="fgImgPlace1" presStyleIdx="0" presStyleCnt="3"/>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lose-up of two people's hands pointing at laptop screen with stack of 4 books in background, one person holding a pen"/>
        </a:ext>
      </dgm:extLst>
    </dgm:pt>
    <dgm:pt modelId="{9D6EFCE7-C42C-490D-ABA1-E7604E0E2D3D}" type="pres">
      <dgm:prSet presAssocID="{7391EA91-3A6D-43AE-8E91-04BCFF947AEE}" presName="text" presStyleLbl="node1" presStyleIdx="0" presStyleCnt="3">
        <dgm:presLayoutVars>
          <dgm:bulletEnabled val="1"/>
        </dgm:presLayoutVars>
      </dgm:prSet>
      <dgm:spPr/>
    </dgm:pt>
    <dgm:pt modelId="{BA334828-07EE-4348-B059-F6BBA0352581}" type="pres">
      <dgm:prSet presAssocID="{2614675C-094F-4BED-BBDF-0C11A7A49AD6}" presName="spacer" presStyleCnt="0"/>
      <dgm:spPr/>
    </dgm:pt>
    <dgm:pt modelId="{AA45BBD7-97E7-426C-AA02-71E83A66ABDC}" type="pres">
      <dgm:prSet presAssocID="{860FA494-7B89-46D1-AE13-5EF780167D73}" presName="comp" presStyleCnt="0"/>
      <dgm:spPr/>
    </dgm:pt>
    <dgm:pt modelId="{B9930E1D-1D91-4800-ADEE-DF218A1996CE}" type="pres">
      <dgm:prSet presAssocID="{860FA494-7B89-46D1-AE13-5EF780167D73}" presName="box" presStyleLbl="node1" presStyleIdx="1" presStyleCnt="3"/>
      <dgm:spPr/>
    </dgm:pt>
    <dgm:pt modelId="{3EEC7F4C-FC91-415E-8659-0B0766CC3C9E}" type="pres">
      <dgm:prSet presAssocID="{860FA494-7B89-46D1-AE13-5EF780167D73}"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t="-5000" b="-5000"/>
          </a:stretch>
        </a:blipFill>
      </dgm:spPr>
    </dgm:pt>
    <dgm:pt modelId="{262975BB-0613-434A-821B-B5D0B020568A}" type="pres">
      <dgm:prSet presAssocID="{860FA494-7B89-46D1-AE13-5EF780167D73}" presName="text" presStyleLbl="node1" presStyleIdx="1" presStyleCnt="3">
        <dgm:presLayoutVars>
          <dgm:bulletEnabled val="1"/>
        </dgm:presLayoutVars>
      </dgm:prSet>
      <dgm:spPr/>
    </dgm:pt>
    <dgm:pt modelId="{096CA17D-4C32-4CB4-9A8A-CF5731EFD11B}" type="pres">
      <dgm:prSet presAssocID="{7B220009-1276-43D4-8510-AB40933CDFA9}" presName="spacer" presStyleCnt="0"/>
      <dgm:spPr/>
    </dgm:pt>
    <dgm:pt modelId="{E2440669-9D88-4F47-A9B5-A198BC4C9C54}" type="pres">
      <dgm:prSet presAssocID="{9D31FFE3-79C8-48BF-A17A-96849E900703}" presName="comp" presStyleCnt="0"/>
      <dgm:spPr/>
    </dgm:pt>
    <dgm:pt modelId="{D1178155-C50D-45B1-8B0F-5BA4B4634131}" type="pres">
      <dgm:prSet presAssocID="{9D31FFE3-79C8-48BF-A17A-96849E900703}" presName="box" presStyleLbl="node1" presStyleIdx="2" presStyleCnt="3"/>
      <dgm:spPr/>
    </dgm:pt>
    <dgm:pt modelId="{82E35C74-5EDD-43FB-A340-B9CE426CEE5D}" type="pres">
      <dgm:prSet presAssocID="{9D31FFE3-79C8-48BF-A17A-96849E900703}" presName="img" presStyleLbl="fgImgPlace1" presStyleIdx="2" presStyleCnt="3"/>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Half face clock on a wall"/>
        </a:ext>
      </dgm:extLst>
    </dgm:pt>
    <dgm:pt modelId="{3CA2DFC6-815A-4CFB-9BC5-C5E9BA4B88B2}" type="pres">
      <dgm:prSet presAssocID="{9D31FFE3-79C8-48BF-A17A-96849E900703}" presName="text" presStyleLbl="node1" presStyleIdx="2" presStyleCnt="3">
        <dgm:presLayoutVars>
          <dgm:bulletEnabled val="1"/>
        </dgm:presLayoutVars>
      </dgm:prSet>
      <dgm:spPr/>
    </dgm:pt>
  </dgm:ptLst>
  <dgm:cxnLst>
    <dgm:cxn modelId="{2FA7754B-975E-4507-B352-F456EF6B42B5}" type="presOf" srcId="{7391EA91-3A6D-43AE-8E91-04BCFF947AEE}" destId="{72B5C1B5-D2DD-451F-A2A1-B05CF2037DFD}" srcOrd="0" destOrd="0" presId="urn:microsoft.com/office/officeart/2005/8/layout/vList4"/>
    <dgm:cxn modelId="{0C663E5A-8C50-4F7F-A545-0A58800FA87F}" type="presOf" srcId="{9D31FFE3-79C8-48BF-A17A-96849E900703}" destId="{D1178155-C50D-45B1-8B0F-5BA4B4634131}" srcOrd="0" destOrd="0" presId="urn:microsoft.com/office/officeart/2005/8/layout/vList4"/>
    <dgm:cxn modelId="{F0F38A5F-E15F-4285-86C8-7875251BAE9D}" srcId="{615A57D0-8978-45D5-AF67-4B117436533E}" destId="{9D31FFE3-79C8-48BF-A17A-96849E900703}" srcOrd="2" destOrd="0" parTransId="{849C2CF1-8537-4AF4-A04B-A3AAFA147F41}" sibTransId="{BEF9DB21-E061-4BA7-BE49-2A4F490EBC7E}"/>
    <dgm:cxn modelId="{2D66497D-6E69-4C58-AFA7-F18E287569A6}" type="presOf" srcId="{7391EA91-3A6D-43AE-8E91-04BCFF947AEE}" destId="{9D6EFCE7-C42C-490D-ABA1-E7604E0E2D3D}" srcOrd="1" destOrd="0" presId="urn:microsoft.com/office/officeart/2005/8/layout/vList4"/>
    <dgm:cxn modelId="{3F059D7D-2098-48F1-883A-4DE40FBA8500}" type="presOf" srcId="{860FA494-7B89-46D1-AE13-5EF780167D73}" destId="{B9930E1D-1D91-4800-ADEE-DF218A1996CE}" srcOrd="0" destOrd="0" presId="urn:microsoft.com/office/officeart/2005/8/layout/vList4"/>
    <dgm:cxn modelId="{C0A06192-9E4D-4877-BAE5-ADAAE9C982ED}" type="presOf" srcId="{860FA494-7B89-46D1-AE13-5EF780167D73}" destId="{262975BB-0613-434A-821B-B5D0B020568A}" srcOrd="1" destOrd="0" presId="urn:microsoft.com/office/officeart/2005/8/layout/vList4"/>
    <dgm:cxn modelId="{DAFD10C3-1E1D-4B40-B61F-460929C251DF}" type="presOf" srcId="{9D31FFE3-79C8-48BF-A17A-96849E900703}" destId="{3CA2DFC6-815A-4CFB-9BC5-C5E9BA4B88B2}" srcOrd="1" destOrd="0" presId="urn:microsoft.com/office/officeart/2005/8/layout/vList4"/>
    <dgm:cxn modelId="{8F39BAC8-3D91-4394-BD9B-03FF2E677EE7}" srcId="{615A57D0-8978-45D5-AF67-4B117436533E}" destId="{860FA494-7B89-46D1-AE13-5EF780167D73}" srcOrd="1" destOrd="0" parTransId="{C9942E56-C89D-4523-A566-DA4A900B554E}" sibTransId="{7B220009-1276-43D4-8510-AB40933CDFA9}"/>
    <dgm:cxn modelId="{E632EFE4-774F-40D7-958D-7BE865F94169}" type="presOf" srcId="{615A57D0-8978-45D5-AF67-4B117436533E}" destId="{5093BE3B-D275-4F08-8D73-7B5EC5246972}" srcOrd="0" destOrd="0" presId="urn:microsoft.com/office/officeart/2005/8/layout/vList4"/>
    <dgm:cxn modelId="{D644D3EE-AC8A-42E4-8454-504524FA7ECC}" srcId="{615A57D0-8978-45D5-AF67-4B117436533E}" destId="{7391EA91-3A6D-43AE-8E91-04BCFF947AEE}" srcOrd="0" destOrd="0" parTransId="{5536B903-5187-4E9C-9EDD-5D848428B517}" sibTransId="{2614675C-094F-4BED-BBDF-0C11A7A49AD6}"/>
    <dgm:cxn modelId="{D6B19405-DC5E-4961-8431-DBAC9BEDDA4B}" type="presParOf" srcId="{5093BE3B-D275-4F08-8D73-7B5EC5246972}" destId="{A698ED2F-2607-4190-9952-3872EE05C3ED}" srcOrd="0" destOrd="0" presId="urn:microsoft.com/office/officeart/2005/8/layout/vList4"/>
    <dgm:cxn modelId="{A4562D58-B166-487A-B484-ABC2DCF1E968}" type="presParOf" srcId="{A698ED2F-2607-4190-9952-3872EE05C3ED}" destId="{72B5C1B5-D2DD-451F-A2A1-B05CF2037DFD}" srcOrd="0" destOrd="0" presId="urn:microsoft.com/office/officeart/2005/8/layout/vList4"/>
    <dgm:cxn modelId="{2DA83AD6-A501-4E3C-BA35-D647BF88C2E7}" type="presParOf" srcId="{A698ED2F-2607-4190-9952-3872EE05C3ED}" destId="{B0C26117-1554-4D84-9578-5A307CB8F2C3}" srcOrd="1" destOrd="0" presId="urn:microsoft.com/office/officeart/2005/8/layout/vList4"/>
    <dgm:cxn modelId="{F671C386-4200-41AE-81CD-77AB4FE339CE}" type="presParOf" srcId="{A698ED2F-2607-4190-9952-3872EE05C3ED}" destId="{9D6EFCE7-C42C-490D-ABA1-E7604E0E2D3D}" srcOrd="2" destOrd="0" presId="urn:microsoft.com/office/officeart/2005/8/layout/vList4"/>
    <dgm:cxn modelId="{8D7ACD21-8509-458B-9AFA-CC395B34FE69}" type="presParOf" srcId="{5093BE3B-D275-4F08-8D73-7B5EC5246972}" destId="{BA334828-07EE-4348-B059-F6BBA0352581}" srcOrd="1" destOrd="0" presId="urn:microsoft.com/office/officeart/2005/8/layout/vList4"/>
    <dgm:cxn modelId="{12F0BA06-9424-40C9-A768-516B6727A8DF}" type="presParOf" srcId="{5093BE3B-D275-4F08-8D73-7B5EC5246972}" destId="{AA45BBD7-97E7-426C-AA02-71E83A66ABDC}" srcOrd="2" destOrd="0" presId="urn:microsoft.com/office/officeart/2005/8/layout/vList4"/>
    <dgm:cxn modelId="{713B844E-D80E-49E1-8354-7A98DCB429F6}" type="presParOf" srcId="{AA45BBD7-97E7-426C-AA02-71E83A66ABDC}" destId="{B9930E1D-1D91-4800-ADEE-DF218A1996CE}" srcOrd="0" destOrd="0" presId="urn:microsoft.com/office/officeart/2005/8/layout/vList4"/>
    <dgm:cxn modelId="{64ECAB72-E373-411F-8F9D-E1DADC93C594}" type="presParOf" srcId="{AA45BBD7-97E7-426C-AA02-71E83A66ABDC}" destId="{3EEC7F4C-FC91-415E-8659-0B0766CC3C9E}" srcOrd="1" destOrd="0" presId="urn:microsoft.com/office/officeart/2005/8/layout/vList4"/>
    <dgm:cxn modelId="{50BC6A97-E488-402E-A70E-31D9708D3FD2}" type="presParOf" srcId="{AA45BBD7-97E7-426C-AA02-71E83A66ABDC}" destId="{262975BB-0613-434A-821B-B5D0B020568A}" srcOrd="2" destOrd="0" presId="urn:microsoft.com/office/officeart/2005/8/layout/vList4"/>
    <dgm:cxn modelId="{7CA56097-79FD-4113-95FE-3E88CB1B0F55}" type="presParOf" srcId="{5093BE3B-D275-4F08-8D73-7B5EC5246972}" destId="{096CA17D-4C32-4CB4-9A8A-CF5731EFD11B}" srcOrd="3" destOrd="0" presId="urn:microsoft.com/office/officeart/2005/8/layout/vList4"/>
    <dgm:cxn modelId="{0474A4EC-677B-4557-8437-265BA47A7878}" type="presParOf" srcId="{5093BE3B-D275-4F08-8D73-7B5EC5246972}" destId="{E2440669-9D88-4F47-A9B5-A198BC4C9C54}" srcOrd="4" destOrd="0" presId="urn:microsoft.com/office/officeart/2005/8/layout/vList4"/>
    <dgm:cxn modelId="{B168130B-52CE-408C-8C07-BC67007320D2}" type="presParOf" srcId="{E2440669-9D88-4F47-A9B5-A198BC4C9C54}" destId="{D1178155-C50D-45B1-8B0F-5BA4B4634131}" srcOrd="0" destOrd="0" presId="urn:microsoft.com/office/officeart/2005/8/layout/vList4"/>
    <dgm:cxn modelId="{69DE27D7-BF95-4E3A-8DEC-DC92590C04A4}" type="presParOf" srcId="{E2440669-9D88-4F47-A9B5-A198BC4C9C54}" destId="{82E35C74-5EDD-43FB-A340-B9CE426CEE5D}" srcOrd="1" destOrd="0" presId="urn:microsoft.com/office/officeart/2005/8/layout/vList4"/>
    <dgm:cxn modelId="{E6D9903F-EBF8-4673-9567-E5B81001C793}" type="presParOf" srcId="{E2440669-9D88-4F47-A9B5-A198BC4C9C54}" destId="{3CA2DFC6-815A-4CFB-9BC5-C5E9BA4B88B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1372D5-B271-4C4A-BB1D-0D018CF0068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0B9B810-A83B-444F-9996-C8F40E62C247}">
      <dgm:prSet/>
      <dgm:spPr/>
      <dgm:t>
        <a:bodyPr/>
        <a:lstStyle/>
        <a:p>
          <a:r>
            <a:rPr lang="en-US">
              <a:latin typeface="Amasis MT Pro Light" panose="02040304050005020304" pitchFamily="18" charset="0"/>
            </a:rPr>
            <a:t>ARD= Admission, Review, Dismissal</a:t>
          </a:r>
        </a:p>
      </dgm:t>
    </dgm:pt>
    <dgm:pt modelId="{BD027639-A12E-4558-9B28-0C2DC17C17A1}" type="parTrans" cxnId="{38A60F40-F930-4A5B-977C-B11D7B982677}">
      <dgm:prSet/>
      <dgm:spPr/>
      <dgm:t>
        <a:bodyPr/>
        <a:lstStyle/>
        <a:p>
          <a:endParaRPr lang="en-US"/>
        </a:p>
      </dgm:t>
    </dgm:pt>
    <dgm:pt modelId="{6F2C6403-F13A-4179-9F77-867C6E6A14E7}" type="sibTrans" cxnId="{38A60F40-F930-4A5B-977C-B11D7B982677}">
      <dgm:prSet/>
      <dgm:spPr/>
      <dgm:t>
        <a:bodyPr/>
        <a:lstStyle/>
        <a:p>
          <a:endParaRPr lang="en-US"/>
        </a:p>
      </dgm:t>
    </dgm:pt>
    <dgm:pt modelId="{B4662CD9-4D9E-43BD-9210-CB75BC81C8E0}">
      <dgm:prSet/>
      <dgm:spPr/>
      <dgm:t>
        <a:bodyPr/>
        <a:lstStyle/>
        <a:p>
          <a:r>
            <a:rPr lang="en-US">
              <a:latin typeface="Amasis MT Pro Light" panose="02040304050005020304" pitchFamily="18" charset="0"/>
            </a:rPr>
            <a:t>TVRC’s and VRC’s are beholden to participate in ARD meetings when invited within a certain amount of time, specified in the TEA/TWC Memorandum of Understanding.  If a student has already been referred to VR, school staff can document the referral has been completed to fulfill the ARD request requirement.</a:t>
          </a:r>
        </a:p>
      </dgm:t>
    </dgm:pt>
    <dgm:pt modelId="{B3AA362F-4F1B-4C39-AC13-2E30F90748CD}" type="parTrans" cxnId="{0D030D75-8AC9-4C26-9526-858BA64EFF1C}">
      <dgm:prSet/>
      <dgm:spPr/>
      <dgm:t>
        <a:bodyPr/>
        <a:lstStyle/>
        <a:p>
          <a:endParaRPr lang="en-US"/>
        </a:p>
      </dgm:t>
    </dgm:pt>
    <dgm:pt modelId="{621CC137-EBFB-405E-98CD-3002D1CEC0D6}" type="sibTrans" cxnId="{0D030D75-8AC9-4C26-9526-858BA64EFF1C}">
      <dgm:prSet/>
      <dgm:spPr/>
      <dgm:t>
        <a:bodyPr/>
        <a:lstStyle/>
        <a:p>
          <a:endParaRPr lang="en-US"/>
        </a:p>
      </dgm:t>
    </dgm:pt>
    <dgm:pt modelId="{8186AEC1-7DEF-4B45-8E1A-2DF7832B7B66}">
      <dgm:prSet/>
      <dgm:spPr/>
      <dgm:t>
        <a:bodyPr/>
        <a:lstStyle/>
        <a:p>
          <a:r>
            <a:rPr lang="en-US">
              <a:latin typeface="Amasis MT Pro Light" panose="02040304050005020304" pitchFamily="18" charset="0"/>
            </a:rPr>
            <a:t>“Participation” can look differently based on needs of school and availability of counselor (phone call, virtual, written statement, in person attendance). It is important to discuss appropriate times to ask for VR participation in ARDs.  </a:t>
          </a:r>
        </a:p>
      </dgm:t>
    </dgm:pt>
    <dgm:pt modelId="{72BD22D7-025D-46F2-8DC2-C389E05FADDB}" type="parTrans" cxnId="{C68F5BC3-2EF7-4645-BFE7-DAA99F9C08A1}">
      <dgm:prSet/>
      <dgm:spPr/>
      <dgm:t>
        <a:bodyPr/>
        <a:lstStyle/>
        <a:p>
          <a:endParaRPr lang="en-US"/>
        </a:p>
      </dgm:t>
    </dgm:pt>
    <dgm:pt modelId="{E8639E09-E9DB-4FFC-8303-0FAE92AA6F98}" type="sibTrans" cxnId="{C68F5BC3-2EF7-4645-BFE7-DAA99F9C08A1}">
      <dgm:prSet/>
      <dgm:spPr/>
      <dgm:t>
        <a:bodyPr/>
        <a:lstStyle/>
        <a:p>
          <a:endParaRPr lang="en-US"/>
        </a:p>
      </dgm:t>
    </dgm:pt>
    <dgm:pt modelId="{546B2582-9F36-4BAE-8E9E-7E1F4B97973E}">
      <dgm:prSet/>
      <dgm:spPr/>
      <dgm:t>
        <a:bodyPr/>
        <a:lstStyle/>
        <a:p>
          <a:r>
            <a:rPr lang="en-US">
              <a:latin typeface="Amasis MT Pro Light" panose="02040304050005020304" pitchFamily="18" charset="0"/>
            </a:rPr>
            <a:t>School Plans done at the start of the year can be instrumental in planning for counselor participation in this meeting.</a:t>
          </a:r>
        </a:p>
      </dgm:t>
    </dgm:pt>
    <dgm:pt modelId="{7FDC858C-76E4-4773-94FA-EE49A4165775}" type="parTrans" cxnId="{1BFC2F67-FFA1-4086-B00A-9EC514BA0A9F}">
      <dgm:prSet/>
      <dgm:spPr/>
      <dgm:t>
        <a:bodyPr/>
        <a:lstStyle/>
        <a:p>
          <a:endParaRPr lang="en-US"/>
        </a:p>
      </dgm:t>
    </dgm:pt>
    <dgm:pt modelId="{6246D9B3-FD66-4932-B066-0271C2B4C006}" type="sibTrans" cxnId="{1BFC2F67-FFA1-4086-B00A-9EC514BA0A9F}">
      <dgm:prSet/>
      <dgm:spPr/>
      <dgm:t>
        <a:bodyPr/>
        <a:lstStyle/>
        <a:p>
          <a:endParaRPr lang="en-US"/>
        </a:p>
      </dgm:t>
    </dgm:pt>
    <dgm:pt modelId="{C28C8884-F644-45BE-B86A-779D72DEC2B9}" type="pres">
      <dgm:prSet presAssocID="{9D1372D5-B271-4C4A-BB1D-0D018CF00680}" presName="root" presStyleCnt="0">
        <dgm:presLayoutVars>
          <dgm:dir/>
          <dgm:resizeHandles val="exact"/>
        </dgm:presLayoutVars>
      </dgm:prSet>
      <dgm:spPr/>
    </dgm:pt>
    <dgm:pt modelId="{A656F04B-2BAE-4291-B1AA-8470BA5EFD40}" type="pres">
      <dgm:prSet presAssocID="{20B9B810-A83B-444F-9996-C8F40E62C247}" presName="compNode" presStyleCnt="0"/>
      <dgm:spPr/>
    </dgm:pt>
    <dgm:pt modelId="{3346670B-F7FF-47BF-9017-92DB6A2D379E}" type="pres">
      <dgm:prSet presAssocID="{20B9B810-A83B-444F-9996-C8F40E62C247}" presName="bgRect" presStyleLbl="bgShp" presStyleIdx="0" presStyleCnt="4"/>
      <dgm:spPr/>
    </dgm:pt>
    <dgm:pt modelId="{5DFA45C2-24C9-47CB-9C08-F24209FA14BE}" type="pres">
      <dgm:prSet presAssocID="{20B9B810-A83B-444F-9996-C8F40E62C24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886538C0-9C80-4D6B-8B2B-6872ACC8CD08}" type="pres">
      <dgm:prSet presAssocID="{20B9B810-A83B-444F-9996-C8F40E62C247}" presName="spaceRect" presStyleCnt="0"/>
      <dgm:spPr/>
    </dgm:pt>
    <dgm:pt modelId="{5EDD459F-D061-49AC-90FB-64470D868888}" type="pres">
      <dgm:prSet presAssocID="{20B9B810-A83B-444F-9996-C8F40E62C247}" presName="parTx" presStyleLbl="revTx" presStyleIdx="0" presStyleCnt="4">
        <dgm:presLayoutVars>
          <dgm:chMax val="0"/>
          <dgm:chPref val="0"/>
        </dgm:presLayoutVars>
      </dgm:prSet>
      <dgm:spPr/>
    </dgm:pt>
    <dgm:pt modelId="{9CFADEA3-2113-4317-BE9B-A3D14A8FD2C5}" type="pres">
      <dgm:prSet presAssocID="{6F2C6403-F13A-4179-9F77-867C6E6A14E7}" presName="sibTrans" presStyleCnt="0"/>
      <dgm:spPr/>
    </dgm:pt>
    <dgm:pt modelId="{2F3784C5-08C9-44DD-8353-0904BBAB450C}" type="pres">
      <dgm:prSet presAssocID="{B4662CD9-4D9E-43BD-9210-CB75BC81C8E0}" presName="compNode" presStyleCnt="0"/>
      <dgm:spPr/>
    </dgm:pt>
    <dgm:pt modelId="{2447595F-DAF1-4375-8989-D1C8ED9640EB}" type="pres">
      <dgm:prSet presAssocID="{B4662CD9-4D9E-43BD-9210-CB75BC81C8E0}" presName="bgRect" presStyleLbl="bgShp" presStyleIdx="1" presStyleCnt="4"/>
      <dgm:spPr/>
    </dgm:pt>
    <dgm:pt modelId="{22F4D26C-FA86-4DD7-8728-AA5F46A69491}" type="pres">
      <dgm:prSet presAssocID="{B4662CD9-4D9E-43BD-9210-CB75BC81C8E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
        </a:ext>
      </dgm:extLst>
    </dgm:pt>
    <dgm:pt modelId="{BE9D7AA7-43F7-483F-9335-E5DFA7974D42}" type="pres">
      <dgm:prSet presAssocID="{B4662CD9-4D9E-43BD-9210-CB75BC81C8E0}" presName="spaceRect" presStyleCnt="0"/>
      <dgm:spPr/>
    </dgm:pt>
    <dgm:pt modelId="{56A69CA0-6193-4D8C-82EB-F2FB31215AE3}" type="pres">
      <dgm:prSet presAssocID="{B4662CD9-4D9E-43BD-9210-CB75BC81C8E0}" presName="parTx" presStyleLbl="revTx" presStyleIdx="1" presStyleCnt="4">
        <dgm:presLayoutVars>
          <dgm:chMax val="0"/>
          <dgm:chPref val="0"/>
        </dgm:presLayoutVars>
      </dgm:prSet>
      <dgm:spPr/>
    </dgm:pt>
    <dgm:pt modelId="{1265F686-5E30-424C-B9A8-6F5A156A0EA1}" type="pres">
      <dgm:prSet presAssocID="{621CC137-EBFB-405E-98CD-3002D1CEC0D6}" presName="sibTrans" presStyleCnt="0"/>
      <dgm:spPr/>
    </dgm:pt>
    <dgm:pt modelId="{D2CAE57E-542A-47D9-A023-6117FB0500E0}" type="pres">
      <dgm:prSet presAssocID="{8186AEC1-7DEF-4B45-8E1A-2DF7832B7B66}" presName="compNode" presStyleCnt="0"/>
      <dgm:spPr/>
    </dgm:pt>
    <dgm:pt modelId="{5FFA2BA5-4F0E-4ABC-85A0-9E925398F18A}" type="pres">
      <dgm:prSet presAssocID="{8186AEC1-7DEF-4B45-8E1A-2DF7832B7B66}" presName="bgRect" presStyleLbl="bgShp" presStyleIdx="2" presStyleCnt="4"/>
      <dgm:spPr/>
    </dgm:pt>
    <dgm:pt modelId="{5C36C01A-CA98-484B-B8F1-A5F1B4DBE77A}" type="pres">
      <dgm:prSet presAssocID="{8186AEC1-7DEF-4B45-8E1A-2DF7832B7B6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ting"/>
        </a:ext>
      </dgm:extLst>
    </dgm:pt>
    <dgm:pt modelId="{FB8C0EE4-85F0-4C6F-AA40-B996CFA70690}" type="pres">
      <dgm:prSet presAssocID="{8186AEC1-7DEF-4B45-8E1A-2DF7832B7B66}" presName="spaceRect" presStyleCnt="0"/>
      <dgm:spPr/>
    </dgm:pt>
    <dgm:pt modelId="{CE0DD7A8-F3BE-4BE2-8DB1-420E4961629B}" type="pres">
      <dgm:prSet presAssocID="{8186AEC1-7DEF-4B45-8E1A-2DF7832B7B66}" presName="parTx" presStyleLbl="revTx" presStyleIdx="2" presStyleCnt="4">
        <dgm:presLayoutVars>
          <dgm:chMax val="0"/>
          <dgm:chPref val="0"/>
        </dgm:presLayoutVars>
      </dgm:prSet>
      <dgm:spPr/>
    </dgm:pt>
    <dgm:pt modelId="{8DBDB7DC-4E99-41B4-9C3F-C4C658069FAD}" type="pres">
      <dgm:prSet presAssocID="{E8639E09-E9DB-4FFC-8303-0FAE92AA6F98}" presName="sibTrans" presStyleCnt="0"/>
      <dgm:spPr/>
    </dgm:pt>
    <dgm:pt modelId="{78C3635D-3214-4141-BBC3-01B286DFF378}" type="pres">
      <dgm:prSet presAssocID="{546B2582-9F36-4BAE-8E9E-7E1F4B97973E}" presName="compNode" presStyleCnt="0"/>
      <dgm:spPr/>
    </dgm:pt>
    <dgm:pt modelId="{2E865A34-AE47-4D87-938F-200B9EC5F980}" type="pres">
      <dgm:prSet presAssocID="{546B2582-9F36-4BAE-8E9E-7E1F4B97973E}" presName="bgRect" presStyleLbl="bgShp" presStyleIdx="3" presStyleCnt="4"/>
      <dgm:spPr/>
    </dgm:pt>
    <dgm:pt modelId="{F0A876DE-9C37-43B3-9688-2E4BF36A9F2D}" type="pres">
      <dgm:prSet presAssocID="{546B2582-9F36-4BAE-8E9E-7E1F4B97973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F3EB8764-6D54-40D3-83F6-B74E09F1F38C}" type="pres">
      <dgm:prSet presAssocID="{546B2582-9F36-4BAE-8E9E-7E1F4B97973E}" presName="spaceRect" presStyleCnt="0"/>
      <dgm:spPr/>
    </dgm:pt>
    <dgm:pt modelId="{1A22ED8F-F6E6-4C96-B734-E24DE5B5ED58}" type="pres">
      <dgm:prSet presAssocID="{546B2582-9F36-4BAE-8E9E-7E1F4B97973E}" presName="parTx" presStyleLbl="revTx" presStyleIdx="3" presStyleCnt="4">
        <dgm:presLayoutVars>
          <dgm:chMax val="0"/>
          <dgm:chPref val="0"/>
        </dgm:presLayoutVars>
      </dgm:prSet>
      <dgm:spPr/>
    </dgm:pt>
  </dgm:ptLst>
  <dgm:cxnLst>
    <dgm:cxn modelId="{85B0761F-21FC-4B25-AF24-3E66D643E54C}" type="presOf" srcId="{20B9B810-A83B-444F-9996-C8F40E62C247}" destId="{5EDD459F-D061-49AC-90FB-64470D868888}" srcOrd="0" destOrd="0" presId="urn:microsoft.com/office/officeart/2018/2/layout/IconVerticalSolidList"/>
    <dgm:cxn modelId="{785F8B27-AF51-4CA2-A623-B4669E1AC1F3}" type="presOf" srcId="{8186AEC1-7DEF-4B45-8E1A-2DF7832B7B66}" destId="{CE0DD7A8-F3BE-4BE2-8DB1-420E4961629B}" srcOrd="0" destOrd="0" presId="urn:microsoft.com/office/officeart/2018/2/layout/IconVerticalSolidList"/>
    <dgm:cxn modelId="{38A60F40-F930-4A5B-977C-B11D7B982677}" srcId="{9D1372D5-B271-4C4A-BB1D-0D018CF00680}" destId="{20B9B810-A83B-444F-9996-C8F40E62C247}" srcOrd="0" destOrd="0" parTransId="{BD027639-A12E-4558-9B28-0C2DC17C17A1}" sibTransId="{6F2C6403-F13A-4179-9F77-867C6E6A14E7}"/>
    <dgm:cxn modelId="{1BFC2F67-FFA1-4086-B00A-9EC514BA0A9F}" srcId="{9D1372D5-B271-4C4A-BB1D-0D018CF00680}" destId="{546B2582-9F36-4BAE-8E9E-7E1F4B97973E}" srcOrd="3" destOrd="0" parTransId="{7FDC858C-76E4-4773-94FA-EE49A4165775}" sibTransId="{6246D9B3-FD66-4932-B066-0271C2B4C006}"/>
    <dgm:cxn modelId="{0D030D75-8AC9-4C26-9526-858BA64EFF1C}" srcId="{9D1372D5-B271-4C4A-BB1D-0D018CF00680}" destId="{B4662CD9-4D9E-43BD-9210-CB75BC81C8E0}" srcOrd="1" destOrd="0" parTransId="{B3AA362F-4F1B-4C39-AC13-2E30F90748CD}" sibTransId="{621CC137-EBFB-405E-98CD-3002D1CEC0D6}"/>
    <dgm:cxn modelId="{52E73D8C-504D-4419-8D31-EB0A95243B0D}" type="presOf" srcId="{546B2582-9F36-4BAE-8E9E-7E1F4B97973E}" destId="{1A22ED8F-F6E6-4C96-B734-E24DE5B5ED58}" srcOrd="0" destOrd="0" presId="urn:microsoft.com/office/officeart/2018/2/layout/IconVerticalSolidList"/>
    <dgm:cxn modelId="{9DC6C19E-4258-4558-AE49-5D5E25947B4C}" type="presOf" srcId="{9D1372D5-B271-4C4A-BB1D-0D018CF00680}" destId="{C28C8884-F644-45BE-B86A-779D72DEC2B9}" srcOrd="0" destOrd="0" presId="urn:microsoft.com/office/officeart/2018/2/layout/IconVerticalSolidList"/>
    <dgm:cxn modelId="{C68F5BC3-2EF7-4645-BFE7-DAA99F9C08A1}" srcId="{9D1372D5-B271-4C4A-BB1D-0D018CF00680}" destId="{8186AEC1-7DEF-4B45-8E1A-2DF7832B7B66}" srcOrd="2" destOrd="0" parTransId="{72BD22D7-025D-46F2-8DC2-C389E05FADDB}" sibTransId="{E8639E09-E9DB-4FFC-8303-0FAE92AA6F98}"/>
    <dgm:cxn modelId="{78085AC6-C058-46C8-A48E-21684B01749B}" type="presOf" srcId="{B4662CD9-4D9E-43BD-9210-CB75BC81C8E0}" destId="{56A69CA0-6193-4D8C-82EB-F2FB31215AE3}" srcOrd="0" destOrd="0" presId="urn:microsoft.com/office/officeart/2018/2/layout/IconVerticalSolidList"/>
    <dgm:cxn modelId="{58097B9F-6D75-48B3-846F-4437564E4D8E}" type="presParOf" srcId="{C28C8884-F644-45BE-B86A-779D72DEC2B9}" destId="{A656F04B-2BAE-4291-B1AA-8470BA5EFD40}" srcOrd="0" destOrd="0" presId="urn:microsoft.com/office/officeart/2018/2/layout/IconVerticalSolidList"/>
    <dgm:cxn modelId="{6964889E-5121-48D7-82E2-97061C2CBC0C}" type="presParOf" srcId="{A656F04B-2BAE-4291-B1AA-8470BA5EFD40}" destId="{3346670B-F7FF-47BF-9017-92DB6A2D379E}" srcOrd="0" destOrd="0" presId="urn:microsoft.com/office/officeart/2018/2/layout/IconVerticalSolidList"/>
    <dgm:cxn modelId="{86536F58-0BA5-4407-990E-4BD2F7E14E14}" type="presParOf" srcId="{A656F04B-2BAE-4291-B1AA-8470BA5EFD40}" destId="{5DFA45C2-24C9-47CB-9C08-F24209FA14BE}" srcOrd="1" destOrd="0" presId="urn:microsoft.com/office/officeart/2018/2/layout/IconVerticalSolidList"/>
    <dgm:cxn modelId="{403FC604-723F-4646-98A1-293DBEC63B7B}" type="presParOf" srcId="{A656F04B-2BAE-4291-B1AA-8470BA5EFD40}" destId="{886538C0-9C80-4D6B-8B2B-6872ACC8CD08}" srcOrd="2" destOrd="0" presId="urn:microsoft.com/office/officeart/2018/2/layout/IconVerticalSolidList"/>
    <dgm:cxn modelId="{29C96DDA-CB79-43C5-BFAF-8056AA5F9967}" type="presParOf" srcId="{A656F04B-2BAE-4291-B1AA-8470BA5EFD40}" destId="{5EDD459F-D061-49AC-90FB-64470D868888}" srcOrd="3" destOrd="0" presId="urn:microsoft.com/office/officeart/2018/2/layout/IconVerticalSolidList"/>
    <dgm:cxn modelId="{31BE0F52-B54C-4FD8-AE31-0AC643076EBC}" type="presParOf" srcId="{C28C8884-F644-45BE-B86A-779D72DEC2B9}" destId="{9CFADEA3-2113-4317-BE9B-A3D14A8FD2C5}" srcOrd="1" destOrd="0" presId="urn:microsoft.com/office/officeart/2018/2/layout/IconVerticalSolidList"/>
    <dgm:cxn modelId="{ED52E7C0-78D1-4E9D-A0E5-8C9B7D4E71E9}" type="presParOf" srcId="{C28C8884-F644-45BE-B86A-779D72DEC2B9}" destId="{2F3784C5-08C9-44DD-8353-0904BBAB450C}" srcOrd="2" destOrd="0" presId="urn:microsoft.com/office/officeart/2018/2/layout/IconVerticalSolidList"/>
    <dgm:cxn modelId="{F89EEED8-C094-4038-BDD3-8D26B649FADC}" type="presParOf" srcId="{2F3784C5-08C9-44DD-8353-0904BBAB450C}" destId="{2447595F-DAF1-4375-8989-D1C8ED9640EB}" srcOrd="0" destOrd="0" presId="urn:microsoft.com/office/officeart/2018/2/layout/IconVerticalSolidList"/>
    <dgm:cxn modelId="{7B890CB5-94CA-4F98-8CE4-1159A667A887}" type="presParOf" srcId="{2F3784C5-08C9-44DD-8353-0904BBAB450C}" destId="{22F4D26C-FA86-4DD7-8728-AA5F46A69491}" srcOrd="1" destOrd="0" presId="urn:microsoft.com/office/officeart/2018/2/layout/IconVerticalSolidList"/>
    <dgm:cxn modelId="{B0AB3072-4CDC-427D-9A8D-8CA12146A31D}" type="presParOf" srcId="{2F3784C5-08C9-44DD-8353-0904BBAB450C}" destId="{BE9D7AA7-43F7-483F-9335-E5DFA7974D42}" srcOrd="2" destOrd="0" presId="urn:microsoft.com/office/officeart/2018/2/layout/IconVerticalSolidList"/>
    <dgm:cxn modelId="{A548DD70-7C3E-4658-8443-E7FFB7341A23}" type="presParOf" srcId="{2F3784C5-08C9-44DD-8353-0904BBAB450C}" destId="{56A69CA0-6193-4D8C-82EB-F2FB31215AE3}" srcOrd="3" destOrd="0" presId="urn:microsoft.com/office/officeart/2018/2/layout/IconVerticalSolidList"/>
    <dgm:cxn modelId="{DB10BB17-A367-4535-9257-0D585963164C}" type="presParOf" srcId="{C28C8884-F644-45BE-B86A-779D72DEC2B9}" destId="{1265F686-5E30-424C-B9A8-6F5A156A0EA1}" srcOrd="3" destOrd="0" presId="urn:microsoft.com/office/officeart/2018/2/layout/IconVerticalSolidList"/>
    <dgm:cxn modelId="{9F9B0738-8C53-4F5D-B68F-7D94BF9C2645}" type="presParOf" srcId="{C28C8884-F644-45BE-B86A-779D72DEC2B9}" destId="{D2CAE57E-542A-47D9-A023-6117FB0500E0}" srcOrd="4" destOrd="0" presId="urn:microsoft.com/office/officeart/2018/2/layout/IconVerticalSolidList"/>
    <dgm:cxn modelId="{566FC89D-3AC3-4271-8541-D1B4C9C6B8EA}" type="presParOf" srcId="{D2CAE57E-542A-47D9-A023-6117FB0500E0}" destId="{5FFA2BA5-4F0E-4ABC-85A0-9E925398F18A}" srcOrd="0" destOrd="0" presId="urn:microsoft.com/office/officeart/2018/2/layout/IconVerticalSolidList"/>
    <dgm:cxn modelId="{E7974C70-467F-4D6F-902A-AF289C5FC6F8}" type="presParOf" srcId="{D2CAE57E-542A-47D9-A023-6117FB0500E0}" destId="{5C36C01A-CA98-484B-B8F1-A5F1B4DBE77A}" srcOrd="1" destOrd="0" presId="urn:microsoft.com/office/officeart/2018/2/layout/IconVerticalSolidList"/>
    <dgm:cxn modelId="{19A2D6CB-A57D-4FF3-89AA-C3850AD78DEC}" type="presParOf" srcId="{D2CAE57E-542A-47D9-A023-6117FB0500E0}" destId="{FB8C0EE4-85F0-4C6F-AA40-B996CFA70690}" srcOrd="2" destOrd="0" presId="urn:microsoft.com/office/officeart/2018/2/layout/IconVerticalSolidList"/>
    <dgm:cxn modelId="{9577DBDF-A9F5-4A86-81B8-09C3F3E5BE6D}" type="presParOf" srcId="{D2CAE57E-542A-47D9-A023-6117FB0500E0}" destId="{CE0DD7A8-F3BE-4BE2-8DB1-420E4961629B}" srcOrd="3" destOrd="0" presId="urn:microsoft.com/office/officeart/2018/2/layout/IconVerticalSolidList"/>
    <dgm:cxn modelId="{2D9B7938-28EE-4B79-9638-9438B5182303}" type="presParOf" srcId="{C28C8884-F644-45BE-B86A-779D72DEC2B9}" destId="{8DBDB7DC-4E99-41B4-9C3F-C4C658069FAD}" srcOrd="5" destOrd="0" presId="urn:microsoft.com/office/officeart/2018/2/layout/IconVerticalSolidList"/>
    <dgm:cxn modelId="{F5A11C06-C127-492D-9FF0-F2A1494DE913}" type="presParOf" srcId="{C28C8884-F644-45BE-B86A-779D72DEC2B9}" destId="{78C3635D-3214-4141-BBC3-01B286DFF378}" srcOrd="6" destOrd="0" presId="urn:microsoft.com/office/officeart/2018/2/layout/IconVerticalSolidList"/>
    <dgm:cxn modelId="{520426D3-ECF1-4D48-B263-73DACC2C5DB6}" type="presParOf" srcId="{78C3635D-3214-4141-BBC3-01B286DFF378}" destId="{2E865A34-AE47-4D87-938F-200B9EC5F980}" srcOrd="0" destOrd="0" presId="urn:microsoft.com/office/officeart/2018/2/layout/IconVerticalSolidList"/>
    <dgm:cxn modelId="{AF5E2362-4837-4742-BE52-18395A3C8C3D}" type="presParOf" srcId="{78C3635D-3214-4141-BBC3-01B286DFF378}" destId="{F0A876DE-9C37-43B3-9688-2E4BF36A9F2D}" srcOrd="1" destOrd="0" presId="urn:microsoft.com/office/officeart/2018/2/layout/IconVerticalSolidList"/>
    <dgm:cxn modelId="{BB884B4D-43A0-462A-A260-16D39E342680}" type="presParOf" srcId="{78C3635D-3214-4141-BBC3-01B286DFF378}" destId="{F3EB8764-6D54-40D3-83F6-B74E09F1F38C}" srcOrd="2" destOrd="0" presId="urn:microsoft.com/office/officeart/2018/2/layout/IconVerticalSolidList"/>
    <dgm:cxn modelId="{551B53E7-43EC-4FFF-9262-D6FF4D40DE23}" type="presParOf" srcId="{78C3635D-3214-4141-BBC3-01B286DFF378}" destId="{1A22ED8F-F6E6-4C96-B734-E24DE5B5ED5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1372D5-B271-4C4A-BB1D-0D018CF0068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0B9B810-A83B-444F-9996-C8F40E62C247}">
      <dgm:prSet/>
      <dgm:spPr/>
      <dgm:t>
        <a:bodyPr/>
        <a:lstStyle/>
        <a:p>
          <a:r>
            <a:rPr lang="en-US">
              <a:latin typeface="Amasis MT Pro Light" panose="02040304050005020304" pitchFamily="18" charset="0"/>
            </a:rPr>
            <a:t>ARD= Admission, Review, Dismissal | Communication with T/VRC | Consent from Parents | Postsecondary Goals Outcomes	</a:t>
          </a:r>
        </a:p>
      </dgm:t>
    </dgm:pt>
    <dgm:pt modelId="{BD027639-A12E-4558-9B28-0C2DC17C17A1}" type="parTrans" cxnId="{38A60F40-F930-4A5B-977C-B11D7B982677}">
      <dgm:prSet/>
      <dgm:spPr/>
      <dgm:t>
        <a:bodyPr/>
        <a:lstStyle/>
        <a:p>
          <a:endParaRPr lang="en-US"/>
        </a:p>
      </dgm:t>
    </dgm:pt>
    <dgm:pt modelId="{6F2C6403-F13A-4179-9F77-867C6E6A14E7}" type="sibTrans" cxnId="{38A60F40-F930-4A5B-977C-B11D7B982677}">
      <dgm:prSet/>
      <dgm:spPr/>
      <dgm:t>
        <a:bodyPr/>
        <a:lstStyle/>
        <a:p>
          <a:endParaRPr lang="en-US"/>
        </a:p>
      </dgm:t>
    </dgm:pt>
    <dgm:pt modelId="{B4662CD9-4D9E-43BD-9210-CB75BC81C8E0}">
      <dgm:prSet/>
      <dgm:spPr/>
      <dgm:t>
        <a:bodyPr/>
        <a:lstStyle/>
        <a:p>
          <a:r>
            <a:rPr lang="en-US">
              <a:latin typeface="Amasis MT Pro Light" panose="02040304050005020304" pitchFamily="18" charset="0"/>
            </a:rPr>
            <a:t>ARD Participation is separate from monthly contact | Best Practice schedule ARD meetings on the days the T/VRC is on campus (when possible)</a:t>
          </a:r>
        </a:p>
      </dgm:t>
    </dgm:pt>
    <dgm:pt modelId="{B3AA362F-4F1B-4C39-AC13-2E30F90748CD}" type="parTrans" cxnId="{0D030D75-8AC9-4C26-9526-858BA64EFF1C}">
      <dgm:prSet/>
      <dgm:spPr/>
      <dgm:t>
        <a:bodyPr/>
        <a:lstStyle/>
        <a:p>
          <a:endParaRPr lang="en-US"/>
        </a:p>
      </dgm:t>
    </dgm:pt>
    <dgm:pt modelId="{621CC137-EBFB-405E-98CD-3002D1CEC0D6}" type="sibTrans" cxnId="{0D030D75-8AC9-4C26-9526-858BA64EFF1C}">
      <dgm:prSet/>
      <dgm:spPr/>
      <dgm:t>
        <a:bodyPr/>
        <a:lstStyle/>
        <a:p>
          <a:endParaRPr lang="en-US"/>
        </a:p>
      </dgm:t>
    </dgm:pt>
    <dgm:pt modelId="{8186AEC1-7DEF-4B45-8E1A-2DF7832B7B66}">
      <dgm:prSet/>
      <dgm:spPr/>
      <dgm:t>
        <a:bodyPr/>
        <a:lstStyle/>
        <a:p>
          <a:r>
            <a:rPr lang="en-US">
              <a:latin typeface="Amasis MT Pro Light" panose="02040304050005020304" pitchFamily="18" charset="0"/>
            </a:rPr>
            <a:t>“Participation” does not mean physical, in-person participation. MOU states to provide 30 days’ notice, when possible, to invite a T/VRC to attend meeting.   </a:t>
          </a:r>
        </a:p>
      </dgm:t>
    </dgm:pt>
    <dgm:pt modelId="{72BD22D7-025D-46F2-8DC2-C389E05FADDB}" type="parTrans" cxnId="{C68F5BC3-2EF7-4645-BFE7-DAA99F9C08A1}">
      <dgm:prSet/>
      <dgm:spPr/>
      <dgm:t>
        <a:bodyPr/>
        <a:lstStyle/>
        <a:p>
          <a:endParaRPr lang="en-US"/>
        </a:p>
      </dgm:t>
    </dgm:pt>
    <dgm:pt modelId="{E8639E09-E9DB-4FFC-8303-0FAE92AA6F98}" type="sibTrans" cxnId="{C68F5BC3-2EF7-4645-BFE7-DAA99F9C08A1}">
      <dgm:prSet/>
      <dgm:spPr/>
      <dgm:t>
        <a:bodyPr/>
        <a:lstStyle/>
        <a:p>
          <a:endParaRPr lang="en-US"/>
        </a:p>
      </dgm:t>
    </dgm:pt>
    <dgm:pt modelId="{546B2582-9F36-4BAE-8E9E-7E1F4B97973E}">
      <dgm:prSet custT="1"/>
      <dgm:spPr/>
      <dgm:t>
        <a:bodyPr/>
        <a:lstStyle/>
        <a:p>
          <a:r>
            <a:rPr lang="en-US" sz="2200">
              <a:latin typeface="Amasis MT Pro Light" panose="02040304050005020304" pitchFamily="18" charset="0"/>
            </a:rPr>
            <a:t>Share and communicate ARD Annual Schedule with T/VRC </a:t>
          </a:r>
          <a:r>
            <a:rPr lang="en-US" sz="1800">
              <a:latin typeface="Amasis MT Pro Light" panose="02040304050005020304" pitchFamily="18" charset="0"/>
            </a:rPr>
            <a:t>(Name, Grade, and Date). </a:t>
          </a:r>
          <a:r>
            <a:rPr lang="en-US" sz="2000">
              <a:latin typeface="Amasis MT Pro Light" panose="02040304050005020304" pitchFamily="18" charset="0"/>
            </a:rPr>
            <a:t>Consider Prep Days hosted by the school.</a:t>
          </a:r>
          <a:endParaRPr lang="en-US" sz="2200">
            <a:latin typeface="Amasis MT Pro Light" panose="02040304050005020304" pitchFamily="18" charset="0"/>
          </a:endParaRPr>
        </a:p>
      </dgm:t>
    </dgm:pt>
    <dgm:pt modelId="{7FDC858C-76E4-4773-94FA-EE49A4165775}" type="parTrans" cxnId="{1BFC2F67-FFA1-4086-B00A-9EC514BA0A9F}">
      <dgm:prSet/>
      <dgm:spPr/>
      <dgm:t>
        <a:bodyPr/>
        <a:lstStyle/>
        <a:p>
          <a:endParaRPr lang="en-US"/>
        </a:p>
      </dgm:t>
    </dgm:pt>
    <dgm:pt modelId="{6246D9B3-FD66-4932-B066-0271C2B4C006}" type="sibTrans" cxnId="{1BFC2F67-FFA1-4086-B00A-9EC514BA0A9F}">
      <dgm:prSet/>
      <dgm:spPr/>
      <dgm:t>
        <a:bodyPr/>
        <a:lstStyle/>
        <a:p>
          <a:endParaRPr lang="en-US"/>
        </a:p>
      </dgm:t>
    </dgm:pt>
    <dgm:pt modelId="{C28C8884-F644-45BE-B86A-779D72DEC2B9}" type="pres">
      <dgm:prSet presAssocID="{9D1372D5-B271-4C4A-BB1D-0D018CF00680}" presName="root" presStyleCnt="0">
        <dgm:presLayoutVars>
          <dgm:dir/>
          <dgm:resizeHandles val="exact"/>
        </dgm:presLayoutVars>
      </dgm:prSet>
      <dgm:spPr/>
    </dgm:pt>
    <dgm:pt modelId="{A656F04B-2BAE-4291-B1AA-8470BA5EFD40}" type="pres">
      <dgm:prSet presAssocID="{20B9B810-A83B-444F-9996-C8F40E62C247}" presName="compNode" presStyleCnt="0"/>
      <dgm:spPr/>
    </dgm:pt>
    <dgm:pt modelId="{3346670B-F7FF-47BF-9017-92DB6A2D379E}" type="pres">
      <dgm:prSet presAssocID="{20B9B810-A83B-444F-9996-C8F40E62C247}" presName="bgRect" presStyleLbl="bgShp" presStyleIdx="0" presStyleCnt="4"/>
      <dgm:spPr/>
    </dgm:pt>
    <dgm:pt modelId="{5DFA45C2-24C9-47CB-9C08-F24209FA14BE}" type="pres">
      <dgm:prSet presAssocID="{20B9B810-A83B-444F-9996-C8F40E62C24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886538C0-9C80-4D6B-8B2B-6872ACC8CD08}" type="pres">
      <dgm:prSet presAssocID="{20B9B810-A83B-444F-9996-C8F40E62C247}" presName="spaceRect" presStyleCnt="0"/>
      <dgm:spPr/>
    </dgm:pt>
    <dgm:pt modelId="{5EDD459F-D061-49AC-90FB-64470D868888}" type="pres">
      <dgm:prSet presAssocID="{20B9B810-A83B-444F-9996-C8F40E62C247}" presName="parTx" presStyleLbl="revTx" presStyleIdx="0" presStyleCnt="4">
        <dgm:presLayoutVars>
          <dgm:chMax val="0"/>
          <dgm:chPref val="0"/>
        </dgm:presLayoutVars>
      </dgm:prSet>
      <dgm:spPr/>
    </dgm:pt>
    <dgm:pt modelId="{9CFADEA3-2113-4317-BE9B-A3D14A8FD2C5}" type="pres">
      <dgm:prSet presAssocID="{6F2C6403-F13A-4179-9F77-867C6E6A14E7}" presName="sibTrans" presStyleCnt="0"/>
      <dgm:spPr/>
    </dgm:pt>
    <dgm:pt modelId="{2F3784C5-08C9-44DD-8353-0904BBAB450C}" type="pres">
      <dgm:prSet presAssocID="{B4662CD9-4D9E-43BD-9210-CB75BC81C8E0}" presName="compNode" presStyleCnt="0"/>
      <dgm:spPr/>
    </dgm:pt>
    <dgm:pt modelId="{2447595F-DAF1-4375-8989-D1C8ED9640EB}" type="pres">
      <dgm:prSet presAssocID="{B4662CD9-4D9E-43BD-9210-CB75BC81C8E0}" presName="bgRect" presStyleLbl="bgShp" presStyleIdx="1" presStyleCnt="4"/>
      <dgm:spPr/>
    </dgm:pt>
    <dgm:pt modelId="{22F4D26C-FA86-4DD7-8728-AA5F46A69491}" type="pres">
      <dgm:prSet presAssocID="{B4662CD9-4D9E-43BD-9210-CB75BC81C8E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
        </a:ext>
      </dgm:extLst>
    </dgm:pt>
    <dgm:pt modelId="{BE9D7AA7-43F7-483F-9335-E5DFA7974D42}" type="pres">
      <dgm:prSet presAssocID="{B4662CD9-4D9E-43BD-9210-CB75BC81C8E0}" presName="spaceRect" presStyleCnt="0"/>
      <dgm:spPr/>
    </dgm:pt>
    <dgm:pt modelId="{56A69CA0-6193-4D8C-82EB-F2FB31215AE3}" type="pres">
      <dgm:prSet presAssocID="{B4662CD9-4D9E-43BD-9210-CB75BC81C8E0}" presName="parTx" presStyleLbl="revTx" presStyleIdx="1" presStyleCnt="4">
        <dgm:presLayoutVars>
          <dgm:chMax val="0"/>
          <dgm:chPref val="0"/>
        </dgm:presLayoutVars>
      </dgm:prSet>
      <dgm:spPr/>
    </dgm:pt>
    <dgm:pt modelId="{1265F686-5E30-424C-B9A8-6F5A156A0EA1}" type="pres">
      <dgm:prSet presAssocID="{621CC137-EBFB-405E-98CD-3002D1CEC0D6}" presName="sibTrans" presStyleCnt="0"/>
      <dgm:spPr/>
    </dgm:pt>
    <dgm:pt modelId="{D2CAE57E-542A-47D9-A023-6117FB0500E0}" type="pres">
      <dgm:prSet presAssocID="{8186AEC1-7DEF-4B45-8E1A-2DF7832B7B66}" presName="compNode" presStyleCnt="0"/>
      <dgm:spPr/>
    </dgm:pt>
    <dgm:pt modelId="{5FFA2BA5-4F0E-4ABC-85A0-9E925398F18A}" type="pres">
      <dgm:prSet presAssocID="{8186AEC1-7DEF-4B45-8E1A-2DF7832B7B66}" presName="bgRect" presStyleLbl="bgShp" presStyleIdx="2" presStyleCnt="4"/>
      <dgm:spPr/>
    </dgm:pt>
    <dgm:pt modelId="{5C36C01A-CA98-484B-B8F1-A5F1B4DBE77A}" type="pres">
      <dgm:prSet presAssocID="{8186AEC1-7DEF-4B45-8E1A-2DF7832B7B6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ting"/>
        </a:ext>
      </dgm:extLst>
    </dgm:pt>
    <dgm:pt modelId="{FB8C0EE4-85F0-4C6F-AA40-B996CFA70690}" type="pres">
      <dgm:prSet presAssocID="{8186AEC1-7DEF-4B45-8E1A-2DF7832B7B66}" presName="spaceRect" presStyleCnt="0"/>
      <dgm:spPr/>
    </dgm:pt>
    <dgm:pt modelId="{CE0DD7A8-F3BE-4BE2-8DB1-420E4961629B}" type="pres">
      <dgm:prSet presAssocID="{8186AEC1-7DEF-4B45-8E1A-2DF7832B7B66}" presName="parTx" presStyleLbl="revTx" presStyleIdx="2" presStyleCnt="4">
        <dgm:presLayoutVars>
          <dgm:chMax val="0"/>
          <dgm:chPref val="0"/>
        </dgm:presLayoutVars>
      </dgm:prSet>
      <dgm:spPr/>
    </dgm:pt>
    <dgm:pt modelId="{8DBDB7DC-4E99-41B4-9C3F-C4C658069FAD}" type="pres">
      <dgm:prSet presAssocID="{E8639E09-E9DB-4FFC-8303-0FAE92AA6F98}" presName="sibTrans" presStyleCnt="0"/>
      <dgm:spPr/>
    </dgm:pt>
    <dgm:pt modelId="{78C3635D-3214-4141-BBC3-01B286DFF378}" type="pres">
      <dgm:prSet presAssocID="{546B2582-9F36-4BAE-8E9E-7E1F4B97973E}" presName="compNode" presStyleCnt="0"/>
      <dgm:spPr/>
    </dgm:pt>
    <dgm:pt modelId="{2E865A34-AE47-4D87-938F-200B9EC5F980}" type="pres">
      <dgm:prSet presAssocID="{546B2582-9F36-4BAE-8E9E-7E1F4B97973E}" presName="bgRect" presStyleLbl="bgShp" presStyleIdx="3" presStyleCnt="4"/>
      <dgm:spPr/>
    </dgm:pt>
    <dgm:pt modelId="{F0A876DE-9C37-43B3-9688-2E4BF36A9F2D}" type="pres">
      <dgm:prSet presAssocID="{546B2582-9F36-4BAE-8E9E-7E1F4B97973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F3EB8764-6D54-40D3-83F6-B74E09F1F38C}" type="pres">
      <dgm:prSet presAssocID="{546B2582-9F36-4BAE-8E9E-7E1F4B97973E}" presName="spaceRect" presStyleCnt="0"/>
      <dgm:spPr/>
    </dgm:pt>
    <dgm:pt modelId="{1A22ED8F-F6E6-4C96-B734-E24DE5B5ED58}" type="pres">
      <dgm:prSet presAssocID="{546B2582-9F36-4BAE-8E9E-7E1F4B97973E}" presName="parTx" presStyleLbl="revTx" presStyleIdx="3" presStyleCnt="4">
        <dgm:presLayoutVars>
          <dgm:chMax val="0"/>
          <dgm:chPref val="0"/>
        </dgm:presLayoutVars>
      </dgm:prSet>
      <dgm:spPr/>
    </dgm:pt>
  </dgm:ptLst>
  <dgm:cxnLst>
    <dgm:cxn modelId="{85B0761F-21FC-4B25-AF24-3E66D643E54C}" type="presOf" srcId="{20B9B810-A83B-444F-9996-C8F40E62C247}" destId="{5EDD459F-D061-49AC-90FB-64470D868888}" srcOrd="0" destOrd="0" presId="urn:microsoft.com/office/officeart/2018/2/layout/IconVerticalSolidList"/>
    <dgm:cxn modelId="{785F8B27-AF51-4CA2-A623-B4669E1AC1F3}" type="presOf" srcId="{8186AEC1-7DEF-4B45-8E1A-2DF7832B7B66}" destId="{CE0DD7A8-F3BE-4BE2-8DB1-420E4961629B}" srcOrd="0" destOrd="0" presId="urn:microsoft.com/office/officeart/2018/2/layout/IconVerticalSolidList"/>
    <dgm:cxn modelId="{38A60F40-F930-4A5B-977C-B11D7B982677}" srcId="{9D1372D5-B271-4C4A-BB1D-0D018CF00680}" destId="{20B9B810-A83B-444F-9996-C8F40E62C247}" srcOrd="0" destOrd="0" parTransId="{BD027639-A12E-4558-9B28-0C2DC17C17A1}" sibTransId="{6F2C6403-F13A-4179-9F77-867C6E6A14E7}"/>
    <dgm:cxn modelId="{1BFC2F67-FFA1-4086-B00A-9EC514BA0A9F}" srcId="{9D1372D5-B271-4C4A-BB1D-0D018CF00680}" destId="{546B2582-9F36-4BAE-8E9E-7E1F4B97973E}" srcOrd="3" destOrd="0" parTransId="{7FDC858C-76E4-4773-94FA-EE49A4165775}" sibTransId="{6246D9B3-FD66-4932-B066-0271C2B4C006}"/>
    <dgm:cxn modelId="{0D030D75-8AC9-4C26-9526-858BA64EFF1C}" srcId="{9D1372D5-B271-4C4A-BB1D-0D018CF00680}" destId="{B4662CD9-4D9E-43BD-9210-CB75BC81C8E0}" srcOrd="1" destOrd="0" parTransId="{B3AA362F-4F1B-4C39-AC13-2E30F90748CD}" sibTransId="{621CC137-EBFB-405E-98CD-3002D1CEC0D6}"/>
    <dgm:cxn modelId="{52E73D8C-504D-4419-8D31-EB0A95243B0D}" type="presOf" srcId="{546B2582-9F36-4BAE-8E9E-7E1F4B97973E}" destId="{1A22ED8F-F6E6-4C96-B734-E24DE5B5ED58}" srcOrd="0" destOrd="0" presId="urn:microsoft.com/office/officeart/2018/2/layout/IconVerticalSolidList"/>
    <dgm:cxn modelId="{9DC6C19E-4258-4558-AE49-5D5E25947B4C}" type="presOf" srcId="{9D1372D5-B271-4C4A-BB1D-0D018CF00680}" destId="{C28C8884-F644-45BE-B86A-779D72DEC2B9}" srcOrd="0" destOrd="0" presId="urn:microsoft.com/office/officeart/2018/2/layout/IconVerticalSolidList"/>
    <dgm:cxn modelId="{C68F5BC3-2EF7-4645-BFE7-DAA99F9C08A1}" srcId="{9D1372D5-B271-4C4A-BB1D-0D018CF00680}" destId="{8186AEC1-7DEF-4B45-8E1A-2DF7832B7B66}" srcOrd="2" destOrd="0" parTransId="{72BD22D7-025D-46F2-8DC2-C389E05FADDB}" sibTransId="{E8639E09-E9DB-4FFC-8303-0FAE92AA6F98}"/>
    <dgm:cxn modelId="{78085AC6-C058-46C8-A48E-21684B01749B}" type="presOf" srcId="{B4662CD9-4D9E-43BD-9210-CB75BC81C8E0}" destId="{56A69CA0-6193-4D8C-82EB-F2FB31215AE3}" srcOrd="0" destOrd="0" presId="urn:microsoft.com/office/officeart/2018/2/layout/IconVerticalSolidList"/>
    <dgm:cxn modelId="{58097B9F-6D75-48B3-846F-4437564E4D8E}" type="presParOf" srcId="{C28C8884-F644-45BE-B86A-779D72DEC2B9}" destId="{A656F04B-2BAE-4291-B1AA-8470BA5EFD40}" srcOrd="0" destOrd="0" presId="urn:microsoft.com/office/officeart/2018/2/layout/IconVerticalSolidList"/>
    <dgm:cxn modelId="{6964889E-5121-48D7-82E2-97061C2CBC0C}" type="presParOf" srcId="{A656F04B-2BAE-4291-B1AA-8470BA5EFD40}" destId="{3346670B-F7FF-47BF-9017-92DB6A2D379E}" srcOrd="0" destOrd="0" presId="urn:microsoft.com/office/officeart/2018/2/layout/IconVerticalSolidList"/>
    <dgm:cxn modelId="{86536F58-0BA5-4407-990E-4BD2F7E14E14}" type="presParOf" srcId="{A656F04B-2BAE-4291-B1AA-8470BA5EFD40}" destId="{5DFA45C2-24C9-47CB-9C08-F24209FA14BE}" srcOrd="1" destOrd="0" presId="urn:microsoft.com/office/officeart/2018/2/layout/IconVerticalSolidList"/>
    <dgm:cxn modelId="{403FC604-723F-4646-98A1-293DBEC63B7B}" type="presParOf" srcId="{A656F04B-2BAE-4291-B1AA-8470BA5EFD40}" destId="{886538C0-9C80-4D6B-8B2B-6872ACC8CD08}" srcOrd="2" destOrd="0" presId="urn:microsoft.com/office/officeart/2018/2/layout/IconVerticalSolidList"/>
    <dgm:cxn modelId="{29C96DDA-CB79-43C5-BFAF-8056AA5F9967}" type="presParOf" srcId="{A656F04B-2BAE-4291-B1AA-8470BA5EFD40}" destId="{5EDD459F-D061-49AC-90FB-64470D868888}" srcOrd="3" destOrd="0" presId="urn:microsoft.com/office/officeart/2018/2/layout/IconVerticalSolidList"/>
    <dgm:cxn modelId="{31BE0F52-B54C-4FD8-AE31-0AC643076EBC}" type="presParOf" srcId="{C28C8884-F644-45BE-B86A-779D72DEC2B9}" destId="{9CFADEA3-2113-4317-BE9B-A3D14A8FD2C5}" srcOrd="1" destOrd="0" presId="urn:microsoft.com/office/officeart/2018/2/layout/IconVerticalSolidList"/>
    <dgm:cxn modelId="{ED52E7C0-78D1-4E9D-A0E5-8C9B7D4E71E9}" type="presParOf" srcId="{C28C8884-F644-45BE-B86A-779D72DEC2B9}" destId="{2F3784C5-08C9-44DD-8353-0904BBAB450C}" srcOrd="2" destOrd="0" presId="urn:microsoft.com/office/officeart/2018/2/layout/IconVerticalSolidList"/>
    <dgm:cxn modelId="{F89EEED8-C094-4038-BDD3-8D26B649FADC}" type="presParOf" srcId="{2F3784C5-08C9-44DD-8353-0904BBAB450C}" destId="{2447595F-DAF1-4375-8989-D1C8ED9640EB}" srcOrd="0" destOrd="0" presId="urn:microsoft.com/office/officeart/2018/2/layout/IconVerticalSolidList"/>
    <dgm:cxn modelId="{7B890CB5-94CA-4F98-8CE4-1159A667A887}" type="presParOf" srcId="{2F3784C5-08C9-44DD-8353-0904BBAB450C}" destId="{22F4D26C-FA86-4DD7-8728-AA5F46A69491}" srcOrd="1" destOrd="0" presId="urn:microsoft.com/office/officeart/2018/2/layout/IconVerticalSolidList"/>
    <dgm:cxn modelId="{B0AB3072-4CDC-427D-9A8D-8CA12146A31D}" type="presParOf" srcId="{2F3784C5-08C9-44DD-8353-0904BBAB450C}" destId="{BE9D7AA7-43F7-483F-9335-E5DFA7974D42}" srcOrd="2" destOrd="0" presId="urn:microsoft.com/office/officeart/2018/2/layout/IconVerticalSolidList"/>
    <dgm:cxn modelId="{A548DD70-7C3E-4658-8443-E7FFB7341A23}" type="presParOf" srcId="{2F3784C5-08C9-44DD-8353-0904BBAB450C}" destId="{56A69CA0-6193-4D8C-82EB-F2FB31215AE3}" srcOrd="3" destOrd="0" presId="urn:microsoft.com/office/officeart/2018/2/layout/IconVerticalSolidList"/>
    <dgm:cxn modelId="{DB10BB17-A367-4535-9257-0D585963164C}" type="presParOf" srcId="{C28C8884-F644-45BE-B86A-779D72DEC2B9}" destId="{1265F686-5E30-424C-B9A8-6F5A156A0EA1}" srcOrd="3" destOrd="0" presId="urn:microsoft.com/office/officeart/2018/2/layout/IconVerticalSolidList"/>
    <dgm:cxn modelId="{9F9B0738-8C53-4F5D-B68F-7D94BF9C2645}" type="presParOf" srcId="{C28C8884-F644-45BE-B86A-779D72DEC2B9}" destId="{D2CAE57E-542A-47D9-A023-6117FB0500E0}" srcOrd="4" destOrd="0" presId="urn:microsoft.com/office/officeart/2018/2/layout/IconVerticalSolidList"/>
    <dgm:cxn modelId="{566FC89D-3AC3-4271-8541-D1B4C9C6B8EA}" type="presParOf" srcId="{D2CAE57E-542A-47D9-A023-6117FB0500E0}" destId="{5FFA2BA5-4F0E-4ABC-85A0-9E925398F18A}" srcOrd="0" destOrd="0" presId="urn:microsoft.com/office/officeart/2018/2/layout/IconVerticalSolidList"/>
    <dgm:cxn modelId="{E7974C70-467F-4D6F-902A-AF289C5FC6F8}" type="presParOf" srcId="{D2CAE57E-542A-47D9-A023-6117FB0500E0}" destId="{5C36C01A-CA98-484B-B8F1-A5F1B4DBE77A}" srcOrd="1" destOrd="0" presId="urn:microsoft.com/office/officeart/2018/2/layout/IconVerticalSolidList"/>
    <dgm:cxn modelId="{19A2D6CB-A57D-4FF3-89AA-C3850AD78DEC}" type="presParOf" srcId="{D2CAE57E-542A-47D9-A023-6117FB0500E0}" destId="{FB8C0EE4-85F0-4C6F-AA40-B996CFA70690}" srcOrd="2" destOrd="0" presId="urn:microsoft.com/office/officeart/2018/2/layout/IconVerticalSolidList"/>
    <dgm:cxn modelId="{9577DBDF-A9F5-4A86-81B8-09C3F3E5BE6D}" type="presParOf" srcId="{D2CAE57E-542A-47D9-A023-6117FB0500E0}" destId="{CE0DD7A8-F3BE-4BE2-8DB1-420E4961629B}" srcOrd="3" destOrd="0" presId="urn:microsoft.com/office/officeart/2018/2/layout/IconVerticalSolidList"/>
    <dgm:cxn modelId="{2D9B7938-28EE-4B79-9638-9438B5182303}" type="presParOf" srcId="{C28C8884-F644-45BE-B86A-779D72DEC2B9}" destId="{8DBDB7DC-4E99-41B4-9C3F-C4C658069FAD}" srcOrd="5" destOrd="0" presId="urn:microsoft.com/office/officeart/2018/2/layout/IconVerticalSolidList"/>
    <dgm:cxn modelId="{F5A11C06-C127-492D-9FF0-F2A1494DE913}" type="presParOf" srcId="{C28C8884-F644-45BE-B86A-779D72DEC2B9}" destId="{78C3635D-3214-4141-BBC3-01B286DFF378}" srcOrd="6" destOrd="0" presId="urn:microsoft.com/office/officeart/2018/2/layout/IconVerticalSolidList"/>
    <dgm:cxn modelId="{520426D3-ECF1-4D48-B263-73DACC2C5DB6}" type="presParOf" srcId="{78C3635D-3214-4141-BBC3-01B286DFF378}" destId="{2E865A34-AE47-4D87-938F-200B9EC5F980}" srcOrd="0" destOrd="0" presId="urn:microsoft.com/office/officeart/2018/2/layout/IconVerticalSolidList"/>
    <dgm:cxn modelId="{AF5E2362-4837-4742-BE52-18395A3C8C3D}" type="presParOf" srcId="{78C3635D-3214-4141-BBC3-01B286DFF378}" destId="{F0A876DE-9C37-43B3-9688-2E4BF36A9F2D}" srcOrd="1" destOrd="0" presId="urn:microsoft.com/office/officeart/2018/2/layout/IconVerticalSolidList"/>
    <dgm:cxn modelId="{BB884B4D-43A0-462A-A260-16D39E342680}" type="presParOf" srcId="{78C3635D-3214-4141-BBC3-01B286DFF378}" destId="{F3EB8764-6D54-40D3-83F6-B74E09F1F38C}" srcOrd="2" destOrd="0" presId="urn:microsoft.com/office/officeart/2018/2/layout/IconVerticalSolidList"/>
    <dgm:cxn modelId="{551B53E7-43EC-4FFF-9262-D6FF4D40DE23}" type="presParOf" srcId="{78C3635D-3214-4141-BBC3-01B286DFF378}" destId="{1A22ED8F-F6E6-4C96-B734-E24DE5B5ED5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20113D-2696-4D91-B03E-0C4F88A44D5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528C960-85E2-47C7-9E8D-117C5BC0C5F3}">
      <dgm:prSet custT="1"/>
      <dgm:spPr/>
      <dgm:t>
        <a:bodyPr/>
        <a:lstStyle/>
        <a:p>
          <a:endParaRPr lang="en-US" sz="2600"/>
        </a:p>
        <a:p>
          <a:r>
            <a:rPr lang="en-US" sz="2600">
              <a:latin typeface="ADLaM Display" panose="02010000000000000000" pitchFamily="2" charset="0"/>
              <a:ea typeface="ADLaM Display" panose="02010000000000000000" pitchFamily="2" charset="0"/>
              <a:cs typeface="ADLaM Display" panose="02010000000000000000" pitchFamily="2" charset="0"/>
            </a:rPr>
            <a:t>Driver’s and Transportation Training  - Public Transportation is not always available.</a:t>
          </a:r>
        </a:p>
      </dgm:t>
    </dgm:pt>
    <dgm:pt modelId="{C6AEC46A-8386-437E-826B-698C489237F9}" type="parTrans" cxnId="{06753F8B-C320-486D-9F8B-D8E3448F0EC2}">
      <dgm:prSet/>
      <dgm:spPr/>
      <dgm:t>
        <a:bodyPr/>
        <a:lstStyle/>
        <a:p>
          <a:endParaRPr lang="en-US"/>
        </a:p>
      </dgm:t>
    </dgm:pt>
    <dgm:pt modelId="{8CD9DF79-1186-4FE4-B027-5F5F3F723D05}" type="sibTrans" cxnId="{06753F8B-C320-486D-9F8B-D8E3448F0EC2}">
      <dgm:prSet/>
      <dgm:spPr/>
      <dgm:t>
        <a:bodyPr/>
        <a:lstStyle/>
        <a:p>
          <a:endParaRPr lang="en-US"/>
        </a:p>
      </dgm:t>
    </dgm:pt>
    <dgm:pt modelId="{57426E21-97D6-4415-99BA-811696749AAA}">
      <dgm:prSet custT="1"/>
      <dgm:spPr/>
      <dgm:t>
        <a:bodyPr/>
        <a:lstStyle/>
        <a:p>
          <a:endParaRPr lang="en-US" sz="2600"/>
        </a:p>
        <a:p>
          <a:r>
            <a:rPr lang="en-US" sz="2600">
              <a:latin typeface="ADLaM Display" panose="02010000000000000000" pitchFamily="2" charset="0"/>
              <a:ea typeface="ADLaM Display" panose="02010000000000000000" pitchFamily="2" charset="0"/>
              <a:cs typeface="ADLaM Display" panose="02010000000000000000" pitchFamily="2" charset="0"/>
            </a:rPr>
            <a:t>Applied Behavior Analysis </a:t>
          </a:r>
          <a:r>
            <a:rPr lang="en-US" sz="1800">
              <a:latin typeface="ADLaM Display" panose="02010000000000000000" pitchFamily="2" charset="0"/>
              <a:ea typeface="ADLaM Display" panose="02010000000000000000" pitchFamily="2" charset="0"/>
              <a:cs typeface="ADLaM Display" panose="02010000000000000000" pitchFamily="2" charset="0"/>
            </a:rPr>
            <a:t>(Social Skills Training), </a:t>
          </a:r>
          <a:r>
            <a:rPr lang="en-US" sz="2600" err="1">
              <a:latin typeface="ADLaM Display" panose="02010000000000000000" pitchFamily="2" charset="0"/>
              <a:ea typeface="ADLaM Display" panose="02010000000000000000" pitchFamily="2" charset="0"/>
              <a:cs typeface="ADLaM Display" panose="02010000000000000000" pitchFamily="2" charset="0"/>
            </a:rPr>
            <a:t>Birkman</a:t>
          </a:r>
          <a:r>
            <a:rPr lang="en-US" sz="2600">
              <a:latin typeface="ADLaM Display" panose="02010000000000000000" pitchFamily="2" charset="0"/>
              <a:ea typeface="ADLaM Display" panose="02010000000000000000" pitchFamily="2" charset="0"/>
              <a:cs typeface="ADLaM Display" panose="02010000000000000000" pitchFamily="2" charset="0"/>
            </a:rPr>
            <a:t> Career Exploration Assessment, and other Autism Supports </a:t>
          </a:r>
        </a:p>
      </dgm:t>
    </dgm:pt>
    <dgm:pt modelId="{0D2B4076-350F-477B-A0A8-1B5172C1B63B}" type="parTrans" cxnId="{CA67E198-C6ED-40F3-87C6-61AE9046CB56}">
      <dgm:prSet/>
      <dgm:spPr/>
      <dgm:t>
        <a:bodyPr/>
        <a:lstStyle/>
        <a:p>
          <a:endParaRPr lang="en-US"/>
        </a:p>
      </dgm:t>
    </dgm:pt>
    <dgm:pt modelId="{6E230E8C-D379-4723-9039-D0189EF02399}" type="sibTrans" cxnId="{CA67E198-C6ED-40F3-87C6-61AE9046CB56}">
      <dgm:prSet/>
      <dgm:spPr/>
      <dgm:t>
        <a:bodyPr/>
        <a:lstStyle/>
        <a:p>
          <a:endParaRPr lang="en-US"/>
        </a:p>
      </dgm:t>
    </dgm:pt>
    <dgm:pt modelId="{A7EC1CF8-C319-479B-AB5E-06FDD78281EC}">
      <dgm:prSet custT="1"/>
      <dgm:spPr/>
      <dgm:t>
        <a:bodyPr/>
        <a:lstStyle/>
        <a:p>
          <a:endParaRPr lang="en-US" sz="2600"/>
        </a:p>
        <a:p>
          <a:r>
            <a:rPr lang="en-US" sz="2600">
              <a:latin typeface="ADLaM Display" panose="02010000000000000000" pitchFamily="2" charset="0"/>
              <a:ea typeface="ADLaM Display" panose="02010000000000000000" pitchFamily="2" charset="0"/>
              <a:cs typeface="ADLaM Display" panose="02010000000000000000" pitchFamily="2" charset="0"/>
            </a:rPr>
            <a:t>Work Experience Training Services</a:t>
          </a:r>
        </a:p>
      </dgm:t>
    </dgm:pt>
    <dgm:pt modelId="{704A381B-77A8-4D29-946B-0D86C1E74CDB}" type="parTrans" cxnId="{04B2D5E7-B0A4-4E65-A997-622DB3444EF3}">
      <dgm:prSet/>
      <dgm:spPr/>
      <dgm:t>
        <a:bodyPr/>
        <a:lstStyle/>
        <a:p>
          <a:endParaRPr lang="en-US"/>
        </a:p>
      </dgm:t>
    </dgm:pt>
    <dgm:pt modelId="{8BBF638E-1D0F-4BA4-834E-9A2BB1626522}" type="sibTrans" cxnId="{04B2D5E7-B0A4-4E65-A997-622DB3444EF3}">
      <dgm:prSet/>
      <dgm:spPr/>
      <dgm:t>
        <a:bodyPr/>
        <a:lstStyle/>
        <a:p>
          <a:endParaRPr lang="en-US"/>
        </a:p>
      </dgm:t>
    </dgm:pt>
    <dgm:pt modelId="{D5481746-BDB1-4FFF-B562-FE2D8B580BC6}" type="pres">
      <dgm:prSet presAssocID="{5F20113D-2696-4D91-B03E-0C4F88A44D53}" presName="vert0" presStyleCnt="0">
        <dgm:presLayoutVars>
          <dgm:dir/>
          <dgm:animOne val="branch"/>
          <dgm:animLvl val="lvl"/>
        </dgm:presLayoutVars>
      </dgm:prSet>
      <dgm:spPr/>
    </dgm:pt>
    <dgm:pt modelId="{12B3184D-E02C-4A6B-B590-91C5F5D85C18}" type="pres">
      <dgm:prSet presAssocID="{9528C960-85E2-47C7-9E8D-117C5BC0C5F3}" presName="thickLine" presStyleLbl="alignNode1" presStyleIdx="0" presStyleCnt="3"/>
      <dgm:spPr/>
    </dgm:pt>
    <dgm:pt modelId="{E9DDBEA3-0DE4-4B71-9518-44D010160ECF}" type="pres">
      <dgm:prSet presAssocID="{9528C960-85E2-47C7-9E8D-117C5BC0C5F3}" presName="horz1" presStyleCnt="0"/>
      <dgm:spPr/>
    </dgm:pt>
    <dgm:pt modelId="{EA10FF66-3441-497C-ACAD-522B4CA652EE}" type="pres">
      <dgm:prSet presAssocID="{9528C960-85E2-47C7-9E8D-117C5BC0C5F3}" presName="tx1" presStyleLbl="revTx" presStyleIdx="0" presStyleCnt="3"/>
      <dgm:spPr/>
    </dgm:pt>
    <dgm:pt modelId="{BA432770-F940-425C-B245-722F0BA4A59B}" type="pres">
      <dgm:prSet presAssocID="{9528C960-85E2-47C7-9E8D-117C5BC0C5F3}" presName="vert1" presStyleCnt="0"/>
      <dgm:spPr/>
    </dgm:pt>
    <dgm:pt modelId="{15AC93E6-3385-4EB7-AE3B-5B570EFC3DCA}" type="pres">
      <dgm:prSet presAssocID="{57426E21-97D6-4415-99BA-811696749AAA}" presName="thickLine" presStyleLbl="alignNode1" presStyleIdx="1" presStyleCnt="3"/>
      <dgm:spPr/>
    </dgm:pt>
    <dgm:pt modelId="{3AF1014C-77B6-4963-A141-D3634777F26F}" type="pres">
      <dgm:prSet presAssocID="{57426E21-97D6-4415-99BA-811696749AAA}" presName="horz1" presStyleCnt="0"/>
      <dgm:spPr/>
    </dgm:pt>
    <dgm:pt modelId="{CC90FB9C-D0EF-46BE-84BF-C1EA4FF277E4}" type="pres">
      <dgm:prSet presAssocID="{57426E21-97D6-4415-99BA-811696749AAA}" presName="tx1" presStyleLbl="revTx" presStyleIdx="1" presStyleCnt="3"/>
      <dgm:spPr/>
    </dgm:pt>
    <dgm:pt modelId="{37A03FE1-50EB-43FD-B7A8-1FA35B65EE00}" type="pres">
      <dgm:prSet presAssocID="{57426E21-97D6-4415-99BA-811696749AAA}" presName="vert1" presStyleCnt="0"/>
      <dgm:spPr/>
    </dgm:pt>
    <dgm:pt modelId="{C4FA0AD0-256B-4E47-BE6B-648EA2A48C88}" type="pres">
      <dgm:prSet presAssocID="{A7EC1CF8-C319-479B-AB5E-06FDD78281EC}" presName="thickLine" presStyleLbl="alignNode1" presStyleIdx="2" presStyleCnt="3"/>
      <dgm:spPr/>
    </dgm:pt>
    <dgm:pt modelId="{4BB19C81-5415-4264-A497-ECCE79698E1A}" type="pres">
      <dgm:prSet presAssocID="{A7EC1CF8-C319-479B-AB5E-06FDD78281EC}" presName="horz1" presStyleCnt="0"/>
      <dgm:spPr/>
    </dgm:pt>
    <dgm:pt modelId="{63B75713-A21F-480D-8528-1520B532FB03}" type="pres">
      <dgm:prSet presAssocID="{A7EC1CF8-C319-479B-AB5E-06FDD78281EC}" presName="tx1" presStyleLbl="revTx" presStyleIdx="2" presStyleCnt="3"/>
      <dgm:spPr/>
    </dgm:pt>
    <dgm:pt modelId="{695B3CE6-5924-4D97-BF1B-172EB49426B2}" type="pres">
      <dgm:prSet presAssocID="{A7EC1CF8-C319-479B-AB5E-06FDD78281EC}" presName="vert1" presStyleCnt="0"/>
      <dgm:spPr/>
    </dgm:pt>
  </dgm:ptLst>
  <dgm:cxnLst>
    <dgm:cxn modelId="{33AC240F-0F23-4B1C-8B8E-67D4425E7F4E}" type="presOf" srcId="{57426E21-97D6-4415-99BA-811696749AAA}" destId="{CC90FB9C-D0EF-46BE-84BF-C1EA4FF277E4}" srcOrd="0" destOrd="0" presId="urn:microsoft.com/office/officeart/2008/layout/LinedList"/>
    <dgm:cxn modelId="{4BB4DE5B-E8B3-4E76-9C81-58F7A64D8EEB}" type="presOf" srcId="{5F20113D-2696-4D91-B03E-0C4F88A44D53}" destId="{D5481746-BDB1-4FFF-B562-FE2D8B580BC6}" srcOrd="0" destOrd="0" presId="urn:microsoft.com/office/officeart/2008/layout/LinedList"/>
    <dgm:cxn modelId="{06753F8B-C320-486D-9F8B-D8E3448F0EC2}" srcId="{5F20113D-2696-4D91-B03E-0C4F88A44D53}" destId="{9528C960-85E2-47C7-9E8D-117C5BC0C5F3}" srcOrd="0" destOrd="0" parTransId="{C6AEC46A-8386-437E-826B-698C489237F9}" sibTransId="{8CD9DF79-1186-4FE4-B027-5F5F3F723D05}"/>
    <dgm:cxn modelId="{93ADAA93-6447-46B5-B6F5-F6402B79E6CB}" type="presOf" srcId="{9528C960-85E2-47C7-9E8D-117C5BC0C5F3}" destId="{EA10FF66-3441-497C-ACAD-522B4CA652EE}" srcOrd="0" destOrd="0" presId="urn:microsoft.com/office/officeart/2008/layout/LinedList"/>
    <dgm:cxn modelId="{CA67E198-C6ED-40F3-87C6-61AE9046CB56}" srcId="{5F20113D-2696-4D91-B03E-0C4F88A44D53}" destId="{57426E21-97D6-4415-99BA-811696749AAA}" srcOrd="1" destOrd="0" parTransId="{0D2B4076-350F-477B-A0A8-1B5172C1B63B}" sibTransId="{6E230E8C-D379-4723-9039-D0189EF02399}"/>
    <dgm:cxn modelId="{04B2D5E7-B0A4-4E65-A997-622DB3444EF3}" srcId="{5F20113D-2696-4D91-B03E-0C4F88A44D53}" destId="{A7EC1CF8-C319-479B-AB5E-06FDD78281EC}" srcOrd="2" destOrd="0" parTransId="{704A381B-77A8-4D29-946B-0D86C1E74CDB}" sibTransId="{8BBF638E-1D0F-4BA4-834E-9A2BB1626522}"/>
    <dgm:cxn modelId="{C1FD4BEC-1CCA-4675-9750-74CE5C3B4F67}" type="presOf" srcId="{A7EC1CF8-C319-479B-AB5E-06FDD78281EC}" destId="{63B75713-A21F-480D-8528-1520B532FB03}" srcOrd="0" destOrd="0" presId="urn:microsoft.com/office/officeart/2008/layout/LinedList"/>
    <dgm:cxn modelId="{0367F4CB-DDAE-4A39-B617-55222269C243}" type="presParOf" srcId="{D5481746-BDB1-4FFF-B562-FE2D8B580BC6}" destId="{12B3184D-E02C-4A6B-B590-91C5F5D85C18}" srcOrd="0" destOrd="0" presId="urn:microsoft.com/office/officeart/2008/layout/LinedList"/>
    <dgm:cxn modelId="{9958AB3C-8E65-4C68-875B-67F600DAB958}" type="presParOf" srcId="{D5481746-BDB1-4FFF-B562-FE2D8B580BC6}" destId="{E9DDBEA3-0DE4-4B71-9518-44D010160ECF}" srcOrd="1" destOrd="0" presId="urn:microsoft.com/office/officeart/2008/layout/LinedList"/>
    <dgm:cxn modelId="{C1A8D2B8-C22F-4A5A-9204-3BE94302D123}" type="presParOf" srcId="{E9DDBEA3-0DE4-4B71-9518-44D010160ECF}" destId="{EA10FF66-3441-497C-ACAD-522B4CA652EE}" srcOrd="0" destOrd="0" presId="urn:microsoft.com/office/officeart/2008/layout/LinedList"/>
    <dgm:cxn modelId="{2392F57F-7F64-4592-8DBB-AB2117003E96}" type="presParOf" srcId="{E9DDBEA3-0DE4-4B71-9518-44D010160ECF}" destId="{BA432770-F940-425C-B245-722F0BA4A59B}" srcOrd="1" destOrd="0" presId="urn:microsoft.com/office/officeart/2008/layout/LinedList"/>
    <dgm:cxn modelId="{5164C86E-EDA3-488D-92A2-051B71FB80F4}" type="presParOf" srcId="{D5481746-BDB1-4FFF-B562-FE2D8B580BC6}" destId="{15AC93E6-3385-4EB7-AE3B-5B570EFC3DCA}" srcOrd="2" destOrd="0" presId="urn:microsoft.com/office/officeart/2008/layout/LinedList"/>
    <dgm:cxn modelId="{98C84D18-8398-4CE3-8C0C-205D8F17B757}" type="presParOf" srcId="{D5481746-BDB1-4FFF-B562-FE2D8B580BC6}" destId="{3AF1014C-77B6-4963-A141-D3634777F26F}" srcOrd="3" destOrd="0" presId="urn:microsoft.com/office/officeart/2008/layout/LinedList"/>
    <dgm:cxn modelId="{F25E9990-26A2-49C9-8BED-81AD8CF1AF4C}" type="presParOf" srcId="{3AF1014C-77B6-4963-A141-D3634777F26F}" destId="{CC90FB9C-D0EF-46BE-84BF-C1EA4FF277E4}" srcOrd="0" destOrd="0" presId="urn:microsoft.com/office/officeart/2008/layout/LinedList"/>
    <dgm:cxn modelId="{2C0E0959-BBB0-4383-B7D6-D0765E30F476}" type="presParOf" srcId="{3AF1014C-77B6-4963-A141-D3634777F26F}" destId="{37A03FE1-50EB-43FD-B7A8-1FA35B65EE00}" srcOrd="1" destOrd="0" presId="urn:microsoft.com/office/officeart/2008/layout/LinedList"/>
    <dgm:cxn modelId="{F273FA7D-93FB-4D7F-A3B8-258AF069E716}" type="presParOf" srcId="{D5481746-BDB1-4FFF-B562-FE2D8B580BC6}" destId="{C4FA0AD0-256B-4E47-BE6B-648EA2A48C88}" srcOrd="4" destOrd="0" presId="urn:microsoft.com/office/officeart/2008/layout/LinedList"/>
    <dgm:cxn modelId="{315A0B56-F464-46B6-BFD0-5D229E597917}" type="presParOf" srcId="{D5481746-BDB1-4FFF-B562-FE2D8B580BC6}" destId="{4BB19C81-5415-4264-A497-ECCE79698E1A}" srcOrd="5" destOrd="0" presId="urn:microsoft.com/office/officeart/2008/layout/LinedList"/>
    <dgm:cxn modelId="{37B073AF-1320-49E8-94F5-C2E52EC8A84D}" type="presParOf" srcId="{4BB19C81-5415-4264-A497-ECCE79698E1A}" destId="{63B75713-A21F-480D-8528-1520B532FB03}" srcOrd="0" destOrd="0" presId="urn:microsoft.com/office/officeart/2008/layout/LinedList"/>
    <dgm:cxn modelId="{DE8538A2-3B14-44AA-A49A-DBB3B7315ABA}" type="presParOf" srcId="{4BB19C81-5415-4264-A497-ECCE79698E1A}" destId="{695B3CE6-5924-4D97-BF1B-172EB49426B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17CE6D-C876-4B9B-82FF-9AC7FA8DD646}" type="doc">
      <dgm:prSet loTypeId="urn:microsoft.com/office/officeart/2018/5/layout/IconCircleLabelList" loCatId="icon" qsTypeId="urn:microsoft.com/office/officeart/2005/8/quickstyle/simple1" qsCatId="simple" csTypeId="urn:microsoft.com/office/officeart/2018/5/colors/Iconchunking_neutralicon_accent1_2" csCatId="accent1" phldr="1"/>
      <dgm:spPr/>
      <dgm:t>
        <a:bodyPr/>
        <a:lstStyle/>
        <a:p>
          <a:endParaRPr lang="en-US"/>
        </a:p>
      </dgm:t>
    </dgm:pt>
    <dgm:pt modelId="{D54A74C5-8FCC-466A-81C6-9D873293F87F}">
      <dgm:prSet custT="1"/>
      <dgm:spPr/>
      <dgm:t>
        <a:bodyPr/>
        <a:lstStyle/>
        <a:p>
          <a:pPr>
            <a:defRPr cap="all"/>
          </a:pPr>
          <a:endParaRPr lang="en-US" sz="1800">
            <a:latin typeface="Amasis MT Pro Black" panose="02040A04050005020304" pitchFamily="18" charset="0"/>
          </a:endParaRPr>
        </a:p>
        <a:p>
          <a:pPr>
            <a:defRPr cap="all"/>
          </a:pPr>
          <a:r>
            <a:rPr lang="en-US" sz="1800">
              <a:latin typeface="Amasis MT Pro Black" panose="02040A04050005020304" pitchFamily="18" charset="0"/>
            </a:rPr>
            <a:t>VR Pre-ETS Mailbox</a:t>
          </a:r>
        </a:p>
      </dgm:t>
    </dgm:pt>
    <dgm:pt modelId="{71E34400-31C0-49B4-8B86-3A2C053C6511}" type="parTrans" cxnId="{1D49A5AA-5BEB-4E27-A104-D204770129C4}">
      <dgm:prSet/>
      <dgm:spPr/>
      <dgm:t>
        <a:bodyPr/>
        <a:lstStyle/>
        <a:p>
          <a:endParaRPr lang="en-US"/>
        </a:p>
      </dgm:t>
    </dgm:pt>
    <dgm:pt modelId="{5940686C-B651-46BC-A623-8B46F5556B48}" type="sibTrans" cxnId="{1D49A5AA-5BEB-4E27-A104-D204770129C4}">
      <dgm:prSet/>
      <dgm:spPr/>
      <dgm:t>
        <a:bodyPr/>
        <a:lstStyle/>
        <a:p>
          <a:endParaRPr lang="en-US"/>
        </a:p>
      </dgm:t>
    </dgm:pt>
    <dgm:pt modelId="{84939CD2-02BA-4622-AB35-179A13E4874D}">
      <dgm:prSet/>
      <dgm:spPr/>
      <dgm:t>
        <a:bodyPr/>
        <a:lstStyle/>
        <a:p>
          <a:pPr>
            <a:defRPr cap="all"/>
          </a:pPr>
          <a:endParaRPr lang="en-US">
            <a:latin typeface="+mj-lt"/>
          </a:endParaRPr>
        </a:p>
      </dgm:t>
    </dgm:pt>
    <dgm:pt modelId="{F38897BF-B725-43DC-AF97-C2FDC757FE32}" type="sibTrans" cxnId="{64ADAA9B-04A3-46B5-A547-74AEDC14FB63}">
      <dgm:prSet/>
      <dgm:spPr/>
      <dgm:t>
        <a:bodyPr/>
        <a:lstStyle/>
        <a:p>
          <a:endParaRPr lang="en-US"/>
        </a:p>
      </dgm:t>
    </dgm:pt>
    <dgm:pt modelId="{9F4851F8-9031-4DBC-8B85-CDDBE3E0EA7B}" type="parTrans" cxnId="{64ADAA9B-04A3-46B5-A547-74AEDC14FB63}">
      <dgm:prSet/>
      <dgm:spPr/>
      <dgm:t>
        <a:bodyPr/>
        <a:lstStyle/>
        <a:p>
          <a:endParaRPr lang="en-US"/>
        </a:p>
      </dgm:t>
    </dgm:pt>
    <dgm:pt modelId="{00A5704F-6C7B-4182-B99E-2A46C1F311E5}" type="pres">
      <dgm:prSet presAssocID="{9017CE6D-C876-4B9B-82FF-9AC7FA8DD646}" presName="root" presStyleCnt="0">
        <dgm:presLayoutVars>
          <dgm:dir/>
          <dgm:resizeHandles val="exact"/>
        </dgm:presLayoutVars>
      </dgm:prSet>
      <dgm:spPr/>
    </dgm:pt>
    <dgm:pt modelId="{ADBA971B-891E-4ECC-8130-8363A5D22D85}" type="pres">
      <dgm:prSet presAssocID="{D54A74C5-8FCC-466A-81C6-9D873293F87F}" presName="compNode" presStyleCnt="0"/>
      <dgm:spPr/>
    </dgm:pt>
    <dgm:pt modelId="{8A5F5559-CC3C-4127-BC75-CD114AFAE4FE}" type="pres">
      <dgm:prSet presAssocID="{D54A74C5-8FCC-466A-81C6-9D873293F87F}" presName="iconBgRect" presStyleLbl="bgShp" presStyleIdx="0" presStyleCnt="2" custLinFactNeighborX="1161" custLinFactNeighborY="3104"/>
      <dgm:spPr/>
    </dgm:pt>
    <dgm:pt modelId="{9FC60373-23F4-4FD6-BE49-F7111FFA49EC}" type="pres">
      <dgm:prSet presAssocID="{D54A74C5-8FCC-466A-81C6-9D873293F87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ud Computing"/>
        </a:ext>
      </dgm:extLst>
    </dgm:pt>
    <dgm:pt modelId="{90381F20-D791-4927-8D36-24CD41EE0A9C}" type="pres">
      <dgm:prSet presAssocID="{D54A74C5-8FCC-466A-81C6-9D873293F87F}" presName="spaceRect" presStyleCnt="0"/>
      <dgm:spPr/>
    </dgm:pt>
    <dgm:pt modelId="{D9C7ED29-8252-4AA9-9C3F-0F88F4701604}" type="pres">
      <dgm:prSet presAssocID="{D54A74C5-8FCC-466A-81C6-9D873293F87F}" presName="textRect" presStyleLbl="revTx" presStyleIdx="0" presStyleCnt="2" custScaleX="155526" custScaleY="122749" custLinFactNeighborX="48849" custLinFactNeighborY="-16731">
        <dgm:presLayoutVars>
          <dgm:chMax val="1"/>
          <dgm:chPref val="1"/>
        </dgm:presLayoutVars>
      </dgm:prSet>
      <dgm:spPr/>
    </dgm:pt>
    <dgm:pt modelId="{A1149670-83D2-48D9-99D5-FFF261C10BBB}" type="pres">
      <dgm:prSet presAssocID="{5940686C-B651-46BC-A623-8B46F5556B48}" presName="sibTrans" presStyleCnt="0"/>
      <dgm:spPr/>
    </dgm:pt>
    <dgm:pt modelId="{4617CFC8-DF46-4EF3-B1C6-EC5241383979}" type="pres">
      <dgm:prSet presAssocID="{84939CD2-02BA-4622-AB35-179A13E4874D}" presName="compNode" presStyleCnt="0"/>
      <dgm:spPr/>
    </dgm:pt>
    <dgm:pt modelId="{0167F6A5-BA85-450C-AF77-9EAE56A8BFCE}" type="pres">
      <dgm:prSet presAssocID="{84939CD2-02BA-4622-AB35-179A13E4874D}" presName="iconBgRect" presStyleLbl="bgShp" presStyleIdx="1" presStyleCnt="2" custLinFactNeighborX="-88711" custLinFactNeighborY="652"/>
      <dgm:spPr/>
    </dgm:pt>
    <dgm:pt modelId="{BC4AE391-E405-46D1-B57C-721A60A5C9F9}" type="pres">
      <dgm:prSet presAssocID="{84939CD2-02BA-4622-AB35-179A13E4874D}" presName="iconRect" presStyleLbl="node1" presStyleIdx="1" presStyleCnt="2" custLinFactX="-58361" custLinFactNeighborX="-100000" custLinFactNeighborY="-618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ail"/>
        </a:ext>
      </dgm:extLst>
    </dgm:pt>
    <dgm:pt modelId="{ED46047B-342B-4886-9940-11EE1CD7CA08}" type="pres">
      <dgm:prSet presAssocID="{84939CD2-02BA-4622-AB35-179A13E4874D}" presName="spaceRect" presStyleCnt="0"/>
      <dgm:spPr/>
    </dgm:pt>
    <dgm:pt modelId="{3F19C11F-D45E-476D-8B8F-A9A9EA6E7997}" type="pres">
      <dgm:prSet presAssocID="{84939CD2-02BA-4622-AB35-179A13E4874D}" presName="textRect" presStyleLbl="revTx" presStyleIdx="1" presStyleCnt="2" custLinFactX="51917" custLinFactY="-200000" custLinFactNeighborX="100000" custLinFactNeighborY="-286667">
        <dgm:presLayoutVars>
          <dgm:chMax val="1"/>
          <dgm:chPref val="1"/>
        </dgm:presLayoutVars>
      </dgm:prSet>
      <dgm:spPr/>
    </dgm:pt>
  </dgm:ptLst>
  <dgm:cxnLst>
    <dgm:cxn modelId="{49C69519-C90B-4CEB-9A6E-CFA001E1A241}" type="presOf" srcId="{9017CE6D-C876-4B9B-82FF-9AC7FA8DD646}" destId="{00A5704F-6C7B-4182-B99E-2A46C1F311E5}" srcOrd="0" destOrd="0" presId="urn:microsoft.com/office/officeart/2018/5/layout/IconCircleLabelList"/>
    <dgm:cxn modelId="{75AB5A42-D159-4F13-B172-1F7CE47D100A}" type="presOf" srcId="{84939CD2-02BA-4622-AB35-179A13E4874D}" destId="{3F19C11F-D45E-476D-8B8F-A9A9EA6E7997}" srcOrd="0" destOrd="0" presId="urn:microsoft.com/office/officeart/2018/5/layout/IconCircleLabelList"/>
    <dgm:cxn modelId="{524E8A48-1220-44DE-AB45-F3E385BF8092}" type="presOf" srcId="{D54A74C5-8FCC-466A-81C6-9D873293F87F}" destId="{D9C7ED29-8252-4AA9-9C3F-0F88F4701604}" srcOrd="0" destOrd="0" presId="urn:microsoft.com/office/officeart/2018/5/layout/IconCircleLabelList"/>
    <dgm:cxn modelId="{64ADAA9B-04A3-46B5-A547-74AEDC14FB63}" srcId="{9017CE6D-C876-4B9B-82FF-9AC7FA8DD646}" destId="{84939CD2-02BA-4622-AB35-179A13E4874D}" srcOrd="1" destOrd="0" parTransId="{9F4851F8-9031-4DBC-8B85-CDDBE3E0EA7B}" sibTransId="{F38897BF-B725-43DC-AF97-C2FDC757FE32}"/>
    <dgm:cxn modelId="{1D49A5AA-5BEB-4E27-A104-D204770129C4}" srcId="{9017CE6D-C876-4B9B-82FF-9AC7FA8DD646}" destId="{D54A74C5-8FCC-466A-81C6-9D873293F87F}" srcOrd="0" destOrd="0" parTransId="{71E34400-31C0-49B4-8B86-3A2C053C6511}" sibTransId="{5940686C-B651-46BC-A623-8B46F5556B48}"/>
    <dgm:cxn modelId="{9A964B90-8045-4919-AC03-A8A8BBCD845A}" type="presParOf" srcId="{00A5704F-6C7B-4182-B99E-2A46C1F311E5}" destId="{ADBA971B-891E-4ECC-8130-8363A5D22D85}" srcOrd="0" destOrd="0" presId="urn:microsoft.com/office/officeart/2018/5/layout/IconCircleLabelList"/>
    <dgm:cxn modelId="{34B494B9-FCE9-466C-98F8-DFF5A6D19408}" type="presParOf" srcId="{ADBA971B-891E-4ECC-8130-8363A5D22D85}" destId="{8A5F5559-CC3C-4127-BC75-CD114AFAE4FE}" srcOrd="0" destOrd="0" presId="urn:microsoft.com/office/officeart/2018/5/layout/IconCircleLabelList"/>
    <dgm:cxn modelId="{D65D3B2E-074C-49DC-903D-9AEBA5A229D7}" type="presParOf" srcId="{ADBA971B-891E-4ECC-8130-8363A5D22D85}" destId="{9FC60373-23F4-4FD6-BE49-F7111FFA49EC}" srcOrd="1" destOrd="0" presId="urn:microsoft.com/office/officeart/2018/5/layout/IconCircleLabelList"/>
    <dgm:cxn modelId="{2610FB84-FC85-48E0-83D6-30C351B5F083}" type="presParOf" srcId="{ADBA971B-891E-4ECC-8130-8363A5D22D85}" destId="{90381F20-D791-4927-8D36-24CD41EE0A9C}" srcOrd="2" destOrd="0" presId="urn:microsoft.com/office/officeart/2018/5/layout/IconCircleLabelList"/>
    <dgm:cxn modelId="{A0F13C08-0822-46F7-AC07-AD018EEE7F5C}" type="presParOf" srcId="{ADBA971B-891E-4ECC-8130-8363A5D22D85}" destId="{D9C7ED29-8252-4AA9-9C3F-0F88F4701604}" srcOrd="3" destOrd="0" presId="urn:microsoft.com/office/officeart/2018/5/layout/IconCircleLabelList"/>
    <dgm:cxn modelId="{51BDA220-190F-496A-97E1-B3EF465EF2D3}" type="presParOf" srcId="{00A5704F-6C7B-4182-B99E-2A46C1F311E5}" destId="{A1149670-83D2-48D9-99D5-FFF261C10BBB}" srcOrd="1" destOrd="0" presId="urn:microsoft.com/office/officeart/2018/5/layout/IconCircleLabelList"/>
    <dgm:cxn modelId="{71F5C597-C436-41B7-9764-92CBDA6C4A0C}" type="presParOf" srcId="{00A5704F-6C7B-4182-B99E-2A46C1F311E5}" destId="{4617CFC8-DF46-4EF3-B1C6-EC5241383979}" srcOrd="2" destOrd="0" presId="urn:microsoft.com/office/officeart/2018/5/layout/IconCircleLabelList"/>
    <dgm:cxn modelId="{8D2BD2F6-AF9E-4626-909A-95F8D2F6CE73}" type="presParOf" srcId="{4617CFC8-DF46-4EF3-B1C6-EC5241383979}" destId="{0167F6A5-BA85-450C-AF77-9EAE56A8BFCE}" srcOrd="0" destOrd="0" presId="urn:microsoft.com/office/officeart/2018/5/layout/IconCircleLabelList"/>
    <dgm:cxn modelId="{F8FDE611-ABB0-4931-9FC4-5F104D2C78F1}" type="presParOf" srcId="{4617CFC8-DF46-4EF3-B1C6-EC5241383979}" destId="{BC4AE391-E405-46D1-B57C-721A60A5C9F9}" srcOrd="1" destOrd="0" presId="urn:microsoft.com/office/officeart/2018/5/layout/IconCircleLabelList"/>
    <dgm:cxn modelId="{8D7F67C3-C3D2-4849-88D0-4B6340ECEE36}" type="presParOf" srcId="{4617CFC8-DF46-4EF3-B1C6-EC5241383979}" destId="{ED46047B-342B-4886-9940-11EE1CD7CA08}" srcOrd="2" destOrd="0" presId="urn:microsoft.com/office/officeart/2018/5/layout/IconCircleLabelList"/>
    <dgm:cxn modelId="{E69AEF05-C699-4B97-92C7-1D2CCC7CBBC4}" type="presParOf" srcId="{4617CFC8-DF46-4EF3-B1C6-EC5241383979}" destId="{3F19C11F-D45E-476D-8B8F-A9A9EA6E7997}"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5C1B5-D2DD-451F-A2A1-B05CF2037DFD}">
      <dsp:nvSpPr>
        <dsp:cNvPr id="0" name=""/>
        <dsp:cNvSpPr/>
      </dsp:nvSpPr>
      <dsp:spPr>
        <a:xfrm>
          <a:off x="0" y="0"/>
          <a:ext cx="7432777" cy="169068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US" sz="2400" b="1" kern="1200">
              <a:solidFill>
                <a:schemeClr val="accent6">
                  <a:lumMod val="50000"/>
                </a:schemeClr>
              </a:solidFill>
              <a:latin typeface="Amasis MT Pro Light" panose="02040304050005020304" pitchFamily="18" charset="0"/>
            </a:rPr>
            <a:t>If there is no other way for a student or the referring party to connect with VR staff, there is the option for an online self- referral.</a:t>
          </a:r>
        </a:p>
      </dsp:txBody>
      <dsp:txXfrm>
        <a:off x="1655624" y="0"/>
        <a:ext cx="5777152" cy="1690687"/>
      </dsp:txXfrm>
    </dsp:sp>
    <dsp:sp modelId="{B0C26117-1554-4D84-9578-5A307CB8F2C3}">
      <dsp:nvSpPr>
        <dsp:cNvPr id="0" name=""/>
        <dsp:cNvSpPr/>
      </dsp:nvSpPr>
      <dsp:spPr>
        <a:xfrm>
          <a:off x="169068" y="169068"/>
          <a:ext cx="1486555" cy="1352550"/>
        </a:xfrm>
        <a:prstGeom prst="roundRect">
          <a:avLst>
            <a:gd name="adj" fmla="val 1000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930E1D-1D91-4800-ADEE-DF218A1996CE}">
      <dsp:nvSpPr>
        <dsp:cNvPr id="0" name=""/>
        <dsp:cNvSpPr/>
      </dsp:nvSpPr>
      <dsp:spPr>
        <a:xfrm>
          <a:off x="0" y="1859756"/>
          <a:ext cx="7432777" cy="169068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n-US" sz="2200" b="1" kern="1200">
              <a:solidFill>
                <a:schemeClr val="accent6">
                  <a:lumMod val="50000"/>
                </a:schemeClr>
              </a:solidFill>
              <a:latin typeface="Amasis MT Pro Light" panose="02040304050005020304" pitchFamily="18" charset="0"/>
            </a:rPr>
            <a:t>Before taking advantage of this option, it should be noted that the customer’s information is being put into the system and then transferred until it is with the correct staff person to handle the case.</a:t>
          </a:r>
        </a:p>
      </dsp:txBody>
      <dsp:txXfrm>
        <a:off x="1655624" y="1859756"/>
        <a:ext cx="5777152" cy="1690687"/>
      </dsp:txXfrm>
    </dsp:sp>
    <dsp:sp modelId="{3EEC7F4C-FC91-415E-8659-0B0766CC3C9E}">
      <dsp:nvSpPr>
        <dsp:cNvPr id="0" name=""/>
        <dsp:cNvSpPr/>
      </dsp:nvSpPr>
      <dsp:spPr>
        <a:xfrm>
          <a:off x="169068" y="2028825"/>
          <a:ext cx="1486555" cy="135255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t="-5000" b="-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178155-C50D-45B1-8B0F-5BA4B4634131}">
      <dsp:nvSpPr>
        <dsp:cNvPr id="0" name=""/>
        <dsp:cNvSpPr/>
      </dsp:nvSpPr>
      <dsp:spPr>
        <a:xfrm>
          <a:off x="0" y="3719512"/>
          <a:ext cx="7432777" cy="169068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n-US" sz="2200" b="1" kern="1200">
              <a:solidFill>
                <a:schemeClr val="accent6">
                  <a:lumMod val="50000"/>
                </a:schemeClr>
              </a:solidFill>
              <a:latin typeface="Amasis MT Pro Light" panose="02040304050005020304" pitchFamily="18" charset="0"/>
            </a:rPr>
            <a:t>This process may take much longer than a traditional referral, due to the referral coming through a different channel of communication. </a:t>
          </a:r>
        </a:p>
      </dsp:txBody>
      <dsp:txXfrm>
        <a:off x="1655624" y="3719512"/>
        <a:ext cx="5777152" cy="1690687"/>
      </dsp:txXfrm>
    </dsp:sp>
    <dsp:sp modelId="{82E35C74-5EDD-43FB-A340-B9CE426CEE5D}">
      <dsp:nvSpPr>
        <dsp:cNvPr id="0" name=""/>
        <dsp:cNvSpPr/>
      </dsp:nvSpPr>
      <dsp:spPr>
        <a:xfrm>
          <a:off x="169068" y="3888581"/>
          <a:ext cx="1486555" cy="1352550"/>
        </a:xfrm>
        <a:prstGeom prst="roundRect">
          <a:avLst>
            <a:gd name="adj" fmla="val 10000"/>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6670B-F7FF-47BF-9017-92DB6A2D379E}">
      <dsp:nvSpPr>
        <dsp:cNvPr id="0" name=""/>
        <dsp:cNvSpPr/>
      </dsp:nvSpPr>
      <dsp:spPr>
        <a:xfrm>
          <a:off x="0" y="1808"/>
          <a:ext cx="10515600" cy="9166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FA45C2-24C9-47CB-9C08-F24209FA14BE}">
      <dsp:nvSpPr>
        <dsp:cNvPr id="0" name=""/>
        <dsp:cNvSpPr/>
      </dsp:nvSpPr>
      <dsp:spPr>
        <a:xfrm>
          <a:off x="277275" y="208046"/>
          <a:ext cx="504136" cy="504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DD459F-D061-49AC-90FB-64470D868888}">
      <dsp:nvSpPr>
        <dsp:cNvPr id="0" name=""/>
        <dsp:cNvSpPr/>
      </dsp:nvSpPr>
      <dsp:spPr>
        <a:xfrm>
          <a:off x="1058686" y="180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en-US" sz="1700" kern="1200">
              <a:latin typeface="Amasis MT Pro Light" panose="02040304050005020304" pitchFamily="18" charset="0"/>
            </a:rPr>
            <a:t>ARD= Admission, Review, Dismissal</a:t>
          </a:r>
        </a:p>
      </dsp:txBody>
      <dsp:txXfrm>
        <a:off x="1058686" y="1808"/>
        <a:ext cx="9456913" cy="916611"/>
      </dsp:txXfrm>
    </dsp:sp>
    <dsp:sp modelId="{2447595F-DAF1-4375-8989-D1C8ED9640EB}">
      <dsp:nvSpPr>
        <dsp:cNvPr id="0" name=""/>
        <dsp:cNvSpPr/>
      </dsp:nvSpPr>
      <dsp:spPr>
        <a:xfrm>
          <a:off x="0" y="1147573"/>
          <a:ext cx="10515600" cy="9166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F4D26C-FA86-4DD7-8728-AA5F46A69491}">
      <dsp:nvSpPr>
        <dsp:cNvPr id="0" name=""/>
        <dsp:cNvSpPr/>
      </dsp:nvSpPr>
      <dsp:spPr>
        <a:xfrm>
          <a:off x="277275" y="1353811"/>
          <a:ext cx="504136" cy="504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A69CA0-6193-4D8C-82EB-F2FB31215AE3}">
      <dsp:nvSpPr>
        <dsp:cNvPr id="0" name=""/>
        <dsp:cNvSpPr/>
      </dsp:nvSpPr>
      <dsp:spPr>
        <a:xfrm>
          <a:off x="1058686" y="114757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en-US" sz="1700" kern="1200">
              <a:latin typeface="Amasis MT Pro Light" panose="02040304050005020304" pitchFamily="18" charset="0"/>
            </a:rPr>
            <a:t>TVRC’s and VRC’s are beholden to participate in ARD meetings when invited within a certain amount of time, specified in the TEA/TWC Memorandum of Understanding.  If a student has already been referred to VR, school staff can document the referral has been completed to fulfill the ARD request requirement.</a:t>
          </a:r>
        </a:p>
      </dsp:txBody>
      <dsp:txXfrm>
        <a:off x="1058686" y="1147573"/>
        <a:ext cx="9456913" cy="916611"/>
      </dsp:txXfrm>
    </dsp:sp>
    <dsp:sp modelId="{5FFA2BA5-4F0E-4ABC-85A0-9E925398F18A}">
      <dsp:nvSpPr>
        <dsp:cNvPr id="0" name=""/>
        <dsp:cNvSpPr/>
      </dsp:nvSpPr>
      <dsp:spPr>
        <a:xfrm>
          <a:off x="0" y="2293338"/>
          <a:ext cx="10515600" cy="91661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36C01A-CA98-484B-B8F1-A5F1B4DBE77A}">
      <dsp:nvSpPr>
        <dsp:cNvPr id="0" name=""/>
        <dsp:cNvSpPr/>
      </dsp:nvSpPr>
      <dsp:spPr>
        <a:xfrm>
          <a:off x="277275" y="2499576"/>
          <a:ext cx="504136" cy="504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0DD7A8-F3BE-4BE2-8DB1-420E4961629B}">
      <dsp:nvSpPr>
        <dsp:cNvPr id="0" name=""/>
        <dsp:cNvSpPr/>
      </dsp:nvSpPr>
      <dsp:spPr>
        <a:xfrm>
          <a:off x="1058686" y="229333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en-US" sz="1700" kern="1200">
              <a:latin typeface="Amasis MT Pro Light" panose="02040304050005020304" pitchFamily="18" charset="0"/>
            </a:rPr>
            <a:t>“Participation” can look differently based on needs of school and availability of counselor (phone call, virtual, written statement, in person attendance). It is important to discuss appropriate times to ask for VR participation in ARDs.  </a:t>
          </a:r>
        </a:p>
      </dsp:txBody>
      <dsp:txXfrm>
        <a:off x="1058686" y="2293338"/>
        <a:ext cx="9456913" cy="916611"/>
      </dsp:txXfrm>
    </dsp:sp>
    <dsp:sp modelId="{2E865A34-AE47-4D87-938F-200B9EC5F980}">
      <dsp:nvSpPr>
        <dsp:cNvPr id="0" name=""/>
        <dsp:cNvSpPr/>
      </dsp:nvSpPr>
      <dsp:spPr>
        <a:xfrm>
          <a:off x="0" y="3439103"/>
          <a:ext cx="10515600" cy="91661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A876DE-9C37-43B3-9688-2E4BF36A9F2D}">
      <dsp:nvSpPr>
        <dsp:cNvPr id="0" name=""/>
        <dsp:cNvSpPr/>
      </dsp:nvSpPr>
      <dsp:spPr>
        <a:xfrm>
          <a:off x="277275" y="3645341"/>
          <a:ext cx="504136" cy="5041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22ED8F-F6E6-4C96-B734-E24DE5B5ED58}">
      <dsp:nvSpPr>
        <dsp:cNvPr id="0" name=""/>
        <dsp:cNvSpPr/>
      </dsp:nvSpPr>
      <dsp:spPr>
        <a:xfrm>
          <a:off x="1058686" y="343910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en-US" sz="1700" kern="1200">
              <a:latin typeface="Amasis MT Pro Light" panose="02040304050005020304" pitchFamily="18" charset="0"/>
            </a:rPr>
            <a:t>School Plans done at the start of the year can be instrumental in planning for counselor participation in this meeting.</a:t>
          </a:r>
        </a:p>
      </dsp:txBody>
      <dsp:txXfrm>
        <a:off x="1058686" y="3439103"/>
        <a:ext cx="9456913" cy="9166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6670B-F7FF-47BF-9017-92DB6A2D379E}">
      <dsp:nvSpPr>
        <dsp:cNvPr id="0" name=""/>
        <dsp:cNvSpPr/>
      </dsp:nvSpPr>
      <dsp:spPr>
        <a:xfrm>
          <a:off x="0" y="1808"/>
          <a:ext cx="10515600" cy="9166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FA45C2-24C9-47CB-9C08-F24209FA14BE}">
      <dsp:nvSpPr>
        <dsp:cNvPr id="0" name=""/>
        <dsp:cNvSpPr/>
      </dsp:nvSpPr>
      <dsp:spPr>
        <a:xfrm>
          <a:off x="277275" y="208046"/>
          <a:ext cx="504136" cy="504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DD459F-D061-49AC-90FB-64470D868888}">
      <dsp:nvSpPr>
        <dsp:cNvPr id="0" name=""/>
        <dsp:cNvSpPr/>
      </dsp:nvSpPr>
      <dsp:spPr>
        <a:xfrm>
          <a:off x="1058686" y="180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n-US" sz="2200" kern="1200">
              <a:latin typeface="Amasis MT Pro Light" panose="02040304050005020304" pitchFamily="18" charset="0"/>
            </a:rPr>
            <a:t>ARD= Admission, Review, Dismissal | Communication with T/VRC | Consent from Parents | Postsecondary Goals Outcomes	</a:t>
          </a:r>
        </a:p>
      </dsp:txBody>
      <dsp:txXfrm>
        <a:off x="1058686" y="1808"/>
        <a:ext cx="9456913" cy="916611"/>
      </dsp:txXfrm>
    </dsp:sp>
    <dsp:sp modelId="{2447595F-DAF1-4375-8989-D1C8ED9640EB}">
      <dsp:nvSpPr>
        <dsp:cNvPr id="0" name=""/>
        <dsp:cNvSpPr/>
      </dsp:nvSpPr>
      <dsp:spPr>
        <a:xfrm>
          <a:off x="0" y="1147573"/>
          <a:ext cx="10515600" cy="9166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F4D26C-FA86-4DD7-8728-AA5F46A69491}">
      <dsp:nvSpPr>
        <dsp:cNvPr id="0" name=""/>
        <dsp:cNvSpPr/>
      </dsp:nvSpPr>
      <dsp:spPr>
        <a:xfrm>
          <a:off x="277275" y="1353811"/>
          <a:ext cx="504136" cy="504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A69CA0-6193-4D8C-82EB-F2FB31215AE3}">
      <dsp:nvSpPr>
        <dsp:cNvPr id="0" name=""/>
        <dsp:cNvSpPr/>
      </dsp:nvSpPr>
      <dsp:spPr>
        <a:xfrm>
          <a:off x="1058686" y="114757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n-US" sz="2200" kern="1200">
              <a:latin typeface="Amasis MT Pro Light" panose="02040304050005020304" pitchFamily="18" charset="0"/>
            </a:rPr>
            <a:t>ARD Participation is separate from monthly contact | Best Practice schedule ARD meetings on the days the T/VRC is on campus (when possible)</a:t>
          </a:r>
        </a:p>
      </dsp:txBody>
      <dsp:txXfrm>
        <a:off x="1058686" y="1147573"/>
        <a:ext cx="9456913" cy="916611"/>
      </dsp:txXfrm>
    </dsp:sp>
    <dsp:sp modelId="{5FFA2BA5-4F0E-4ABC-85A0-9E925398F18A}">
      <dsp:nvSpPr>
        <dsp:cNvPr id="0" name=""/>
        <dsp:cNvSpPr/>
      </dsp:nvSpPr>
      <dsp:spPr>
        <a:xfrm>
          <a:off x="0" y="2293338"/>
          <a:ext cx="10515600" cy="91661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36C01A-CA98-484B-B8F1-A5F1B4DBE77A}">
      <dsp:nvSpPr>
        <dsp:cNvPr id="0" name=""/>
        <dsp:cNvSpPr/>
      </dsp:nvSpPr>
      <dsp:spPr>
        <a:xfrm>
          <a:off x="277275" y="2499576"/>
          <a:ext cx="504136" cy="504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0DD7A8-F3BE-4BE2-8DB1-420E4961629B}">
      <dsp:nvSpPr>
        <dsp:cNvPr id="0" name=""/>
        <dsp:cNvSpPr/>
      </dsp:nvSpPr>
      <dsp:spPr>
        <a:xfrm>
          <a:off x="1058686" y="229333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n-US" sz="2200" kern="1200">
              <a:latin typeface="Amasis MT Pro Light" panose="02040304050005020304" pitchFamily="18" charset="0"/>
            </a:rPr>
            <a:t>“Participation” does not mean physical, in-person participation. MOU states to provide 30 days’ notice, when possible, to invite a T/VRC to attend meeting.   </a:t>
          </a:r>
        </a:p>
      </dsp:txBody>
      <dsp:txXfrm>
        <a:off x="1058686" y="2293338"/>
        <a:ext cx="9456913" cy="916611"/>
      </dsp:txXfrm>
    </dsp:sp>
    <dsp:sp modelId="{2E865A34-AE47-4D87-938F-200B9EC5F980}">
      <dsp:nvSpPr>
        <dsp:cNvPr id="0" name=""/>
        <dsp:cNvSpPr/>
      </dsp:nvSpPr>
      <dsp:spPr>
        <a:xfrm>
          <a:off x="0" y="3439103"/>
          <a:ext cx="10515600" cy="91661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A876DE-9C37-43B3-9688-2E4BF36A9F2D}">
      <dsp:nvSpPr>
        <dsp:cNvPr id="0" name=""/>
        <dsp:cNvSpPr/>
      </dsp:nvSpPr>
      <dsp:spPr>
        <a:xfrm>
          <a:off x="277275" y="3645341"/>
          <a:ext cx="504136" cy="5041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22ED8F-F6E6-4C96-B734-E24DE5B5ED58}">
      <dsp:nvSpPr>
        <dsp:cNvPr id="0" name=""/>
        <dsp:cNvSpPr/>
      </dsp:nvSpPr>
      <dsp:spPr>
        <a:xfrm>
          <a:off x="1058686" y="343910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n-US" sz="2200" kern="1200">
              <a:latin typeface="Amasis MT Pro Light" panose="02040304050005020304" pitchFamily="18" charset="0"/>
            </a:rPr>
            <a:t>Share and communicate ARD Annual Schedule with T/VRC </a:t>
          </a:r>
          <a:r>
            <a:rPr lang="en-US" sz="1800" kern="1200">
              <a:latin typeface="Amasis MT Pro Light" panose="02040304050005020304" pitchFamily="18" charset="0"/>
            </a:rPr>
            <a:t>(Name, Grade, and Date). </a:t>
          </a:r>
          <a:r>
            <a:rPr lang="en-US" sz="2000" kern="1200">
              <a:latin typeface="Amasis MT Pro Light" panose="02040304050005020304" pitchFamily="18" charset="0"/>
            </a:rPr>
            <a:t>Consider Prep Days hosted by the school.</a:t>
          </a:r>
          <a:endParaRPr lang="en-US" sz="2200" kern="1200">
            <a:latin typeface="Amasis MT Pro Light" panose="02040304050005020304" pitchFamily="18" charset="0"/>
          </a:endParaRPr>
        </a:p>
      </dsp:txBody>
      <dsp:txXfrm>
        <a:off x="1058686" y="3439103"/>
        <a:ext cx="9456913" cy="9166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3184D-E02C-4A6B-B590-91C5F5D85C18}">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10FF66-3441-497C-ACAD-522B4CA652EE}">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endParaRPr lang="en-US" sz="2600" kern="1200"/>
        </a:p>
        <a:p>
          <a:pPr marL="0" lvl="0" indent="0" algn="l" defTabSz="1155700">
            <a:lnSpc>
              <a:spcPct val="90000"/>
            </a:lnSpc>
            <a:spcBef>
              <a:spcPct val="0"/>
            </a:spcBef>
            <a:spcAft>
              <a:spcPct val="35000"/>
            </a:spcAft>
            <a:buNone/>
          </a:pPr>
          <a:r>
            <a:rPr lang="en-US" sz="2600" kern="1200">
              <a:latin typeface="ADLaM Display" panose="02010000000000000000" pitchFamily="2" charset="0"/>
              <a:ea typeface="ADLaM Display" panose="02010000000000000000" pitchFamily="2" charset="0"/>
              <a:cs typeface="ADLaM Display" panose="02010000000000000000" pitchFamily="2" charset="0"/>
            </a:rPr>
            <a:t>Driver’s and Transportation Training  - Public Transportation is not always available.</a:t>
          </a:r>
        </a:p>
      </dsp:txBody>
      <dsp:txXfrm>
        <a:off x="0" y="2703"/>
        <a:ext cx="6900512" cy="1843578"/>
      </dsp:txXfrm>
    </dsp:sp>
    <dsp:sp modelId="{15AC93E6-3385-4EB7-AE3B-5B570EFC3DCA}">
      <dsp:nvSpPr>
        <dsp:cNvPr id="0" name=""/>
        <dsp:cNvSpPr/>
      </dsp:nvSpPr>
      <dsp:spPr>
        <a:xfrm>
          <a:off x="0" y="1846281"/>
          <a:ext cx="6900512" cy="0"/>
        </a:xfrm>
        <a:prstGeom prst="line">
          <a:avLst/>
        </a:prstGeom>
        <a:solidFill>
          <a:schemeClr val="accent2">
            <a:hueOff val="17676"/>
            <a:satOff val="-17244"/>
            <a:lumOff val="-883"/>
            <a:alphaOff val="0"/>
          </a:schemeClr>
        </a:solidFill>
        <a:ln w="12700" cap="flat" cmpd="sng" algn="ctr">
          <a:solidFill>
            <a:schemeClr val="accent2">
              <a:hueOff val="17676"/>
              <a:satOff val="-1724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90FB9C-D0EF-46BE-84BF-C1EA4FF277E4}">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endParaRPr lang="en-US" sz="2600" kern="1200"/>
        </a:p>
        <a:p>
          <a:pPr marL="0" lvl="0" indent="0" algn="l" defTabSz="1155700">
            <a:lnSpc>
              <a:spcPct val="90000"/>
            </a:lnSpc>
            <a:spcBef>
              <a:spcPct val="0"/>
            </a:spcBef>
            <a:spcAft>
              <a:spcPct val="35000"/>
            </a:spcAft>
            <a:buNone/>
          </a:pPr>
          <a:r>
            <a:rPr lang="en-US" sz="2600" kern="1200">
              <a:latin typeface="ADLaM Display" panose="02010000000000000000" pitchFamily="2" charset="0"/>
              <a:ea typeface="ADLaM Display" panose="02010000000000000000" pitchFamily="2" charset="0"/>
              <a:cs typeface="ADLaM Display" panose="02010000000000000000" pitchFamily="2" charset="0"/>
            </a:rPr>
            <a:t>Applied Behavior Analysis </a:t>
          </a:r>
          <a:r>
            <a:rPr lang="en-US" sz="1800" kern="1200">
              <a:latin typeface="ADLaM Display" panose="02010000000000000000" pitchFamily="2" charset="0"/>
              <a:ea typeface="ADLaM Display" panose="02010000000000000000" pitchFamily="2" charset="0"/>
              <a:cs typeface="ADLaM Display" panose="02010000000000000000" pitchFamily="2" charset="0"/>
            </a:rPr>
            <a:t>(Social Skills Training), </a:t>
          </a:r>
          <a:r>
            <a:rPr lang="en-US" sz="2600" kern="1200" err="1">
              <a:latin typeface="ADLaM Display" panose="02010000000000000000" pitchFamily="2" charset="0"/>
              <a:ea typeface="ADLaM Display" panose="02010000000000000000" pitchFamily="2" charset="0"/>
              <a:cs typeface="ADLaM Display" panose="02010000000000000000" pitchFamily="2" charset="0"/>
            </a:rPr>
            <a:t>Birkman</a:t>
          </a:r>
          <a:r>
            <a:rPr lang="en-US" sz="2600" kern="1200">
              <a:latin typeface="ADLaM Display" panose="02010000000000000000" pitchFamily="2" charset="0"/>
              <a:ea typeface="ADLaM Display" panose="02010000000000000000" pitchFamily="2" charset="0"/>
              <a:cs typeface="ADLaM Display" panose="02010000000000000000" pitchFamily="2" charset="0"/>
            </a:rPr>
            <a:t> Career Exploration Assessment, and other Autism Supports </a:t>
          </a:r>
        </a:p>
      </dsp:txBody>
      <dsp:txXfrm>
        <a:off x="0" y="1846281"/>
        <a:ext cx="6900512" cy="1843578"/>
      </dsp:txXfrm>
    </dsp:sp>
    <dsp:sp modelId="{C4FA0AD0-256B-4E47-BE6B-648EA2A48C88}">
      <dsp:nvSpPr>
        <dsp:cNvPr id="0" name=""/>
        <dsp:cNvSpPr/>
      </dsp:nvSpPr>
      <dsp:spPr>
        <a:xfrm>
          <a:off x="0" y="3689859"/>
          <a:ext cx="6900512" cy="0"/>
        </a:xfrm>
        <a:prstGeom prst="line">
          <a:avLst/>
        </a:prstGeom>
        <a:solidFill>
          <a:schemeClr val="accent2">
            <a:hueOff val="35352"/>
            <a:satOff val="-34487"/>
            <a:lumOff val="-1766"/>
            <a:alphaOff val="0"/>
          </a:schemeClr>
        </a:solidFill>
        <a:ln w="12700" cap="flat" cmpd="sng" algn="ctr">
          <a:solidFill>
            <a:schemeClr val="accent2">
              <a:hueOff val="35352"/>
              <a:satOff val="-34487"/>
              <a:lumOff val="-176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B75713-A21F-480D-8528-1520B532FB03}">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endParaRPr lang="en-US" sz="2600" kern="1200"/>
        </a:p>
        <a:p>
          <a:pPr marL="0" lvl="0" indent="0" algn="l" defTabSz="1155700">
            <a:lnSpc>
              <a:spcPct val="90000"/>
            </a:lnSpc>
            <a:spcBef>
              <a:spcPct val="0"/>
            </a:spcBef>
            <a:spcAft>
              <a:spcPct val="35000"/>
            </a:spcAft>
            <a:buNone/>
          </a:pPr>
          <a:r>
            <a:rPr lang="en-US" sz="2600" kern="1200">
              <a:latin typeface="ADLaM Display" panose="02010000000000000000" pitchFamily="2" charset="0"/>
              <a:ea typeface="ADLaM Display" panose="02010000000000000000" pitchFamily="2" charset="0"/>
              <a:cs typeface="ADLaM Display" panose="02010000000000000000" pitchFamily="2" charset="0"/>
            </a:rPr>
            <a:t>Work Experience Training Services</a:t>
          </a:r>
        </a:p>
      </dsp:txBody>
      <dsp:txXfrm>
        <a:off x="0" y="3689859"/>
        <a:ext cx="6900512" cy="18435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F5559-CC3C-4127-BC75-CD114AFAE4FE}">
      <dsp:nvSpPr>
        <dsp:cNvPr id="0" name=""/>
        <dsp:cNvSpPr/>
      </dsp:nvSpPr>
      <dsp:spPr>
        <a:xfrm>
          <a:off x="1039889" y="960796"/>
          <a:ext cx="1303875" cy="1303875"/>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C60373-23F4-4FD6-BE49-F7111FFA49EC}">
      <dsp:nvSpPr>
        <dsp:cNvPr id="0" name=""/>
        <dsp:cNvSpPr/>
      </dsp:nvSpPr>
      <dsp:spPr>
        <a:xfrm>
          <a:off x="1302626" y="1198198"/>
          <a:ext cx="748125" cy="748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C7ED29-8252-4AA9-9C3F-0F88F4701604}">
      <dsp:nvSpPr>
        <dsp:cNvPr id="0" name=""/>
        <dsp:cNvSpPr/>
      </dsp:nvSpPr>
      <dsp:spPr>
        <a:xfrm>
          <a:off x="1058652" y="2427964"/>
          <a:ext cx="3324368" cy="883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endParaRPr lang="en-US" sz="1800" kern="1200">
            <a:latin typeface="Amasis MT Pro Black" panose="02040A04050005020304" pitchFamily="18" charset="0"/>
          </a:endParaRPr>
        </a:p>
        <a:p>
          <a:pPr marL="0" lvl="0" indent="0" algn="ctr" defTabSz="800100">
            <a:lnSpc>
              <a:spcPct val="90000"/>
            </a:lnSpc>
            <a:spcBef>
              <a:spcPct val="0"/>
            </a:spcBef>
            <a:spcAft>
              <a:spcPct val="35000"/>
            </a:spcAft>
            <a:buNone/>
            <a:defRPr cap="all"/>
          </a:pPr>
          <a:r>
            <a:rPr lang="en-US" sz="1800" kern="1200">
              <a:latin typeface="Amasis MT Pro Black" panose="02040A04050005020304" pitchFamily="18" charset="0"/>
            </a:rPr>
            <a:t>VR Pre-ETS Mailbox</a:t>
          </a:r>
        </a:p>
      </dsp:txBody>
      <dsp:txXfrm>
        <a:off x="1058652" y="2427964"/>
        <a:ext cx="3324368" cy="883792"/>
      </dsp:txXfrm>
    </dsp:sp>
    <dsp:sp modelId="{0167F6A5-BA85-450C-AF77-9EAE56A8BFCE}">
      <dsp:nvSpPr>
        <dsp:cNvPr id="0" name=""/>
        <dsp:cNvSpPr/>
      </dsp:nvSpPr>
      <dsp:spPr>
        <a:xfrm>
          <a:off x="2973067" y="969773"/>
          <a:ext cx="1303875" cy="1303875"/>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4AE391-E405-46D1-B57C-721A60A5C9F9}">
      <dsp:nvSpPr>
        <dsp:cNvPr id="0" name=""/>
        <dsp:cNvSpPr/>
      </dsp:nvSpPr>
      <dsp:spPr>
        <a:xfrm>
          <a:off x="3222885" y="1192845"/>
          <a:ext cx="748125" cy="748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19C11F-D45E-476D-8B8F-A9A9EA6E7997}">
      <dsp:nvSpPr>
        <dsp:cNvPr id="0" name=""/>
        <dsp:cNvSpPr/>
      </dsp:nvSpPr>
      <dsp:spPr>
        <a:xfrm>
          <a:off x="3727440" y="0"/>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955800">
            <a:lnSpc>
              <a:spcPct val="90000"/>
            </a:lnSpc>
            <a:spcBef>
              <a:spcPct val="0"/>
            </a:spcBef>
            <a:spcAft>
              <a:spcPct val="35000"/>
            </a:spcAft>
            <a:buNone/>
            <a:defRPr cap="all"/>
          </a:pPr>
          <a:endParaRPr lang="en-US" sz="4400" kern="1200">
            <a:latin typeface="+mj-lt"/>
          </a:endParaRPr>
        </a:p>
      </dsp:txBody>
      <dsp:txXfrm>
        <a:off x="3727440" y="0"/>
        <a:ext cx="21375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D0DAFB-82A2-44E2-8B62-4EDC7C1548A1}" type="datetimeFigureOut">
              <a:rPr lang="en-US" smtClean="0"/>
              <a:t>10/4/24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0817C2-F724-4602-81D8-3E055E664C05}" type="slidenum">
              <a:rPr lang="en-US" smtClean="0"/>
              <a:t>‹#›</a:t>
            </a:fld>
            <a:endParaRPr lang="en-US"/>
          </a:p>
        </p:txBody>
      </p:sp>
    </p:spTree>
    <p:extLst>
      <p:ext uri="{BB962C8B-B14F-4D97-AF65-F5344CB8AC3E}">
        <p14:creationId xmlns:p14="http://schemas.microsoft.com/office/powerpoint/2010/main" val="1056733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1</a:t>
            </a:fld>
            <a:endParaRPr lang="en-US"/>
          </a:p>
        </p:txBody>
      </p:sp>
    </p:spTree>
    <p:extLst>
      <p:ext uri="{BB962C8B-B14F-4D97-AF65-F5344CB8AC3E}">
        <p14:creationId xmlns:p14="http://schemas.microsoft.com/office/powerpoint/2010/main" val="3351233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815562828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815562828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6318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8155628286_0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g28155628286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4908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8153656304_0_8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9" name="Google Shape;179;g28153656304_0_8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g28153656304_0_880: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IN"/>
              <a:t>Secondary Transition/Post-School Result Network 2014</a:t>
            </a:r>
            <a:endParaRPr/>
          </a:p>
        </p:txBody>
      </p:sp>
      <p:sp>
        <p:nvSpPr>
          <p:cNvPr id="181" name="Google Shape;181;g28153656304_0_8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13</a:t>
            </a:fld>
            <a:endParaRPr/>
          </a:p>
        </p:txBody>
      </p:sp>
    </p:spTree>
    <p:extLst>
      <p:ext uri="{BB962C8B-B14F-4D97-AF65-F5344CB8AC3E}">
        <p14:creationId xmlns:p14="http://schemas.microsoft.com/office/powerpoint/2010/main" val="3325698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28153656304_0_1477: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IN"/>
              <a:t>Secondary Transition/Post-School Result Network 2014</a:t>
            </a:r>
            <a:endParaRPr/>
          </a:p>
        </p:txBody>
      </p:sp>
      <p:sp>
        <p:nvSpPr>
          <p:cNvPr id="676" name="Google Shape;676;g28153656304_0_14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14</a:t>
            </a:fld>
            <a:endParaRPr/>
          </a:p>
        </p:txBody>
      </p:sp>
      <p:sp>
        <p:nvSpPr>
          <p:cNvPr id="677" name="Google Shape;677;g28153656304_0_14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78" name="Google Shape;678;g28153656304_0_14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2720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8155628286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g28155628286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6661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16</a:t>
            </a:fld>
            <a:endParaRPr lang="en-US"/>
          </a:p>
        </p:txBody>
      </p:sp>
    </p:spTree>
    <p:extLst>
      <p:ext uri="{BB962C8B-B14F-4D97-AF65-F5344CB8AC3E}">
        <p14:creationId xmlns:p14="http://schemas.microsoft.com/office/powerpoint/2010/main" val="2968798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17</a:t>
            </a:fld>
            <a:endParaRPr lang="en-US"/>
          </a:p>
        </p:txBody>
      </p:sp>
    </p:spTree>
    <p:extLst>
      <p:ext uri="{BB962C8B-B14F-4D97-AF65-F5344CB8AC3E}">
        <p14:creationId xmlns:p14="http://schemas.microsoft.com/office/powerpoint/2010/main" val="2867781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18</a:t>
            </a:fld>
            <a:endParaRPr lang="en-US"/>
          </a:p>
        </p:txBody>
      </p:sp>
    </p:spTree>
    <p:extLst>
      <p:ext uri="{BB962C8B-B14F-4D97-AF65-F5344CB8AC3E}">
        <p14:creationId xmlns:p14="http://schemas.microsoft.com/office/powerpoint/2010/main" val="3236102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19</a:t>
            </a:fld>
            <a:endParaRPr lang="en-US"/>
          </a:p>
        </p:txBody>
      </p:sp>
    </p:spTree>
    <p:extLst>
      <p:ext uri="{BB962C8B-B14F-4D97-AF65-F5344CB8AC3E}">
        <p14:creationId xmlns:p14="http://schemas.microsoft.com/office/powerpoint/2010/main" val="29234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20</a:t>
            </a:fld>
            <a:endParaRPr lang="en-US"/>
          </a:p>
        </p:txBody>
      </p:sp>
    </p:spTree>
    <p:extLst>
      <p:ext uri="{BB962C8B-B14F-4D97-AF65-F5344CB8AC3E}">
        <p14:creationId xmlns:p14="http://schemas.microsoft.com/office/powerpoint/2010/main" val="2659175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3</a:t>
            </a:fld>
            <a:endParaRPr lang="en-US"/>
          </a:p>
        </p:txBody>
      </p:sp>
    </p:spTree>
    <p:extLst>
      <p:ext uri="{BB962C8B-B14F-4D97-AF65-F5344CB8AC3E}">
        <p14:creationId xmlns:p14="http://schemas.microsoft.com/office/powerpoint/2010/main" val="3509543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21</a:t>
            </a:fld>
            <a:endParaRPr lang="en-US"/>
          </a:p>
        </p:txBody>
      </p:sp>
    </p:spTree>
    <p:extLst>
      <p:ext uri="{BB962C8B-B14F-4D97-AF65-F5344CB8AC3E}">
        <p14:creationId xmlns:p14="http://schemas.microsoft.com/office/powerpoint/2010/main" val="1587777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22</a:t>
            </a:fld>
            <a:endParaRPr lang="en-US"/>
          </a:p>
        </p:txBody>
      </p:sp>
    </p:spTree>
    <p:extLst>
      <p:ext uri="{BB962C8B-B14F-4D97-AF65-F5344CB8AC3E}">
        <p14:creationId xmlns:p14="http://schemas.microsoft.com/office/powerpoint/2010/main" val="1772708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23</a:t>
            </a:fld>
            <a:endParaRPr lang="en-US"/>
          </a:p>
        </p:txBody>
      </p:sp>
    </p:spTree>
    <p:extLst>
      <p:ext uri="{BB962C8B-B14F-4D97-AF65-F5344CB8AC3E}">
        <p14:creationId xmlns:p14="http://schemas.microsoft.com/office/powerpoint/2010/main" val="419530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24</a:t>
            </a:fld>
            <a:endParaRPr lang="en-US"/>
          </a:p>
        </p:txBody>
      </p:sp>
    </p:spTree>
    <p:extLst>
      <p:ext uri="{BB962C8B-B14F-4D97-AF65-F5344CB8AC3E}">
        <p14:creationId xmlns:p14="http://schemas.microsoft.com/office/powerpoint/2010/main" val="1255323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25</a:t>
            </a:fld>
            <a:endParaRPr lang="en-US"/>
          </a:p>
        </p:txBody>
      </p:sp>
    </p:spTree>
    <p:extLst>
      <p:ext uri="{BB962C8B-B14F-4D97-AF65-F5344CB8AC3E}">
        <p14:creationId xmlns:p14="http://schemas.microsoft.com/office/powerpoint/2010/main" val="2640813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26</a:t>
            </a:fld>
            <a:endParaRPr lang="en-US"/>
          </a:p>
        </p:txBody>
      </p:sp>
    </p:spTree>
    <p:extLst>
      <p:ext uri="{BB962C8B-B14F-4D97-AF65-F5344CB8AC3E}">
        <p14:creationId xmlns:p14="http://schemas.microsoft.com/office/powerpoint/2010/main" val="1768862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27</a:t>
            </a:fld>
            <a:endParaRPr lang="en-US"/>
          </a:p>
        </p:txBody>
      </p:sp>
    </p:spTree>
    <p:extLst>
      <p:ext uri="{BB962C8B-B14F-4D97-AF65-F5344CB8AC3E}">
        <p14:creationId xmlns:p14="http://schemas.microsoft.com/office/powerpoint/2010/main" val="16605044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7172B1-BA07-4B7E-A40A-0297C872AB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2410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FC57D-BE27-4F49-A912-BDAE8038FA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18883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FC57D-BE27-4F49-A912-BDAE8038FA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8044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8153656304_0_704: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IN"/>
              <a:t>Secondary Transition/Post-School Result Network 2014</a:t>
            </a:r>
            <a:endParaRPr/>
          </a:p>
        </p:txBody>
      </p:sp>
      <p:sp>
        <p:nvSpPr>
          <p:cNvPr id="106" name="Google Shape;106;g28153656304_0_7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4</a:t>
            </a:fld>
            <a:endParaRPr/>
          </a:p>
        </p:txBody>
      </p:sp>
      <p:sp>
        <p:nvSpPr>
          <p:cNvPr id="107" name="Google Shape;107;g28153656304_0_7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8" name="Google Shape;108;g28153656304_0_7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27567" lvl="0" indent="-227567" algn="l" rtl="0">
              <a:spcBef>
                <a:spcPts val="0"/>
              </a:spcBef>
              <a:spcAft>
                <a:spcPts val="0"/>
              </a:spcAft>
              <a:buNone/>
            </a:pPr>
            <a:endParaRPr/>
          </a:p>
        </p:txBody>
      </p:sp>
    </p:spTree>
    <p:extLst>
      <p:ext uri="{BB962C8B-B14F-4D97-AF65-F5344CB8AC3E}">
        <p14:creationId xmlns:p14="http://schemas.microsoft.com/office/powerpoint/2010/main" val="737223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FC57D-BE27-4F49-A912-BDAE8038FA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2053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32</a:t>
            </a:fld>
            <a:endParaRPr lang="en-US"/>
          </a:p>
        </p:txBody>
      </p:sp>
    </p:spTree>
    <p:extLst>
      <p:ext uri="{BB962C8B-B14F-4D97-AF65-F5344CB8AC3E}">
        <p14:creationId xmlns:p14="http://schemas.microsoft.com/office/powerpoint/2010/main" val="21351716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33</a:t>
            </a:fld>
            <a:endParaRPr lang="en-US"/>
          </a:p>
        </p:txBody>
      </p:sp>
    </p:spTree>
    <p:extLst>
      <p:ext uri="{BB962C8B-B14F-4D97-AF65-F5344CB8AC3E}">
        <p14:creationId xmlns:p14="http://schemas.microsoft.com/office/powerpoint/2010/main" val="2948633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34</a:t>
            </a:fld>
            <a:endParaRPr lang="en-US"/>
          </a:p>
        </p:txBody>
      </p:sp>
    </p:spTree>
    <p:extLst>
      <p:ext uri="{BB962C8B-B14F-4D97-AF65-F5344CB8AC3E}">
        <p14:creationId xmlns:p14="http://schemas.microsoft.com/office/powerpoint/2010/main" val="17121805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35</a:t>
            </a:fld>
            <a:endParaRPr lang="en-US"/>
          </a:p>
        </p:txBody>
      </p:sp>
    </p:spTree>
    <p:extLst>
      <p:ext uri="{BB962C8B-B14F-4D97-AF65-F5344CB8AC3E}">
        <p14:creationId xmlns:p14="http://schemas.microsoft.com/office/powerpoint/2010/main" val="29409965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36</a:t>
            </a:fld>
            <a:endParaRPr lang="en-US"/>
          </a:p>
        </p:txBody>
      </p:sp>
    </p:spTree>
    <p:extLst>
      <p:ext uri="{BB962C8B-B14F-4D97-AF65-F5344CB8AC3E}">
        <p14:creationId xmlns:p14="http://schemas.microsoft.com/office/powerpoint/2010/main" val="4620056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37</a:t>
            </a:fld>
            <a:endParaRPr lang="en-US"/>
          </a:p>
        </p:txBody>
      </p:sp>
    </p:spTree>
    <p:extLst>
      <p:ext uri="{BB962C8B-B14F-4D97-AF65-F5344CB8AC3E}">
        <p14:creationId xmlns:p14="http://schemas.microsoft.com/office/powerpoint/2010/main" val="23453687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38</a:t>
            </a:fld>
            <a:endParaRPr lang="en-US"/>
          </a:p>
        </p:txBody>
      </p:sp>
    </p:spTree>
    <p:extLst>
      <p:ext uri="{BB962C8B-B14F-4D97-AF65-F5344CB8AC3E}">
        <p14:creationId xmlns:p14="http://schemas.microsoft.com/office/powerpoint/2010/main" val="22171314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39</a:t>
            </a:fld>
            <a:endParaRPr lang="en-US"/>
          </a:p>
        </p:txBody>
      </p:sp>
    </p:spTree>
    <p:extLst>
      <p:ext uri="{BB962C8B-B14F-4D97-AF65-F5344CB8AC3E}">
        <p14:creationId xmlns:p14="http://schemas.microsoft.com/office/powerpoint/2010/main" val="37338114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F48DBE-17D8-477C-B51F-634AB4496605}" type="slidenum">
              <a:rPr lang="en-US" smtClean="0"/>
              <a:t>40</a:t>
            </a:fld>
            <a:endParaRPr lang="en-US"/>
          </a:p>
        </p:txBody>
      </p:sp>
    </p:spTree>
    <p:extLst>
      <p:ext uri="{BB962C8B-B14F-4D97-AF65-F5344CB8AC3E}">
        <p14:creationId xmlns:p14="http://schemas.microsoft.com/office/powerpoint/2010/main" val="2931520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8153656304_0_7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g28153656304_0_7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31161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F48DBE-17D8-477C-B51F-634AB4496605}" type="slidenum">
              <a:rPr lang="en-US" smtClean="0"/>
              <a:t>41</a:t>
            </a:fld>
            <a:endParaRPr lang="en-US"/>
          </a:p>
        </p:txBody>
      </p:sp>
    </p:spTree>
    <p:extLst>
      <p:ext uri="{BB962C8B-B14F-4D97-AF65-F5344CB8AC3E}">
        <p14:creationId xmlns:p14="http://schemas.microsoft.com/office/powerpoint/2010/main" val="6398709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F48DBE-17D8-477C-B51F-634AB4496605}" type="slidenum">
              <a:rPr lang="en-US" smtClean="0"/>
              <a:t>42</a:t>
            </a:fld>
            <a:endParaRPr lang="en-US"/>
          </a:p>
        </p:txBody>
      </p:sp>
    </p:spTree>
    <p:extLst>
      <p:ext uri="{BB962C8B-B14F-4D97-AF65-F5344CB8AC3E}">
        <p14:creationId xmlns:p14="http://schemas.microsoft.com/office/powerpoint/2010/main" val="8176720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F48DBE-17D8-477C-B51F-634AB4496605}" type="slidenum">
              <a:rPr lang="en-US" smtClean="0"/>
              <a:t>43</a:t>
            </a:fld>
            <a:endParaRPr lang="en-US"/>
          </a:p>
        </p:txBody>
      </p:sp>
    </p:spTree>
    <p:extLst>
      <p:ext uri="{BB962C8B-B14F-4D97-AF65-F5344CB8AC3E}">
        <p14:creationId xmlns:p14="http://schemas.microsoft.com/office/powerpoint/2010/main" val="36659773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F48DBE-17D8-477C-B51F-634AB4496605}" type="slidenum">
              <a:rPr lang="en-US" smtClean="0"/>
              <a:t>44</a:t>
            </a:fld>
            <a:endParaRPr lang="en-US"/>
          </a:p>
        </p:txBody>
      </p:sp>
    </p:spTree>
    <p:extLst>
      <p:ext uri="{BB962C8B-B14F-4D97-AF65-F5344CB8AC3E}">
        <p14:creationId xmlns:p14="http://schemas.microsoft.com/office/powerpoint/2010/main" val="16765488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45</a:t>
            </a:fld>
            <a:endParaRPr lang="en-US"/>
          </a:p>
        </p:txBody>
      </p:sp>
    </p:spTree>
    <p:extLst>
      <p:ext uri="{BB962C8B-B14F-4D97-AF65-F5344CB8AC3E}">
        <p14:creationId xmlns:p14="http://schemas.microsoft.com/office/powerpoint/2010/main" val="18139598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46</a:t>
            </a:fld>
            <a:endParaRPr lang="en-US"/>
          </a:p>
        </p:txBody>
      </p:sp>
    </p:spTree>
    <p:extLst>
      <p:ext uri="{BB962C8B-B14F-4D97-AF65-F5344CB8AC3E}">
        <p14:creationId xmlns:p14="http://schemas.microsoft.com/office/powerpoint/2010/main" val="17029551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47</a:t>
            </a:fld>
            <a:endParaRPr lang="en-US"/>
          </a:p>
        </p:txBody>
      </p:sp>
    </p:spTree>
    <p:extLst>
      <p:ext uri="{BB962C8B-B14F-4D97-AF65-F5344CB8AC3E}">
        <p14:creationId xmlns:p14="http://schemas.microsoft.com/office/powerpoint/2010/main" val="38645440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48</a:t>
            </a:fld>
            <a:endParaRPr lang="en-US"/>
          </a:p>
        </p:txBody>
      </p:sp>
    </p:spTree>
    <p:extLst>
      <p:ext uri="{BB962C8B-B14F-4D97-AF65-F5344CB8AC3E}">
        <p14:creationId xmlns:p14="http://schemas.microsoft.com/office/powerpoint/2010/main" val="39356139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49</a:t>
            </a:fld>
            <a:endParaRPr lang="en-US"/>
          </a:p>
        </p:txBody>
      </p:sp>
    </p:spTree>
    <p:extLst>
      <p:ext uri="{BB962C8B-B14F-4D97-AF65-F5344CB8AC3E}">
        <p14:creationId xmlns:p14="http://schemas.microsoft.com/office/powerpoint/2010/main" val="522766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50</a:t>
            </a:fld>
            <a:endParaRPr lang="en-US"/>
          </a:p>
        </p:txBody>
      </p:sp>
    </p:spTree>
    <p:extLst>
      <p:ext uri="{BB962C8B-B14F-4D97-AF65-F5344CB8AC3E}">
        <p14:creationId xmlns:p14="http://schemas.microsoft.com/office/powerpoint/2010/main" val="170166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8153656304_0_259:notes"/>
          <p:cNvSpPr>
            <a:spLocks noGrp="1" noRot="1" noChangeAspect="1"/>
          </p:cNvSpPr>
          <p:nvPr>
            <p:ph type="sldImg" idx="2"/>
          </p:nvPr>
        </p:nvSpPr>
        <p:spPr>
          <a:xfrm>
            <a:off x="477838" y="701675"/>
            <a:ext cx="6210300" cy="3494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g28153656304_0_2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endParaRPr/>
          </a:p>
        </p:txBody>
      </p:sp>
      <p:sp>
        <p:nvSpPr>
          <p:cNvPr id="131" name="Google Shape;131;g28153656304_0_259:notes"/>
          <p:cNvSpPr txBox="1">
            <a:spLocks noGrp="1"/>
          </p:cNvSpPr>
          <p:nvPr>
            <p:ph type="ftr" idx="11"/>
          </p:nvPr>
        </p:nvSpPr>
        <p:spPr>
          <a:xfrm>
            <a:off x="2" y="8854296"/>
            <a:ext cx="4778100" cy="314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IN"/>
              <a:t>Secondary Transition Post-School Results Network</a:t>
            </a:r>
            <a:endParaRPr/>
          </a:p>
        </p:txBody>
      </p:sp>
      <p:sp>
        <p:nvSpPr>
          <p:cNvPr id="132" name="Google Shape;132;g28153656304_0_2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6</a:t>
            </a:fld>
            <a:endParaRPr/>
          </a:p>
        </p:txBody>
      </p:sp>
      <p:sp>
        <p:nvSpPr>
          <p:cNvPr id="133" name="Google Shape;133;g28153656304_0_259:notes"/>
          <p:cNvSpPr txBox="1">
            <a:spLocks noGrp="1"/>
          </p:cNvSpPr>
          <p:nvPr>
            <p:ph type="hdr" idx="3"/>
          </p:nvPr>
        </p:nvSpPr>
        <p:spPr>
          <a:xfrm>
            <a:off x="0" y="76410"/>
            <a:ext cx="4380000" cy="389400"/>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None/>
            </a:pPr>
            <a:r>
              <a:rPr lang="en-IN"/>
              <a:t>Leaving A Clear Trail:  Special Education Graduation</a:t>
            </a:r>
            <a:endParaRPr/>
          </a:p>
        </p:txBody>
      </p:sp>
    </p:spTree>
    <p:extLst>
      <p:ext uri="{BB962C8B-B14F-4D97-AF65-F5344CB8AC3E}">
        <p14:creationId xmlns:p14="http://schemas.microsoft.com/office/powerpoint/2010/main" val="37324184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51</a:t>
            </a:fld>
            <a:endParaRPr lang="en-US"/>
          </a:p>
        </p:txBody>
      </p:sp>
    </p:spTree>
    <p:extLst>
      <p:ext uri="{BB962C8B-B14F-4D97-AF65-F5344CB8AC3E}">
        <p14:creationId xmlns:p14="http://schemas.microsoft.com/office/powerpoint/2010/main" val="8988924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52</a:t>
            </a:fld>
            <a:endParaRPr lang="en-US"/>
          </a:p>
        </p:txBody>
      </p:sp>
    </p:spTree>
    <p:extLst>
      <p:ext uri="{BB962C8B-B14F-4D97-AF65-F5344CB8AC3E}">
        <p14:creationId xmlns:p14="http://schemas.microsoft.com/office/powerpoint/2010/main" val="33650770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53</a:t>
            </a:fld>
            <a:endParaRPr lang="en-US"/>
          </a:p>
        </p:txBody>
      </p:sp>
    </p:spTree>
    <p:extLst>
      <p:ext uri="{BB962C8B-B14F-4D97-AF65-F5344CB8AC3E}">
        <p14:creationId xmlns:p14="http://schemas.microsoft.com/office/powerpoint/2010/main" val="34060308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FC57D-BE27-4F49-A912-BDAE8038FA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87341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FC57D-BE27-4F49-A912-BDAE8038FA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71126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56</a:t>
            </a:fld>
            <a:endParaRPr lang="en-US"/>
          </a:p>
        </p:txBody>
      </p:sp>
    </p:spTree>
    <p:extLst>
      <p:ext uri="{BB962C8B-B14F-4D97-AF65-F5344CB8AC3E}">
        <p14:creationId xmlns:p14="http://schemas.microsoft.com/office/powerpoint/2010/main" val="34235827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57</a:t>
            </a:fld>
            <a:endParaRPr lang="en-US"/>
          </a:p>
        </p:txBody>
      </p:sp>
    </p:spTree>
    <p:extLst>
      <p:ext uri="{BB962C8B-B14F-4D97-AF65-F5344CB8AC3E}">
        <p14:creationId xmlns:p14="http://schemas.microsoft.com/office/powerpoint/2010/main" val="38395851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58</a:t>
            </a:fld>
            <a:endParaRPr lang="en-US"/>
          </a:p>
        </p:txBody>
      </p:sp>
    </p:spTree>
    <p:extLst>
      <p:ext uri="{BB962C8B-B14F-4D97-AF65-F5344CB8AC3E}">
        <p14:creationId xmlns:p14="http://schemas.microsoft.com/office/powerpoint/2010/main" val="396717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59</a:t>
            </a:fld>
            <a:endParaRPr lang="en-US"/>
          </a:p>
        </p:txBody>
      </p:sp>
    </p:spTree>
    <p:extLst>
      <p:ext uri="{BB962C8B-B14F-4D97-AF65-F5344CB8AC3E}">
        <p14:creationId xmlns:p14="http://schemas.microsoft.com/office/powerpoint/2010/main" val="1035291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60</a:t>
            </a:fld>
            <a:endParaRPr lang="en-US"/>
          </a:p>
        </p:txBody>
      </p:sp>
    </p:spTree>
    <p:extLst>
      <p:ext uri="{BB962C8B-B14F-4D97-AF65-F5344CB8AC3E}">
        <p14:creationId xmlns:p14="http://schemas.microsoft.com/office/powerpoint/2010/main" val="1543769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8153656304_0_15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8153656304_0_15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72824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F0A5AF-DE11-481A-AF1F-0CC742ACAF53}" type="slidenum">
              <a:rPr lang="en-US" smtClean="0"/>
              <a:t>61</a:t>
            </a:fld>
            <a:endParaRPr lang="en-US"/>
          </a:p>
        </p:txBody>
      </p:sp>
    </p:spTree>
    <p:extLst>
      <p:ext uri="{BB962C8B-B14F-4D97-AF65-F5344CB8AC3E}">
        <p14:creationId xmlns:p14="http://schemas.microsoft.com/office/powerpoint/2010/main" val="26384977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F0A5AF-DE11-481A-AF1F-0CC742ACAF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1607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63</a:t>
            </a:fld>
            <a:endParaRPr lang="en-US"/>
          </a:p>
        </p:txBody>
      </p:sp>
    </p:spTree>
    <p:extLst>
      <p:ext uri="{BB962C8B-B14F-4D97-AF65-F5344CB8AC3E}">
        <p14:creationId xmlns:p14="http://schemas.microsoft.com/office/powerpoint/2010/main" val="951880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8153656304_0_1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8153656304_0_1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3119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8153656304_0_15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8153656304_0_1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1606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8153656304_0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8153656304_0_1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7751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3CA041F-8EED-418E-9D12-FF634DB8CEFC}" type="datetimeFigureOut">
              <a:rPr lang="en-US" smtClean="0"/>
              <a:pPr/>
              <a:t>10/4/24</a:t>
            </a:fld>
            <a:endParaRPr lang="en-US"/>
          </a:p>
        </p:txBody>
      </p:sp>
      <p:sp>
        <p:nvSpPr>
          <p:cNvPr id="5" name="Footer Placeholder 4"/>
          <p:cNvSpPr>
            <a:spLocks noGrp="1"/>
          </p:cNvSpPr>
          <p:nvPr>
            <p:ph type="ftr" sz="quarter" idx="11"/>
          </p:nvPr>
        </p:nvSpPr>
        <p:spPr/>
        <p:txBody>
          <a:bodyPr/>
          <a:lstStyle/>
          <a:p>
            <a:r>
              <a:rPr lang="en-US"/>
              <a:t> Logo for Texas Workforce Solutions-Vocational Rehabilitation Services</a:t>
            </a:r>
          </a:p>
        </p:txBody>
      </p:sp>
      <p:sp>
        <p:nvSpPr>
          <p:cNvPr id="6" name="Slide Number Placeholder 5"/>
          <p:cNvSpPr>
            <a:spLocks noGrp="1"/>
          </p:cNvSpPr>
          <p:nvPr>
            <p:ph type="sldNum" sz="quarter" idx="12"/>
          </p:nvPr>
        </p:nvSpPr>
        <p:spPr/>
        <p:txBody>
          <a:bodyPr/>
          <a:lstStyle/>
          <a:p>
            <a:fld id="{775B6C71-B8E2-4E4D-A4A3-1937B1299F9F}" type="slidenum">
              <a:rPr lang="en-US" smtClean="0"/>
              <a:pPr/>
              <a:t>‹#›</a:t>
            </a:fld>
            <a:endParaRPr lang="en-US"/>
          </a:p>
        </p:txBody>
      </p:sp>
    </p:spTree>
    <p:extLst>
      <p:ext uri="{BB962C8B-B14F-4D97-AF65-F5344CB8AC3E}">
        <p14:creationId xmlns:p14="http://schemas.microsoft.com/office/powerpoint/2010/main" val="365889257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CA041F-8EED-418E-9D12-FF634DB8CEFC}" type="datetimeFigureOut">
              <a:rPr lang="en-US" smtClean="0"/>
              <a:t>10/4/24</a:t>
            </a:fld>
            <a:endParaRPr lang="en-US"/>
          </a:p>
        </p:txBody>
      </p:sp>
      <p:sp>
        <p:nvSpPr>
          <p:cNvPr id="5" name="Footer Placeholder 4"/>
          <p:cNvSpPr>
            <a:spLocks noGrp="1"/>
          </p:cNvSpPr>
          <p:nvPr>
            <p:ph type="ftr" sz="quarter" idx="11"/>
          </p:nvPr>
        </p:nvSpPr>
        <p:spPr/>
        <p:txBody>
          <a:bodyPr/>
          <a:lstStyle/>
          <a:p>
            <a:r>
              <a:rPr lang="en-US"/>
              <a:t> Logo for Texas Workforce Solutions-Vocational Rehabilitation Services</a:t>
            </a:r>
          </a:p>
        </p:txBody>
      </p:sp>
      <p:sp>
        <p:nvSpPr>
          <p:cNvPr id="6" name="Slide Number Placeholder 5"/>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134042346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CA041F-8EED-418E-9D12-FF634DB8CEFC}" type="datetimeFigureOut">
              <a:rPr lang="en-US" smtClean="0"/>
              <a:t>10/4/24</a:t>
            </a:fld>
            <a:endParaRPr lang="en-US"/>
          </a:p>
        </p:txBody>
      </p:sp>
      <p:sp>
        <p:nvSpPr>
          <p:cNvPr id="5" name="Footer Placeholder 4"/>
          <p:cNvSpPr>
            <a:spLocks noGrp="1"/>
          </p:cNvSpPr>
          <p:nvPr>
            <p:ph type="ftr" sz="quarter" idx="11"/>
          </p:nvPr>
        </p:nvSpPr>
        <p:spPr/>
        <p:txBody>
          <a:bodyPr/>
          <a:lstStyle/>
          <a:p>
            <a:r>
              <a:rPr lang="en-US"/>
              <a:t> Logo for Texas Workforce Solutions-Vocational Rehabilitation Services</a:t>
            </a:r>
          </a:p>
        </p:txBody>
      </p:sp>
      <p:sp>
        <p:nvSpPr>
          <p:cNvPr id="6" name="Slide Number Placeholder 5"/>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346073350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CA041F-8EED-418E-9D12-FF634DB8CEFC}" type="datetimeFigureOut">
              <a:rPr lang="en-US" smtClean="0"/>
              <a:pPr/>
              <a:t>10/4/24</a:t>
            </a:fld>
            <a:endParaRPr lang="en-US"/>
          </a:p>
        </p:txBody>
      </p:sp>
      <p:sp>
        <p:nvSpPr>
          <p:cNvPr id="5" name="Footer Placeholder 4"/>
          <p:cNvSpPr>
            <a:spLocks noGrp="1"/>
          </p:cNvSpPr>
          <p:nvPr>
            <p:ph type="ftr" sz="quarter" idx="11"/>
          </p:nvPr>
        </p:nvSpPr>
        <p:spPr/>
        <p:txBody>
          <a:bodyPr/>
          <a:lstStyle/>
          <a:p>
            <a:r>
              <a:rPr lang="en-US"/>
              <a:t> Logo for Texas Workforce Solutions-Vocational Rehabilitation Services</a:t>
            </a:r>
          </a:p>
        </p:txBody>
      </p:sp>
      <p:sp>
        <p:nvSpPr>
          <p:cNvPr id="6" name="Slide Number Placeholder 5"/>
          <p:cNvSpPr>
            <a:spLocks noGrp="1"/>
          </p:cNvSpPr>
          <p:nvPr>
            <p:ph type="sldNum" sz="quarter" idx="12"/>
          </p:nvPr>
        </p:nvSpPr>
        <p:spPr/>
        <p:txBody>
          <a:bodyPr/>
          <a:lstStyle/>
          <a:p>
            <a:fld id="{775B6C71-B8E2-4E4D-A4A3-1937B1299F9F}" type="slidenum">
              <a:rPr lang="en-US" smtClean="0"/>
              <a:pPr/>
              <a:t>‹#›</a:t>
            </a:fld>
            <a:endParaRPr lang="en-US"/>
          </a:p>
        </p:txBody>
      </p:sp>
    </p:spTree>
    <p:extLst>
      <p:ext uri="{BB962C8B-B14F-4D97-AF65-F5344CB8AC3E}">
        <p14:creationId xmlns:p14="http://schemas.microsoft.com/office/powerpoint/2010/main" val="359419914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gradFill>
          <a:gsLst>
            <a:gs pos="0">
              <a:srgbClr val="F8F8F8"/>
            </a:gs>
            <a:gs pos="54000">
              <a:srgbClr val="C52026"/>
            </a:gs>
            <a:gs pos="74000">
              <a:srgbClr val="951316"/>
            </a:gs>
          </a:gsLst>
          <a:lin ang="2700000" scaled="1"/>
        </a:gradFill>
        <a:effectLst/>
      </p:bgPr>
    </p:bg>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5922026"/>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11716" y="5923020"/>
            <a:ext cx="3077108" cy="276940"/>
          </a:xfrm>
          <a:prstGeom prst="rect">
            <a:avLst/>
          </a:prstGeom>
        </p:spPr>
      </p:pic>
      <p:sp>
        <p:nvSpPr>
          <p:cNvPr id="9" name="Rectangle 8"/>
          <p:cNvSpPr/>
          <p:nvPr userDrawn="1"/>
        </p:nvSpPr>
        <p:spPr bwMode="ltGray">
          <a:xfrm>
            <a:off x="0" y="4269253"/>
            <a:ext cx="8968085" cy="1660332"/>
          </a:xfrm>
          <a:prstGeom prst="rect">
            <a:avLst/>
          </a:prstGeom>
          <a:solidFill>
            <a:srgbClr val="07B5D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4269253"/>
            <a:ext cx="3077109" cy="1660332"/>
          </a:xfrm>
          <a:prstGeom prst="rect">
            <a:avLst/>
          </a:prstGeom>
          <a:solidFill>
            <a:srgbClr val="1A3F7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4412884"/>
            <a:ext cx="8144134" cy="1373070"/>
          </a:xfrm>
        </p:spPr>
        <p:txBody>
          <a:bodyPr anchor="b">
            <a:noAutofit/>
          </a:bodyPr>
          <a:lstStyle>
            <a:lvl1pPr algn="r">
              <a:defRPr sz="5400"/>
            </a:lvl1pPr>
          </a:lstStyle>
          <a:p>
            <a:r>
              <a:rPr lang="en-US"/>
              <a:t>Click to edit Master title style</a:t>
            </a:r>
          </a:p>
        </p:txBody>
      </p:sp>
      <p:sp>
        <p:nvSpPr>
          <p:cNvPr id="4" name="Date Placeholder 3"/>
          <p:cNvSpPr>
            <a:spLocks noGrp="1"/>
          </p:cNvSpPr>
          <p:nvPr>
            <p:ph type="dt" sz="half" idx="10"/>
          </p:nvPr>
        </p:nvSpPr>
        <p:spPr/>
        <p:txBody>
          <a:bodyPr/>
          <a:lstStyle/>
          <a:p>
            <a:fld id="{33CA041F-8EED-418E-9D12-FF634DB8CEFC}" type="datetimeFigureOut">
              <a:rPr lang="en-US" smtClean="0"/>
              <a:t>10/4/24</a:t>
            </a:fld>
            <a:endParaRPr lang="en-US"/>
          </a:p>
        </p:txBody>
      </p:sp>
      <p:sp>
        <p:nvSpPr>
          <p:cNvPr id="5" name="Footer Placeholder 4"/>
          <p:cNvSpPr>
            <a:spLocks noGrp="1"/>
          </p:cNvSpPr>
          <p:nvPr>
            <p:ph type="ftr" sz="quarter" idx="11"/>
          </p:nvPr>
        </p:nvSpPr>
        <p:spPr/>
        <p:txBody>
          <a:bodyPr/>
          <a:lstStyle/>
          <a:p>
            <a:r>
              <a:rPr lang="en-US"/>
              <a:t> Logo for Texas Workforce Solutions-Vocational Rehabilitation Services</a:t>
            </a:r>
          </a:p>
        </p:txBody>
      </p:sp>
      <p:sp>
        <p:nvSpPr>
          <p:cNvPr id="6" name="Slide Number Placeholder 5"/>
          <p:cNvSpPr>
            <a:spLocks noGrp="1"/>
          </p:cNvSpPr>
          <p:nvPr>
            <p:ph type="sldNum" sz="quarter" idx="12"/>
          </p:nvPr>
        </p:nvSpPr>
        <p:spPr>
          <a:xfrm>
            <a:off x="9255346" y="4429512"/>
            <a:ext cx="1171888" cy="1356442"/>
          </a:xfrm>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41369948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5" name="Picture 24" descr="Collage of Texas citie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88824" cy="6867629"/>
          </a:xfrm>
          <a:prstGeom prst="rect">
            <a:avLst/>
          </a:prstGeom>
          <a:solidFill>
            <a:schemeClr val="accent1">
              <a:lumMod val="50000"/>
            </a:schemeClr>
          </a:solidFill>
        </p:spPr>
      </p:pic>
      <p:pic>
        <p:nvPicPr>
          <p:cNvPr id="7" name="Picture 6" descr="HD-ShadowLong.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bwMode="ltGray">
          <a:xfrm>
            <a:off x="-1" y="2590078"/>
            <a:ext cx="9052560" cy="1660332"/>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82099" y="2590078"/>
            <a:ext cx="300532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33350" y="2733709"/>
            <a:ext cx="8691106" cy="1373070"/>
          </a:xfrm>
        </p:spPr>
        <p:txBody>
          <a:bodyPr anchor="b">
            <a:noAutofit/>
          </a:bodyPr>
          <a:lstStyle>
            <a:lvl1pPr algn="r">
              <a:defRPr sz="5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Subtitle 2"/>
          <p:cNvSpPr>
            <a:spLocks noGrp="1"/>
          </p:cNvSpPr>
          <p:nvPr>
            <p:ph type="subTitle" idx="1"/>
          </p:nvPr>
        </p:nvSpPr>
        <p:spPr>
          <a:xfrm>
            <a:off x="1838324" y="4394039"/>
            <a:ext cx="6986131" cy="1117687"/>
          </a:xfrm>
          <a:solidFill>
            <a:srgbClr val="85C645"/>
          </a:solidFill>
        </p:spPr>
        <p:txBody>
          <a:bodyPr>
            <a:normAutofit/>
          </a:bodyPr>
          <a:lstStyle>
            <a:lvl1pPr marL="0" indent="0" algn="r">
              <a:buNone/>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550981" y="5936187"/>
            <a:ext cx="2743200" cy="464613"/>
          </a:xfrm>
          <a:solidFill>
            <a:schemeClr val="bg2">
              <a:lumMod val="25000"/>
            </a:schemeClr>
          </a:solidFill>
        </p:spPr>
        <p:txBody>
          <a:bodyPr/>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D9DFADAC-8F53-4D67-A11D-0F34BEDE0714}" type="datetimeFigureOut">
              <a:rPr lang="en-US" smtClean="0"/>
              <a:pPr/>
              <a:t>10/4/24</a:t>
            </a:fld>
            <a:endParaRPr lang="en-US"/>
          </a:p>
        </p:txBody>
      </p:sp>
      <p:sp>
        <p:nvSpPr>
          <p:cNvPr id="5" name="Footer Placeholder 4"/>
          <p:cNvSpPr>
            <a:spLocks noGrp="1"/>
          </p:cNvSpPr>
          <p:nvPr>
            <p:ph type="ftr" sz="quarter" idx="11"/>
          </p:nvPr>
        </p:nvSpPr>
        <p:spPr>
          <a:xfrm>
            <a:off x="680321" y="5945713"/>
            <a:ext cx="6870660" cy="455087"/>
          </a:xfrm>
          <a:solidFill>
            <a:schemeClr val="bg2">
              <a:lumMod val="25000"/>
            </a:schemeClr>
          </a:solidFill>
        </p:spPr>
        <p:txBody>
          <a:bodyPr/>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 Logo for Texas Workforce Solutions-Vocational Rehabilitation Services</a:t>
            </a:r>
          </a:p>
        </p:txBody>
      </p:sp>
      <p:sp>
        <p:nvSpPr>
          <p:cNvPr id="29" name="Text Placeholder 28"/>
          <p:cNvSpPr>
            <a:spLocks noGrp="1"/>
          </p:cNvSpPr>
          <p:nvPr>
            <p:ph type="body" sz="quarter" idx="12"/>
          </p:nvPr>
        </p:nvSpPr>
        <p:spPr>
          <a:xfrm>
            <a:off x="9255125" y="2705100"/>
            <a:ext cx="2841625" cy="1401763"/>
          </a:xfrm>
        </p:spPr>
        <p:txBody>
          <a:bodyPr>
            <a:noAutofit/>
          </a:bodyPr>
          <a:lstStyle>
            <a:lvl1pPr marL="0" indent="0">
              <a:spcBef>
                <a:spcPts val="0"/>
              </a:spcBef>
              <a:buFontTx/>
              <a:buNone/>
              <a:defRPr lang="en-US" sz="2800" dirty="0" smtClean="0"/>
            </a:lvl1pPr>
            <a:lvl2pPr marL="457200" indent="0">
              <a:buFontTx/>
              <a:buNone/>
              <a:defRPr lang="en-US" dirty="0" smtClean="0"/>
            </a:lvl2pPr>
            <a:lvl3pPr marL="914400" indent="0">
              <a:buFontTx/>
              <a:buNone/>
              <a:defRPr lang="en-US" dirty="0" smtClean="0"/>
            </a:lvl3pPr>
            <a:lvl4pPr marL="1371600" indent="0">
              <a:buFontTx/>
              <a:buNone/>
              <a:defRPr lang="en-US" dirty="0" smtClean="0"/>
            </a:lvl4pPr>
            <a:lvl5pPr marL="1828800" indent="0">
              <a:buFontTx/>
              <a:buNone/>
              <a:defRPr lang="en-US" dirty="0"/>
            </a:lvl5pPr>
          </a:lstStyle>
          <a:p>
            <a:pPr lvl="0"/>
            <a:r>
              <a:rPr lang="en-US"/>
              <a:t>Click to edit Master text styles</a:t>
            </a:r>
          </a:p>
        </p:txBody>
      </p:sp>
      <p:sp>
        <p:nvSpPr>
          <p:cNvPr id="30" name="Rectangle 29" descr="Decorative box"/>
          <p:cNvSpPr/>
          <p:nvPr userDrawn="1"/>
        </p:nvSpPr>
        <p:spPr>
          <a:xfrm>
            <a:off x="708894" y="4390347"/>
            <a:ext cx="1129429" cy="1117687"/>
          </a:xfrm>
          <a:prstGeom prst="rect">
            <a:avLst/>
          </a:prstGeom>
          <a:solidFill>
            <a:srgbClr val="85C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TWC logo"/>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94517" y="4501041"/>
            <a:ext cx="952941" cy="916132"/>
          </a:xfrm>
          <a:prstGeom prst="rect">
            <a:avLst/>
          </a:prstGeom>
        </p:spPr>
      </p:pic>
    </p:spTree>
    <p:extLst>
      <p:ext uri="{BB962C8B-B14F-4D97-AF65-F5344CB8AC3E}">
        <p14:creationId xmlns:p14="http://schemas.microsoft.com/office/powerpoint/2010/main" val="58147065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3_Title Slide">
  <p:cSld name="3_Title Slide">
    <p:bg>
      <p:bgPr>
        <a:solidFill>
          <a:schemeClr val="lt1"/>
        </a:solidFill>
        <a:effectLst/>
      </p:bgPr>
    </p:bg>
    <p:spTree>
      <p:nvGrpSpPr>
        <p:cNvPr id="1" name="Shape 63"/>
        <p:cNvGrpSpPr/>
        <p:nvPr/>
      </p:nvGrpSpPr>
      <p:grpSpPr>
        <a:xfrm>
          <a:off x="0" y="0"/>
          <a:ext cx="0" cy="0"/>
          <a:chOff x="0" y="0"/>
          <a:chExt cx="0" cy="0"/>
        </a:xfrm>
      </p:grpSpPr>
      <p:grpSp>
        <p:nvGrpSpPr>
          <p:cNvPr id="64" name="Google Shape;64;p15"/>
          <p:cNvGrpSpPr/>
          <p:nvPr/>
        </p:nvGrpSpPr>
        <p:grpSpPr>
          <a:xfrm>
            <a:off x="0" y="6172200"/>
            <a:ext cx="12191813" cy="685800"/>
            <a:chOff x="0" y="6172201"/>
            <a:chExt cx="9144088" cy="685800"/>
          </a:xfrm>
        </p:grpSpPr>
        <p:sp>
          <p:nvSpPr>
            <p:cNvPr id="65" name="Google Shape;65;p15"/>
            <p:cNvSpPr/>
            <p:nvPr/>
          </p:nvSpPr>
          <p:spPr>
            <a:xfrm>
              <a:off x="0" y="6553201"/>
              <a:ext cx="9142500" cy="304800"/>
            </a:xfrm>
            <a:prstGeom prst="rect">
              <a:avLst/>
            </a:prstGeom>
            <a:solidFill>
              <a:srgbClr val="003399"/>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b="1" i="0" u="none" strike="noStrike" cap="none">
                <a:solidFill>
                  <a:schemeClr val="lt1"/>
                </a:solidFill>
                <a:latin typeface="Calibri"/>
                <a:ea typeface="Calibri"/>
                <a:cs typeface="Calibri"/>
                <a:sym typeface="Calibri"/>
              </a:endParaRPr>
            </a:p>
          </p:txBody>
        </p:sp>
        <p:sp>
          <p:nvSpPr>
            <p:cNvPr id="66" name="Google Shape;66;p15"/>
            <p:cNvSpPr/>
            <p:nvPr/>
          </p:nvSpPr>
          <p:spPr>
            <a:xfrm>
              <a:off x="1588" y="6172201"/>
              <a:ext cx="9142500" cy="457200"/>
            </a:xfrm>
            <a:prstGeom prst="rect">
              <a:avLst/>
            </a:prstGeom>
            <a:solidFill>
              <a:srgbClr val="CC0000"/>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b="1" i="0" u="none" strike="noStrike" cap="none">
                <a:solidFill>
                  <a:schemeClr val="lt1"/>
                </a:solidFill>
                <a:latin typeface="Calibri"/>
                <a:ea typeface="Calibri"/>
                <a:cs typeface="Calibri"/>
                <a:sym typeface="Calibri"/>
              </a:endParaRPr>
            </a:p>
          </p:txBody>
        </p:sp>
      </p:grpSp>
      <p:sp>
        <p:nvSpPr>
          <p:cNvPr id="67" name="Google Shape;67;p15"/>
          <p:cNvSpPr txBox="1">
            <a:spLocks noGrp="1"/>
          </p:cNvSpPr>
          <p:nvPr>
            <p:ph type="ftr" idx="11"/>
          </p:nvPr>
        </p:nvSpPr>
        <p:spPr>
          <a:xfrm>
            <a:off x="304800" y="6324600"/>
            <a:ext cx="6096000" cy="304800"/>
          </a:xfrm>
          <a:prstGeom prst="rect">
            <a:avLst/>
          </a:prstGeom>
          <a:noFill/>
          <a:ln>
            <a:noFill/>
          </a:ln>
        </p:spPr>
        <p:txBody>
          <a:bodyPr spcFirstLastPara="1" wrap="square" lIns="121900" tIns="60925" rIns="121900" bIns="60925"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p15"/>
          <p:cNvSpPr txBox="1">
            <a:spLocks noGrp="1"/>
          </p:cNvSpPr>
          <p:nvPr>
            <p:ph type="sldNum" idx="12"/>
          </p:nvPr>
        </p:nvSpPr>
        <p:spPr>
          <a:xfrm>
            <a:off x="8737600" y="5181600"/>
            <a:ext cx="2844900" cy="365100"/>
          </a:xfrm>
          <a:prstGeom prst="rect">
            <a:avLst/>
          </a:prstGeom>
          <a:noFill/>
          <a:ln>
            <a:noFill/>
          </a:ln>
        </p:spPr>
        <p:txBody>
          <a:bodyPr spcFirstLastPara="1" wrap="square" lIns="121900" tIns="60925" rIns="121900" bIns="60925" anchor="ctr" anchorCtr="0">
            <a:normAutofit lnSpcReduction="20000"/>
          </a:bodyPr>
          <a:lstStyle>
            <a:lvl1pPr marL="0" marR="0" lvl="0" indent="0" algn="r" rtl="0">
              <a:spcBef>
                <a:spcPts val="0"/>
              </a:spcBef>
              <a:buNone/>
              <a:defRPr sz="1900" b="0" i="0" u="none" strike="noStrike" cap="none">
                <a:solidFill>
                  <a:schemeClr val="lt1"/>
                </a:solidFill>
                <a:latin typeface="Arial"/>
                <a:ea typeface="Arial"/>
                <a:cs typeface="Arial"/>
                <a:sym typeface="Arial"/>
              </a:defRPr>
            </a:lvl1pPr>
            <a:lvl2pPr marL="0" marR="0" lvl="1" indent="0" algn="r" rtl="0">
              <a:spcBef>
                <a:spcPts val="0"/>
              </a:spcBef>
              <a:buNone/>
              <a:defRPr sz="1900" b="0" i="0" u="none" strike="noStrike" cap="none">
                <a:solidFill>
                  <a:schemeClr val="lt1"/>
                </a:solidFill>
                <a:latin typeface="Arial"/>
                <a:ea typeface="Arial"/>
                <a:cs typeface="Arial"/>
                <a:sym typeface="Arial"/>
              </a:defRPr>
            </a:lvl2pPr>
            <a:lvl3pPr marL="0" marR="0" lvl="2" indent="0" algn="r" rtl="0">
              <a:spcBef>
                <a:spcPts val="0"/>
              </a:spcBef>
              <a:buNone/>
              <a:defRPr sz="1900" b="0" i="0" u="none" strike="noStrike" cap="none">
                <a:solidFill>
                  <a:schemeClr val="lt1"/>
                </a:solidFill>
                <a:latin typeface="Arial"/>
                <a:ea typeface="Arial"/>
                <a:cs typeface="Arial"/>
                <a:sym typeface="Arial"/>
              </a:defRPr>
            </a:lvl3pPr>
            <a:lvl4pPr marL="0" marR="0" lvl="3" indent="0" algn="r" rtl="0">
              <a:spcBef>
                <a:spcPts val="0"/>
              </a:spcBef>
              <a:buNone/>
              <a:defRPr sz="1900" b="0" i="0" u="none" strike="noStrike" cap="none">
                <a:solidFill>
                  <a:schemeClr val="lt1"/>
                </a:solidFill>
                <a:latin typeface="Arial"/>
                <a:ea typeface="Arial"/>
                <a:cs typeface="Arial"/>
                <a:sym typeface="Arial"/>
              </a:defRPr>
            </a:lvl4pPr>
            <a:lvl5pPr marL="0" marR="0" lvl="4" indent="0" algn="r" rtl="0">
              <a:spcBef>
                <a:spcPts val="0"/>
              </a:spcBef>
              <a:buNone/>
              <a:defRPr sz="1900" b="0" i="0" u="none" strike="noStrike" cap="none">
                <a:solidFill>
                  <a:schemeClr val="lt1"/>
                </a:solidFill>
                <a:latin typeface="Arial"/>
                <a:ea typeface="Arial"/>
                <a:cs typeface="Arial"/>
                <a:sym typeface="Arial"/>
              </a:defRPr>
            </a:lvl5pPr>
            <a:lvl6pPr marL="0" marR="0" lvl="5" indent="0" algn="r" rtl="0">
              <a:spcBef>
                <a:spcPts val="0"/>
              </a:spcBef>
              <a:buNone/>
              <a:defRPr sz="1900" b="0" i="0" u="none" strike="noStrike" cap="none">
                <a:solidFill>
                  <a:schemeClr val="lt1"/>
                </a:solidFill>
                <a:latin typeface="Arial"/>
                <a:ea typeface="Arial"/>
                <a:cs typeface="Arial"/>
                <a:sym typeface="Arial"/>
              </a:defRPr>
            </a:lvl6pPr>
            <a:lvl7pPr marL="0" marR="0" lvl="6" indent="0" algn="r" rtl="0">
              <a:spcBef>
                <a:spcPts val="0"/>
              </a:spcBef>
              <a:buNone/>
              <a:defRPr sz="1900" b="0" i="0" u="none" strike="noStrike" cap="none">
                <a:solidFill>
                  <a:schemeClr val="lt1"/>
                </a:solidFill>
                <a:latin typeface="Arial"/>
                <a:ea typeface="Arial"/>
                <a:cs typeface="Arial"/>
                <a:sym typeface="Arial"/>
              </a:defRPr>
            </a:lvl7pPr>
            <a:lvl8pPr marL="0" marR="0" lvl="7" indent="0" algn="r" rtl="0">
              <a:spcBef>
                <a:spcPts val="0"/>
              </a:spcBef>
              <a:buNone/>
              <a:defRPr sz="1900" b="0" i="0" u="none" strike="noStrike" cap="none">
                <a:solidFill>
                  <a:schemeClr val="lt1"/>
                </a:solidFill>
                <a:latin typeface="Arial"/>
                <a:ea typeface="Arial"/>
                <a:cs typeface="Arial"/>
                <a:sym typeface="Arial"/>
              </a:defRPr>
            </a:lvl8pPr>
            <a:lvl9pPr marL="0" marR="0" lvl="8" indent="0" algn="r" rtl="0">
              <a:spcBef>
                <a:spcPts val="0"/>
              </a:spcBef>
              <a:buNone/>
              <a:defRPr sz="1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spTree>
    <p:extLst>
      <p:ext uri="{BB962C8B-B14F-4D97-AF65-F5344CB8AC3E}">
        <p14:creationId xmlns:p14="http://schemas.microsoft.com/office/powerpoint/2010/main" val="1653969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Title and Content 1">
  <p:cSld name="2_Title and Content 1">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609600" y="274638"/>
            <a:ext cx="10972800" cy="1143300"/>
          </a:xfrm>
          <a:prstGeom prst="rect">
            <a:avLst/>
          </a:prstGeom>
          <a:noFill/>
          <a:ln>
            <a:noFill/>
          </a:ln>
        </p:spPr>
        <p:txBody>
          <a:bodyPr spcFirstLastPara="1" wrap="square" lIns="121900" tIns="60925" rIns="121900" bIns="60925" anchor="ctr" anchorCtr="0">
            <a:normAutofit/>
          </a:bodyPr>
          <a:lstStyle>
            <a:lvl1pPr lvl="0" algn="ctr" rtl="0">
              <a:spcBef>
                <a:spcPts val="0"/>
              </a:spcBef>
              <a:spcAft>
                <a:spcPts val="0"/>
              </a:spcAft>
              <a:buClr>
                <a:schemeClr val="dk1"/>
              </a:buClr>
              <a:buSzPts val="24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93" name="Google Shape;93;p19"/>
          <p:cNvSpPr txBox="1">
            <a:spLocks noGrp="1"/>
          </p:cNvSpPr>
          <p:nvPr>
            <p:ph type="body" idx="1"/>
          </p:nvPr>
        </p:nvSpPr>
        <p:spPr>
          <a:xfrm>
            <a:off x="609600" y="1600201"/>
            <a:ext cx="10972800" cy="2210100"/>
          </a:xfrm>
          <a:prstGeom prst="rect">
            <a:avLst/>
          </a:prstGeom>
          <a:noFill/>
          <a:ln>
            <a:noFill/>
          </a:ln>
        </p:spPr>
        <p:txBody>
          <a:bodyPr spcFirstLastPara="1" wrap="square" lIns="121900" tIns="60925" rIns="121900" bIns="60925" anchor="t" anchorCtr="0">
            <a:normAutofit/>
          </a:bodyPr>
          <a:lstStyle>
            <a:lvl1pPr marL="457200" lvl="0" indent="-381000" algn="l" rtl="0">
              <a:spcBef>
                <a:spcPts val="500"/>
              </a:spcBef>
              <a:spcAft>
                <a:spcPts val="0"/>
              </a:spcAft>
              <a:buClr>
                <a:schemeClr val="dk1"/>
              </a:buClr>
              <a:buSzPts val="2400"/>
              <a:buChar char="●"/>
              <a:defRPr/>
            </a:lvl1pPr>
            <a:lvl2pPr marL="914400" lvl="1" indent="-381000" algn="l" rtl="0">
              <a:spcBef>
                <a:spcPts val="1600"/>
              </a:spcBef>
              <a:spcAft>
                <a:spcPts val="0"/>
              </a:spcAft>
              <a:buClr>
                <a:schemeClr val="dk1"/>
              </a:buClr>
              <a:buSzPts val="2400"/>
              <a:buChar char="○"/>
              <a:defRPr/>
            </a:lvl2pPr>
            <a:lvl3pPr marL="1371600" lvl="2" indent="-381000" algn="l" rtl="0">
              <a:spcBef>
                <a:spcPts val="1600"/>
              </a:spcBef>
              <a:spcAft>
                <a:spcPts val="0"/>
              </a:spcAft>
              <a:buClr>
                <a:schemeClr val="dk1"/>
              </a:buClr>
              <a:buSzPts val="2400"/>
              <a:buChar char="■"/>
              <a:defRPr/>
            </a:lvl3pPr>
            <a:lvl4pPr marL="1828800" lvl="3" indent="-381000" algn="l" rtl="0">
              <a:spcBef>
                <a:spcPts val="1600"/>
              </a:spcBef>
              <a:spcAft>
                <a:spcPts val="0"/>
              </a:spcAft>
              <a:buClr>
                <a:schemeClr val="dk1"/>
              </a:buClr>
              <a:buSzPts val="2400"/>
              <a:buChar char="●"/>
              <a:defRPr/>
            </a:lvl4pPr>
            <a:lvl5pPr marL="2286000" lvl="4" indent="-381000" algn="l" rtl="0">
              <a:spcBef>
                <a:spcPts val="1600"/>
              </a:spcBef>
              <a:spcAft>
                <a:spcPts val="0"/>
              </a:spcAft>
              <a:buClr>
                <a:schemeClr val="dk1"/>
              </a:buClr>
              <a:buSzPts val="2400"/>
              <a:buChar char="○"/>
              <a:defRPr/>
            </a:lvl5pPr>
            <a:lvl6pPr marL="2743200" lvl="5" indent="-381000" algn="l" rtl="0">
              <a:spcBef>
                <a:spcPts val="1600"/>
              </a:spcBef>
              <a:spcAft>
                <a:spcPts val="0"/>
              </a:spcAft>
              <a:buClr>
                <a:schemeClr val="dk1"/>
              </a:buClr>
              <a:buSzPts val="2400"/>
              <a:buChar char="■"/>
              <a:defRPr/>
            </a:lvl6pPr>
            <a:lvl7pPr marL="3200400" lvl="6" indent="-381000" algn="l" rtl="0">
              <a:spcBef>
                <a:spcPts val="1600"/>
              </a:spcBef>
              <a:spcAft>
                <a:spcPts val="0"/>
              </a:spcAft>
              <a:buClr>
                <a:schemeClr val="dk1"/>
              </a:buClr>
              <a:buSzPts val="2400"/>
              <a:buChar char="●"/>
              <a:defRPr/>
            </a:lvl7pPr>
            <a:lvl8pPr marL="3657600" lvl="7" indent="-381000" algn="l" rtl="0">
              <a:spcBef>
                <a:spcPts val="1600"/>
              </a:spcBef>
              <a:spcAft>
                <a:spcPts val="0"/>
              </a:spcAft>
              <a:buClr>
                <a:schemeClr val="dk1"/>
              </a:buClr>
              <a:buSzPts val="2400"/>
              <a:buChar char="○"/>
              <a:defRPr/>
            </a:lvl8pPr>
            <a:lvl9pPr marL="4114800" lvl="8" indent="-381000" algn="l" rtl="0">
              <a:spcBef>
                <a:spcPts val="1600"/>
              </a:spcBef>
              <a:spcAft>
                <a:spcPts val="1600"/>
              </a:spcAft>
              <a:buClr>
                <a:schemeClr val="dk1"/>
              </a:buClr>
              <a:buSzPts val="2400"/>
              <a:buChar char="■"/>
              <a:defRPr/>
            </a:lvl9pPr>
          </a:lstStyle>
          <a:p>
            <a:endParaRPr/>
          </a:p>
        </p:txBody>
      </p:sp>
      <p:sp>
        <p:nvSpPr>
          <p:cNvPr id="94" name="Google Shape;94;p19"/>
          <p:cNvSpPr txBox="1">
            <a:spLocks noGrp="1"/>
          </p:cNvSpPr>
          <p:nvPr>
            <p:ph type="dt" idx="10"/>
          </p:nvPr>
        </p:nvSpPr>
        <p:spPr>
          <a:xfrm>
            <a:off x="609600" y="6356350"/>
            <a:ext cx="2844900" cy="365100"/>
          </a:xfrm>
          <a:prstGeom prst="rect">
            <a:avLst/>
          </a:prstGeom>
          <a:noFill/>
          <a:ln>
            <a:noFill/>
          </a:ln>
        </p:spPr>
        <p:txBody>
          <a:bodyPr spcFirstLastPara="1" wrap="square" lIns="121900" tIns="60925" rIns="121900" bIns="60925" anchor="ctr" anchorCtr="0">
            <a:noAutofit/>
          </a:bodyPr>
          <a:lstStyle>
            <a:lvl1pPr lvl="0" algn="l" rtl="0">
              <a:spcBef>
                <a:spcPts val="0"/>
              </a:spcBef>
              <a:spcAft>
                <a:spcPts val="0"/>
              </a:spcAft>
              <a:buSzPts val="1900"/>
              <a:buNone/>
              <a:defRPr sz="1900"/>
            </a:lvl1pPr>
            <a:lvl2pPr lvl="1" algn="l" rtl="0">
              <a:spcBef>
                <a:spcPts val="0"/>
              </a:spcBef>
              <a:spcAft>
                <a:spcPts val="0"/>
              </a:spcAft>
              <a:buSzPts val="1900"/>
              <a:buNone/>
              <a:defRPr sz="1900"/>
            </a:lvl2pPr>
            <a:lvl3pPr lvl="2" algn="l" rtl="0">
              <a:spcBef>
                <a:spcPts val="0"/>
              </a:spcBef>
              <a:spcAft>
                <a:spcPts val="0"/>
              </a:spcAft>
              <a:buSzPts val="1900"/>
              <a:buNone/>
              <a:defRPr sz="1900"/>
            </a:lvl3pPr>
            <a:lvl4pPr lvl="3" algn="l" rtl="0">
              <a:spcBef>
                <a:spcPts val="0"/>
              </a:spcBef>
              <a:spcAft>
                <a:spcPts val="0"/>
              </a:spcAft>
              <a:buSzPts val="1900"/>
              <a:buNone/>
              <a:defRPr sz="1900"/>
            </a:lvl4pPr>
            <a:lvl5pPr lvl="4" algn="l" rtl="0">
              <a:spcBef>
                <a:spcPts val="0"/>
              </a:spcBef>
              <a:spcAft>
                <a:spcPts val="0"/>
              </a:spcAft>
              <a:buSzPts val="1900"/>
              <a:buNone/>
              <a:defRPr sz="1900"/>
            </a:lvl5pPr>
            <a:lvl6pPr lvl="5" algn="l" rtl="0">
              <a:spcBef>
                <a:spcPts val="0"/>
              </a:spcBef>
              <a:spcAft>
                <a:spcPts val="0"/>
              </a:spcAft>
              <a:buSzPts val="1900"/>
              <a:buNone/>
              <a:defRPr sz="1900"/>
            </a:lvl6pPr>
            <a:lvl7pPr lvl="6" algn="l" rtl="0">
              <a:spcBef>
                <a:spcPts val="0"/>
              </a:spcBef>
              <a:spcAft>
                <a:spcPts val="0"/>
              </a:spcAft>
              <a:buSzPts val="1900"/>
              <a:buNone/>
              <a:defRPr sz="1900"/>
            </a:lvl7pPr>
            <a:lvl8pPr lvl="7" algn="l" rtl="0">
              <a:spcBef>
                <a:spcPts val="0"/>
              </a:spcBef>
              <a:spcAft>
                <a:spcPts val="0"/>
              </a:spcAft>
              <a:buSzPts val="1900"/>
              <a:buNone/>
              <a:defRPr sz="1900"/>
            </a:lvl8pPr>
            <a:lvl9pPr lvl="8" algn="l" rtl="0">
              <a:spcBef>
                <a:spcPts val="0"/>
              </a:spcBef>
              <a:spcAft>
                <a:spcPts val="0"/>
              </a:spcAft>
              <a:buSzPts val="1900"/>
              <a:buNone/>
              <a:defRPr sz="1900"/>
            </a:lvl9pPr>
          </a:lstStyle>
          <a:p>
            <a:endParaRPr/>
          </a:p>
        </p:txBody>
      </p:sp>
      <p:sp>
        <p:nvSpPr>
          <p:cNvPr id="95" name="Google Shape;95;p19"/>
          <p:cNvSpPr txBox="1">
            <a:spLocks noGrp="1"/>
          </p:cNvSpPr>
          <p:nvPr>
            <p:ph type="ftr" idx="11"/>
          </p:nvPr>
        </p:nvSpPr>
        <p:spPr>
          <a:xfrm>
            <a:off x="4165600" y="6356350"/>
            <a:ext cx="3860700" cy="365100"/>
          </a:xfrm>
          <a:prstGeom prst="rect">
            <a:avLst/>
          </a:prstGeom>
          <a:noFill/>
          <a:ln>
            <a:noFill/>
          </a:ln>
        </p:spPr>
        <p:txBody>
          <a:bodyPr spcFirstLastPara="1" wrap="square" lIns="121900" tIns="60925" rIns="121900" bIns="60925" anchor="ctr" anchorCtr="0">
            <a:noAutofit/>
          </a:bodyPr>
          <a:lstStyle>
            <a:lvl1pPr lvl="0" algn="ctr" rtl="0">
              <a:spcBef>
                <a:spcPts val="0"/>
              </a:spcBef>
              <a:spcAft>
                <a:spcPts val="0"/>
              </a:spcAft>
              <a:buSzPts val="1900"/>
              <a:buNone/>
              <a:defRPr sz="1900"/>
            </a:lvl1pPr>
            <a:lvl2pPr lvl="1" algn="l" rtl="0">
              <a:spcBef>
                <a:spcPts val="0"/>
              </a:spcBef>
              <a:spcAft>
                <a:spcPts val="0"/>
              </a:spcAft>
              <a:buSzPts val="1900"/>
              <a:buNone/>
              <a:defRPr sz="1900"/>
            </a:lvl2pPr>
            <a:lvl3pPr lvl="2" algn="l" rtl="0">
              <a:spcBef>
                <a:spcPts val="0"/>
              </a:spcBef>
              <a:spcAft>
                <a:spcPts val="0"/>
              </a:spcAft>
              <a:buSzPts val="1900"/>
              <a:buNone/>
              <a:defRPr sz="1900"/>
            </a:lvl3pPr>
            <a:lvl4pPr lvl="3" algn="l" rtl="0">
              <a:spcBef>
                <a:spcPts val="0"/>
              </a:spcBef>
              <a:spcAft>
                <a:spcPts val="0"/>
              </a:spcAft>
              <a:buSzPts val="1900"/>
              <a:buNone/>
              <a:defRPr sz="1900"/>
            </a:lvl4pPr>
            <a:lvl5pPr lvl="4" algn="l" rtl="0">
              <a:spcBef>
                <a:spcPts val="0"/>
              </a:spcBef>
              <a:spcAft>
                <a:spcPts val="0"/>
              </a:spcAft>
              <a:buSzPts val="1900"/>
              <a:buNone/>
              <a:defRPr sz="1900"/>
            </a:lvl5pPr>
            <a:lvl6pPr lvl="5" algn="l" rtl="0">
              <a:spcBef>
                <a:spcPts val="0"/>
              </a:spcBef>
              <a:spcAft>
                <a:spcPts val="0"/>
              </a:spcAft>
              <a:buSzPts val="1900"/>
              <a:buNone/>
              <a:defRPr sz="1900"/>
            </a:lvl6pPr>
            <a:lvl7pPr lvl="6" algn="l" rtl="0">
              <a:spcBef>
                <a:spcPts val="0"/>
              </a:spcBef>
              <a:spcAft>
                <a:spcPts val="0"/>
              </a:spcAft>
              <a:buSzPts val="1900"/>
              <a:buNone/>
              <a:defRPr sz="1900"/>
            </a:lvl7pPr>
            <a:lvl8pPr lvl="7" algn="l" rtl="0">
              <a:spcBef>
                <a:spcPts val="0"/>
              </a:spcBef>
              <a:spcAft>
                <a:spcPts val="0"/>
              </a:spcAft>
              <a:buSzPts val="1900"/>
              <a:buNone/>
              <a:defRPr sz="1900"/>
            </a:lvl8pPr>
            <a:lvl9pPr lvl="8" algn="l" rtl="0">
              <a:spcBef>
                <a:spcPts val="0"/>
              </a:spcBef>
              <a:spcAft>
                <a:spcPts val="0"/>
              </a:spcAft>
              <a:buSzPts val="1900"/>
              <a:buNone/>
              <a:defRPr sz="1900"/>
            </a:lvl9pPr>
          </a:lstStyle>
          <a:p>
            <a:endParaRPr/>
          </a:p>
        </p:txBody>
      </p:sp>
      <p:sp>
        <p:nvSpPr>
          <p:cNvPr id="96" name="Google Shape;96;p19"/>
          <p:cNvSpPr txBox="1">
            <a:spLocks noGrp="1"/>
          </p:cNvSpPr>
          <p:nvPr>
            <p:ph type="sldNum" idx="12"/>
          </p:nvPr>
        </p:nvSpPr>
        <p:spPr>
          <a:xfrm>
            <a:off x="8737600" y="6356350"/>
            <a:ext cx="2844900" cy="365100"/>
          </a:xfrm>
          <a:prstGeom prst="rect">
            <a:avLst/>
          </a:prstGeom>
          <a:noFill/>
          <a:ln>
            <a:noFill/>
          </a:ln>
        </p:spPr>
        <p:txBody>
          <a:bodyPr spcFirstLastPara="1" wrap="square" lIns="121900" tIns="60925" rIns="121900" bIns="6092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
        <p:nvSpPr>
          <p:cNvPr id="97" name="Google Shape;97;p19"/>
          <p:cNvSpPr txBox="1">
            <a:spLocks noGrp="1"/>
          </p:cNvSpPr>
          <p:nvPr>
            <p:ph type="body" idx="2"/>
          </p:nvPr>
        </p:nvSpPr>
        <p:spPr>
          <a:xfrm>
            <a:off x="609600" y="3962400"/>
            <a:ext cx="10972800" cy="2210100"/>
          </a:xfrm>
          <a:prstGeom prst="rect">
            <a:avLst/>
          </a:prstGeom>
          <a:noFill/>
          <a:ln>
            <a:noFill/>
          </a:ln>
        </p:spPr>
        <p:txBody>
          <a:bodyPr spcFirstLastPara="1" wrap="square" lIns="121900" tIns="60925" rIns="121900" bIns="60925" anchor="t" anchorCtr="0">
            <a:normAutofit/>
          </a:bodyPr>
          <a:lstStyle>
            <a:lvl1pPr marL="457200" lvl="0" indent="-381000" algn="l" rtl="0">
              <a:spcBef>
                <a:spcPts val="500"/>
              </a:spcBef>
              <a:spcAft>
                <a:spcPts val="0"/>
              </a:spcAft>
              <a:buClr>
                <a:schemeClr val="dk1"/>
              </a:buClr>
              <a:buSzPts val="2400"/>
              <a:buChar char="●"/>
              <a:defRPr/>
            </a:lvl1pPr>
            <a:lvl2pPr marL="914400" lvl="1" indent="-381000" algn="l" rtl="0">
              <a:spcBef>
                <a:spcPts val="1600"/>
              </a:spcBef>
              <a:spcAft>
                <a:spcPts val="0"/>
              </a:spcAft>
              <a:buClr>
                <a:schemeClr val="dk1"/>
              </a:buClr>
              <a:buSzPts val="2400"/>
              <a:buChar char="○"/>
              <a:defRPr/>
            </a:lvl2pPr>
            <a:lvl3pPr marL="1371600" lvl="2" indent="-381000" algn="l" rtl="0">
              <a:spcBef>
                <a:spcPts val="1600"/>
              </a:spcBef>
              <a:spcAft>
                <a:spcPts val="0"/>
              </a:spcAft>
              <a:buClr>
                <a:schemeClr val="dk1"/>
              </a:buClr>
              <a:buSzPts val="2400"/>
              <a:buChar char="■"/>
              <a:defRPr/>
            </a:lvl3pPr>
            <a:lvl4pPr marL="1828800" lvl="3" indent="-381000" algn="l" rtl="0">
              <a:spcBef>
                <a:spcPts val="1600"/>
              </a:spcBef>
              <a:spcAft>
                <a:spcPts val="0"/>
              </a:spcAft>
              <a:buClr>
                <a:schemeClr val="dk1"/>
              </a:buClr>
              <a:buSzPts val="2400"/>
              <a:buChar char="●"/>
              <a:defRPr/>
            </a:lvl4pPr>
            <a:lvl5pPr marL="2286000" lvl="4" indent="-381000" algn="l" rtl="0">
              <a:spcBef>
                <a:spcPts val="1600"/>
              </a:spcBef>
              <a:spcAft>
                <a:spcPts val="0"/>
              </a:spcAft>
              <a:buClr>
                <a:schemeClr val="dk1"/>
              </a:buClr>
              <a:buSzPts val="2400"/>
              <a:buChar char="○"/>
              <a:defRPr/>
            </a:lvl5pPr>
            <a:lvl6pPr marL="2743200" lvl="5" indent="-381000" algn="l" rtl="0">
              <a:spcBef>
                <a:spcPts val="1600"/>
              </a:spcBef>
              <a:spcAft>
                <a:spcPts val="0"/>
              </a:spcAft>
              <a:buClr>
                <a:schemeClr val="dk1"/>
              </a:buClr>
              <a:buSzPts val="2400"/>
              <a:buChar char="■"/>
              <a:defRPr/>
            </a:lvl6pPr>
            <a:lvl7pPr marL="3200400" lvl="6" indent="-381000" algn="l" rtl="0">
              <a:spcBef>
                <a:spcPts val="1600"/>
              </a:spcBef>
              <a:spcAft>
                <a:spcPts val="0"/>
              </a:spcAft>
              <a:buClr>
                <a:schemeClr val="dk1"/>
              </a:buClr>
              <a:buSzPts val="2400"/>
              <a:buChar char="●"/>
              <a:defRPr/>
            </a:lvl7pPr>
            <a:lvl8pPr marL="3657600" lvl="7" indent="-381000" algn="l" rtl="0">
              <a:spcBef>
                <a:spcPts val="1600"/>
              </a:spcBef>
              <a:spcAft>
                <a:spcPts val="0"/>
              </a:spcAft>
              <a:buClr>
                <a:schemeClr val="dk1"/>
              </a:buClr>
              <a:buSzPts val="2400"/>
              <a:buChar char="○"/>
              <a:defRPr/>
            </a:lvl8pPr>
            <a:lvl9pPr marL="4114800" lvl="8" indent="-381000" algn="l" rtl="0">
              <a:spcBef>
                <a:spcPts val="1600"/>
              </a:spcBef>
              <a:spcAft>
                <a:spcPts val="1600"/>
              </a:spcAft>
              <a:buClr>
                <a:schemeClr val="dk1"/>
              </a:buClr>
              <a:buSzPts val="2400"/>
              <a:buChar char="■"/>
              <a:defRPr/>
            </a:lvl9pPr>
          </a:lstStyle>
          <a:p>
            <a:endParaRPr/>
          </a:p>
        </p:txBody>
      </p:sp>
    </p:spTree>
    <p:extLst>
      <p:ext uri="{BB962C8B-B14F-4D97-AF65-F5344CB8AC3E}">
        <p14:creationId xmlns:p14="http://schemas.microsoft.com/office/powerpoint/2010/main" val="685194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18" name="Google Shape;18;p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19" name="Google Shape;19;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extLst>
      <p:ext uri="{BB962C8B-B14F-4D97-AF65-F5344CB8AC3E}">
        <p14:creationId xmlns:p14="http://schemas.microsoft.com/office/powerpoint/2010/main" val="4056225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CA041F-8EED-418E-9D12-FF634DB8CEFC}" type="datetimeFigureOut">
              <a:rPr lang="en-US" smtClean="0"/>
              <a:t>10/4/24</a:t>
            </a:fld>
            <a:endParaRPr lang="en-US"/>
          </a:p>
        </p:txBody>
      </p:sp>
      <p:sp>
        <p:nvSpPr>
          <p:cNvPr id="5" name="Footer Placeholder 4"/>
          <p:cNvSpPr>
            <a:spLocks noGrp="1"/>
          </p:cNvSpPr>
          <p:nvPr>
            <p:ph type="ftr" sz="quarter" idx="11"/>
          </p:nvPr>
        </p:nvSpPr>
        <p:spPr/>
        <p:txBody>
          <a:bodyPr/>
          <a:lstStyle/>
          <a:p>
            <a:r>
              <a:rPr lang="en-US"/>
              <a:t> Logo for Texas Workforce Solutions-Vocational Rehabilitation Services</a:t>
            </a:r>
          </a:p>
        </p:txBody>
      </p:sp>
      <p:sp>
        <p:nvSpPr>
          <p:cNvPr id="6" name="Slide Number Placeholder 5"/>
          <p:cNvSpPr>
            <a:spLocks noGrp="1"/>
          </p:cNvSpPr>
          <p:nvPr>
            <p:ph type="sldNum" sz="quarter" idx="12"/>
          </p:nvPr>
        </p:nvSpPr>
        <p:spPr/>
        <p:txBody>
          <a:bodyPr/>
          <a:lstStyle/>
          <a:p>
            <a:pPr algn="ctr"/>
            <a:fld id="{775B6C71-B8E2-4E4D-A4A3-1937B1299F9F}" type="slidenum">
              <a:rPr lang="en-US" smtClean="0"/>
              <a:pPr algn="ctr"/>
              <a:t>‹#›</a:t>
            </a:fld>
            <a:endParaRPr lang="en-US"/>
          </a:p>
        </p:txBody>
      </p:sp>
    </p:spTree>
    <p:extLst>
      <p:ext uri="{BB962C8B-B14F-4D97-AF65-F5344CB8AC3E}">
        <p14:creationId xmlns:p14="http://schemas.microsoft.com/office/powerpoint/2010/main" val="409418638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CA041F-8EED-418E-9D12-FF634DB8CEFC}" type="datetimeFigureOut">
              <a:rPr lang="en-US" smtClean="0"/>
              <a:t>10/4/24</a:t>
            </a:fld>
            <a:endParaRPr lang="en-US"/>
          </a:p>
        </p:txBody>
      </p:sp>
      <p:sp>
        <p:nvSpPr>
          <p:cNvPr id="5" name="Footer Placeholder 4"/>
          <p:cNvSpPr>
            <a:spLocks noGrp="1"/>
          </p:cNvSpPr>
          <p:nvPr>
            <p:ph type="ftr" sz="quarter" idx="11"/>
          </p:nvPr>
        </p:nvSpPr>
        <p:spPr/>
        <p:txBody>
          <a:bodyPr/>
          <a:lstStyle/>
          <a:p>
            <a:r>
              <a:rPr lang="en-US"/>
              <a:t> Logo for Texas Workforce Solutions-Vocational Rehabilitation Services</a:t>
            </a:r>
          </a:p>
        </p:txBody>
      </p:sp>
      <p:sp>
        <p:nvSpPr>
          <p:cNvPr id="6" name="Slide Number Placeholder 5"/>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189355450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CA041F-8EED-418E-9D12-FF634DB8CEFC}" type="datetimeFigureOut">
              <a:rPr lang="en-US" smtClean="0"/>
              <a:t>10/4/24</a:t>
            </a:fld>
            <a:endParaRPr lang="en-US"/>
          </a:p>
        </p:txBody>
      </p:sp>
      <p:sp>
        <p:nvSpPr>
          <p:cNvPr id="6" name="Footer Placeholder 5"/>
          <p:cNvSpPr>
            <a:spLocks noGrp="1"/>
          </p:cNvSpPr>
          <p:nvPr>
            <p:ph type="ftr" sz="quarter" idx="11"/>
          </p:nvPr>
        </p:nvSpPr>
        <p:spPr/>
        <p:txBody>
          <a:bodyPr/>
          <a:lstStyle/>
          <a:p>
            <a:r>
              <a:rPr lang="en-US"/>
              <a:t> Logo for Texas Workforce Solutions-Vocational Rehabilitation Services</a:t>
            </a:r>
          </a:p>
        </p:txBody>
      </p:sp>
      <p:sp>
        <p:nvSpPr>
          <p:cNvPr id="7" name="Slide Number Placeholder 6"/>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302226139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CA041F-8EED-418E-9D12-FF634DB8CEFC}" type="datetimeFigureOut">
              <a:rPr lang="en-US" smtClean="0"/>
              <a:t>10/4/24</a:t>
            </a:fld>
            <a:endParaRPr lang="en-US"/>
          </a:p>
        </p:txBody>
      </p:sp>
      <p:sp>
        <p:nvSpPr>
          <p:cNvPr id="8" name="Footer Placeholder 7"/>
          <p:cNvSpPr>
            <a:spLocks noGrp="1"/>
          </p:cNvSpPr>
          <p:nvPr>
            <p:ph type="ftr" sz="quarter" idx="11"/>
          </p:nvPr>
        </p:nvSpPr>
        <p:spPr/>
        <p:txBody>
          <a:bodyPr/>
          <a:lstStyle/>
          <a:p>
            <a:r>
              <a:rPr lang="en-US"/>
              <a:t> Logo for Texas Workforce Solutions-Vocational Rehabilitation Services</a:t>
            </a:r>
          </a:p>
        </p:txBody>
      </p:sp>
      <p:sp>
        <p:nvSpPr>
          <p:cNvPr id="9" name="Slide Number Placeholder 8"/>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222584707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CA041F-8EED-418E-9D12-FF634DB8CEFC}" type="datetimeFigureOut">
              <a:rPr lang="en-US" smtClean="0"/>
              <a:t>10/4/24</a:t>
            </a:fld>
            <a:endParaRPr lang="en-US"/>
          </a:p>
        </p:txBody>
      </p:sp>
      <p:sp>
        <p:nvSpPr>
          <p:cNvPr id="4" name="Footer Placeholder 3"/>
          <p:cNvSpPr>
            <a:spLocks noGrp="1"/>
          </p:cNvSpPr>
          <p:nvPr>
            <p:ph type="ftr" sz="quarter" idx="11"/>
          </p:nvPr>
        </p:nvSpPr>
        <p:spPr/>
        <p:txBody>
          <a:bodyPr/>
          <a:lstStyle/>
          <a:p>
            <a:r>
              <a:rPr lang="en-US"/>
              <a:t> Logo for Texas Workforce Solutions-Vocational Rehabilitation Services</a:t>
            </a:r>
          </a:p>
        </p:txBody>
      </p:sp>
      <p:sp>
        <p:nvSpPr>
          <p:cNvPr id="5" name="Slide Number Placeholder 4"/>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208875282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CA041F-8EED-418E-9D12-FF634DB8CEFC}" type="datetimeFigureOut">
              <a:rPr lang="en-US" smtClean="0"/>
              <a:t>10/4/24</a:t>
            </a:fld>
            <a:endParaRPr lang="en-US"/>
          </a:p>
        </p:txBody>
      </p:sp>
      <p:sp>
        <p:nvSpPr>
          <p:cNvPr id="3" name="Footer Placeholder 2"/>
          <p:cNvSpPr>
            <a:spLocks noGrp="1"/>
          </p:cNvSpPr>
          <p:nvPr>
            <p:ph type="ftr" sz="quarter" idx="11"/>
          </p:nvPr>
        </p:nvSpPr>
        <p:spPr/>
        <p:txBody>
          <a:bodyPr/>
          <a:lstStyle/>
          <a:p>
            <a:r>
              <a:rPr lang="en-US"/>
              <a:t> Logo for Texas Workforce Solutions-Vocational Rehabilitation Services</a:t>
            </a:r>
          </a:p>
        </p:txBody>
      </p:sp>
      <p:sp>
        <p:nvSpPr>
          <p:cNvPr id="4" name="Slide Number Placeholder 3"/>
          <p:cNvSpPr>
            <a:spLocks noGrp="1"/>
          </p:cNvSpPr>
          <p:nvPr>
            <p:ph type="sldNum" sz="quarter" idx="12"/>
          </p:nvPr>
        </p:nvSpPr>
        <p:spPr/>
        <p:txBody>
          <a:bodyPr/>
          <a:lstStyle/>
          <a:p>
            <a:fld id="{775B6C71-B8E2-4E4D-A4A3-1937B1299F9F}" type="slidenum">
              <a:rPr lang="en-US" smtClean="0"/>
              <a:t>‹#›</a:t>
            </a:fld>
            <a:endParaRPr lang="en-US"/>
          </a:p>
        </p:txBody>
      </p:sp>
      <p:pic>
        <p:nvPicPr>
          <p:cNvPr id="5" name="Picture 4">
            <a:extLst>
              <a:ext uri="{FF2B5EF4-FFF2-40B4-BE49-F238E27FC236}">
                <a16:creationId xmlns:a16="http://schemas.microsoft.com/office/drawing/2014/main" id="{F04921B9-BA3E-2CB4-A0E1-7E2DC6FD75D7}"/>
              </a:ext>
              <a:ext uri="{C183D7F6-B498-43B3-948B-1728B52AA6E4}">
                <adec:decorative xmlns:adec="http://schemas.microsoft.com/office/drawing/2017/decorative" val="1"/>
              </a:ext>
            </a:extLst>
          </p:cNvPr>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1101812" y="35883"/>
            <a:ext cx="1090188" cy="533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559013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CA041F-8EED-418E-9D12-FF634DB8CEFC}" type="datetimeFigureOut">
              <a:rPr lang="en-US" smtClean="0"/>
              <a:t>10/4/24</a:t>
            </a:fld>
            <a:endParaRPr lang="en-US"/>
          </a:p>
        </p:txBody>
      </p:sp>
      <p:sp>
        <p:nvSpPr>
          <p:cNvPr id="6" name="Footer Placeholder 5"/>
          <p:cNvSpPr>
            <a:spLocks noGrp="1"/>
          </p:cNvSpPr>
          <p:nvPr>
            <p:ph type="ftr" sz="quarter" idx="11"/>
          </p:nvPr>
        </p:nvSpPr>
        <p:spPr/>
        <p:txBody>
          <a:bodyPr/>
          <a:lstStyle/>
          <a:p>
            <a:r>
              <a:rPr lang="en-US"/>
              <a:t> Logo for Texas Workforce Solutions-Vocational Rehabilitation Services</a:t>
            </a:r>
          </a:p>
        </p:txBody>
      </p:sp>
      <p:sp>
        <p:nvSpPr>
          <p:cNvPr id="7" name="Slide Number Placeholder 6"/>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292675974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CA041F-8EED-418E-9D12-FF634DB8CEFC}" type="datetimeFigureOut">
              <a:rPr lang="en-US" smtClean="0"/>
              <a:t>10/4/24</a:t>
            </a:fld>
            <a:endParaRPr lang="en-US"/>
          </a:p>
        </p:txBody>
      </p:sp>
      <p:sp>
        <p:nvSpPr>
          <p:cNvPr id="6" name="Footer Placeholder 5"/>
          <p:cNvSpPr>
            <a:spLocks noGrp="1"/>
          </p:cNvSpPr>
          <p:nvPr>
            <p:ph type="ftr" sz="quarter" idx="11"/>
          </p:nvPr>
        </p:nvSpPr>
        <p:spPr/>
        <p:txBody>
          <a:bodyPr/>
          <a:lstStyle/>
          <a:p>
            <a:r>
              <a:rPr lang="en-US"/>
              <a:t> Logo for Texas Workforce Solutions-Vocational Rehabilitation Services</a:t>
            </a:r>
          </a:p>
        </p:txBody>
      </p:sp>
      <p:sp>
        <p:nvSpPr>
          <p:cNvPr id="7" name="Slide Number Placeholder 6"/>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10881611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CA041F-8EED-418E-9D12-FF634DB8CEFC}" type="datetimeFigureOut">
              <a:rPr lang="en-US" smtClean="0"/>
              <a:pPr/>
              <a:t>10/4/24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Logo for Texas Workforce Solutions-Vocational Rehabilitation Services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5B6C71-B8E2-4E4D-A4A3-1937B1299F9F}" type="slidenum">
              <a:rPr lang="en-US" smtClean="0"/>
              <a:pPr/>
              <a:t>‹#›</a:t>
            </a:fld>
            <a:endParaRPr lang="en-US"/>
          </a:p>
        </p:txBody>
      </p:sp>
    </p:spTree>
    <p:extLst>
      <p:ext uri="{BB962C8B-B14F-4D97-AF65-F5344CB8AC3E}">
        <p14:creationId xmlns:p14="http://schemas.microsoft.com/office/powerpoint/2010/main" val="1046878123"/>
      </p:ext>
    </p:extLst>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 id="2147484130" r:id="rId12"/>
    <p:sldLayoutId id="2147483677" r:id="rId13"/>
    <p:sldLayoutId id="2147483679" r:id="rId14"/>
    <p:sldLayoutId id="2147484131" r:id="rId15"/>
    <p:sldLayoutId id="2147484132" r:id="rId16"/>
    <p:sldLayoutId id="2147484133"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esc20.net/apps/pages/transition"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spedsupport.tea.texas.gov/resource-library/texas-transition-and-employment-guid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hyperlink" Target="https://transitionta.org/interagency-collaboration/"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ebp.twc.state.tx.us/services/VRLookup/"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mailto:vr.office.locator@twc.texas.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twcgov.service-now.com/com.glideapp.servicecatalog_cat_item_view.do?v=1&amp;sysparm_id=e05bd29c1bf5e41016a1caab234bcb94&amp;sysparm_preview=true&amp;sysparm_domain_restore=false&amp;sysparm_stack=no"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sc20.net/apps/pages/transition"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1.png"/><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intra.twc.texas.gov/intranet/vrs/html/transition.html"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52.svg"/></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8.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hyperlink" Target="mailto:VR.Pre-ETS@twc.texas.go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tealprod.tea.state.tx.us/Tea.AskTed.Web/Forms/ESCSearchScreen.aspx"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hyperlink" Target="mailto:rebecca.quintero@twc.texas.gov" TargetMode="External"/><Relationship Id="rId3" Type="http://schemas.openxmlformats.org/officeDocument/2006/relationships/hyperlink" Target="mailto:Andrew.Castillo@twc.texas.gov" TargetMode="External"/><Relationship Id="rId7" Type="http://schemas.openxmlformats.org/officeDocument/2006/relationships/hyperlink" Target="mailto:kristin.johnson@twc.texas.gov"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mailto:rosla.hocker@twc.texas.gov" TargetMode="External"/><Relationship Id="rId5" Type="http://schemas.openxmlformats.org/officeDocument/2006/relationships/hyperlink" Target="mailto:Janeen.Gordon@twc.texas.gov" TargetMode="External"/><Relationship Id="rId4" Type="http://schemas.openxmlformats.org/officeDocument/2006/relationships/hyperlink" Target="mailto:herlinda.rodriguez@twc.texas.gov"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mailto:Erin.Wilder@twc.texas.gov" TargetMode="External"/><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hyperlink" Target="mailto:VR.Pre-ETS@twc.texas.gov" TargetMode="External"/><Relationship Id="rId5" Type="http://schemas.openxmlformats.org/officeDocument/2006/relationships/hyperlink" Target="mailto:Alyssa.kee@twc.texas.gov" TargetMode="External"/><Relationship Id="rId4" Type="http://schemas.openxmlformats.org/officeDocument/2006/relationships/hyperlink" Target="mailto:Kevin.Markel@twc.texas.gov"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twc.texas.gov/" TargetMode="External"/><Relationship Id="rId2" Type="http://schemas.openxmlformats.org/officeDocument/2006/relationships/hyperlink" Target="mailto:VR.office.locator@twc.state.tx.us"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exreg.sos.state.tx.us/public/readtac$ext.TacPage?sl=T&amp;app=9&amp;p_dir=F&amp;p_rloc=219846&amp;p_tloc=9933&amp;p_ploc=1&amp;pg=2&amp;p_tac=&amp;ti=19&amp;pt=2&amp;ch=89&amp;rl=1055"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6000">
              <a:schemeClr val="accent1">
                <a:lumMod val="45000"/>
                <a:lumOff val="55000"/>
              </a:schemeClr>
            </a:gs>
            <a:gs pos="78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156CBB-45E7-718A-F74C-DE561CCBD018}"/>
              </a:ext>
            </a:extLst>
          </p:cNvPr>
          <p:cNvSpPr>
            <a:spLocks noGrp="1"/>
          </p:cNvSpPr>
          <p:nvPr>
            <p:ph type="ctrTitle"/>
          </p:nvPr>
        </p:nvSpPr>
        <p:spPr>
          <a:xfrm>
            <a:off x="838199" y="1093788"/>
            <a:ext cx="10506455" cy="2967208"/>
          </a:xfrm>
        </p:spPr>
        <p:txBody>
          <a:bodyPr>
            <a:normAutofit/>
          </a:bodyPr>
          <a:lstStyle/>
          <a:p>
            <a:r>
              <a:rPr lang="en-US" sz="8000">
                <a:latin typeface="Amasis MT Pro Black" panose="02040A04050005020304" pitchFamily="18" charset="0"/>
              </a:rPr>
              <a:t>Pre-ETS Regional Training Breakouts</a:t>
            </a:r>
          </a:p>
        </p:txBody>
      </p:sp>
      <p:sp>
        <p:nvSpPr>
          <p:cNvPr id="3" name="Subtitle 2">
            <a:extLst>
              <a:ext uri="{FF2B5EF4-FFF2-40B4-BE49-F238E27FC236}">
                <a16:creationId xmlns:a16="http://schemas.microsoft.com/office/drawing/2014/main" id="{AFDA8326-ADEE-C1F8-4386-9CAC86953053}"/>
              </a:ext>
            </a:extLst>
          </p:cNvPr>
          <p:cNvSpPr>
            <a:spLocks noGrp="1"/>
          </p:cNvSpPr>
          <p:nvPr>
            <p:ph type="subTitle" idx="1"/>
          </p:nvPr>
        </p:nvSpPr>
        <p:spPr>
          <a:xfrm>
            <a:off x="7400924" y="4666486"/>
            <a:ext cx="4076700" cy="1292289"/>
          </a:xfrm>
        </p:spPr>
        <p:txBody>
          <a:bodyPr>
            <a:normAutofit lnSpcReduction="10000"/>
          </a:bodyPr>
          <a:lstStyle/>
          <a:p>
            <a:pPr algn="r"/>
            <a:r>
              <a:rPr lang="en-US" sz="1800" b="1">
                <a:latin typeface="Amasis MT Pro Light" panose="02040304050005020304" pitchFamily="18" charset="0"/>
              </a:rPr>
              <a:t>Statewide Capacity Building Conference</a:t>
            </a:r>
          </a:p>
          <a:p>
            <a:pPr algn="r"/>
            <a:r>
              <a:rPr lang="en-US" sz="1800" b="1">
                <a:latin typeface="Amasis MT Pro Light" panose="02040304050005020304" pitchFamily="18" charset="0"/>
              </a:rPr>
              <a:t> Frisco, TX</a:t>
            </a:r>
          </a:p>
          <a:p>
            <a:pPr algn="r"/>
            <a:r>
              <a:rPr lang="en-US" sz="1800" b="1">
                <a:latin typeface="Amasis MT Pro Light" panose="02040304050005020304" pitchFamily="18" charset="0"/>
              </a:rPr>
              <a:t>October 2024</a:t>
            </a:r>
            <a:endParaRPr lang="en-US" sz="2000" b="1">
              <a:latin typeface="Amasis MT Pro Light" panose="02040304050005020304" pitchFamily="18" charset="0"/>
            </a:endParaRPr>
          </a:p>
        </p:txBody>
      </p:sp>
      <p:sp>
        <p:nvSpPr>
          <p:cNvPr id="24" name="Rectangle 23">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6DB13492-95ED-A328-566B-52118C8C50A4}"/>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a:solidFill>
                  <a:schemeClr val="tx1">
                    <a:lumMod val="50000"/>
                    <a:lumOff val="50000"/>
                  </a:schemeClr>
                </a:solidFill>
              </a:rPr>
              <a:pPr>
                <a:spcAft>
                  <a:spcPts val="600"/>
                </a:spcAft>
              </a:pPr>
              <a:t>1</a:t>
            </a:fld>
            <a:endParaRPr lang="en-US">
              <a:solidFill>
                <a:schemeClr val="tx1">
                  <a:lumMod val="50000"/>
                  <a:lumOff val="50000"/>
                </a:schemeClr>
              </a:solidFill>
            </a:endParaRPr>
          </a:p>
        </p:txBody>
      </p:sp>
    </p:spTree>
    <p:extLst>
      <p:ext uri="{BB962C8B-B14F-4D97-AF65-F5344CB8AC3E}">
        <p14:creationId xmlns:p14="http://schemas.microsoft.com/office/powerpoint/2010/main" val="1226192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24000">
              <a:srgbClr val="E6F6FF"/>
            </a:gs>
            <a:gs pos="85000">
              <a:srgbClr val="CCECFF"/>
            </a:gs>
            <a:gs pos="0">
              <a:schemeClr val="bg1"/>
            </a:gs>
          </a:gsLst>
          <a:lin ang="5400000" scaled="1"/>
        </a:gradFill>
        <a:effectLst/>
      </p:bgPr>
    </p:bg>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a:xfrm>
            <a:off x="518523" y="457668"/>
            <a:ext cx="11360700" cy="1066331"/>
          </a:xfrm>
          <a:prstGeom prst="rect">
            <a:avLst/>
          </a:prstGeom>
        </p:spPr>
        <p:txBody>
          <a:bodyPr spcFirstLastPara="1" wrap="square" lIns="121900" tIns="121900" rIns="121900" bIns="121900" anchor="t" anchorCtr="0">
            <a:normAutofit/>
          </a:bodyPr>
          <a:lstStyle/>
          <a:p>
            <a:pPr marL="0" lvl="0" indent="0" algn="ctr" rtl="0">
              <a:spcBef>
                <a:spcPts val="0"/>
              </a:spcBef>
              <a:spcAft>
                <a:spcPts val="0"/>
              </a:spcAft>
              <a:buNone/>
            </a:pPr>
            <a:r>
              <a:rPr lang="en-IN" sz="2900">
                <a:latin typeface="Amasis MT Pro Black" panose="02040A04050005020304" pitchFamily="18" charset="0"/>
              </a:rPr>
              <a:t>Texas Administrative Code (TAC)</a:t>
            </a:r>
            <a:endParaRPr sz="2900">
              <a:latin typeface="Amasis MT Pro Black" panose="02040A04050005020304" pitchFamily="18" charset="0"/>
            </a:endParaRPr>
          </a:p>
          <a:p>
            <a:pPr marL="0" lvl="0" indent="0" algn="ctr" rtl="0">
              <a:spcBef>
                <a:spcPts val="0"/>
              </a:spcBef>
              <a:spcAft>
                <a:spcPts val="0"/>
              </a:spcAft>
              <a:buNone/>
            </a:pPr>
            <a:r>
              <a:rPr lang="en-IN" sz="2900">
                <a:latin typeface="Amasis MT Pro Black" panose="02040A04050005020304" pitchFamily="18" charset="0"/>
              </a:rPr>
              <a:t>§89.1035. Age Ranges for Student Eligibility (revised)</a:t>
            </a:r>
            <a:endParaRPr sz="2900">
              <a:latin typeface="Amasis MT Pro Black" panose="02040A04050005020304" pitchFamily="18" charset="0"/>
            </a:endParaRPr>
          </a:p>
          <a:p>
            <a:pPr marL="0" lvl="0" indent="0" algn="l" rtl="0">
              <a:spcBef>
                <a:spcPts val="0"/>
              </a:spcBef>
              <a:spcAft>
                <a:spcPts val="0"/>
              </a:spcAft>
              <a:buNone/>
            </a:pPr>
            <a:endParaRPr sz="5600"/>
          </a:p>
        </p:txBody>
      </p:sp>
      <p:sp>
        <p:nvSpPr>
          <p:cNvPr id="164" name="Google Shape;164;p29"/>
          <p:cNvSpPr txBox="1">
            <a:spLocks noGrp="1"/>
          </p:cNvSpPr>
          <p:nvPr>
            <p:ph type="body" idx="1"/>
          </p:nvPr>
        </p:nvSpPr>
        <p:spPr>
          <a:xfrm>
            <a:off x="148633" y="1252700"/>
            <a:ext cx="11885712" cy="53715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endParaRPr lang="en-IN" sz="1900">
              <a:solidFill>
                <a:schemeClr val="dk1"/>
              </a:solidFill>
              <a:latin typeface="Amasis MT Pro" panose="02040504050005020304" pitchFamily="18" charset="0"/>
            </a:endParaRPr>
          </a:p>
          <a:p>
            <a:pPr marL="0" lvl="0" indent="0" algn="l" rtl="0">
              <a:spcBef>
                <a:spcPts val="0"/>
              </a:spcBef>
              <a:spcAft>
                <a:spcPts val="0"/>
              </a:spcAft>
              <a:buNone/>
            </a:pPr>
            <a:endParaRPr lang="en-IN" sz="1900">
              <a:solidFill>
                <a:schemeClr val="dk1"/>
              </a:solidFill>
              <a:latin typeface="Amasis MT Pro" panose="02040504050005020304" pitchFamily="18" charset="0"/>
            </a:endParaRPr>
          </a:p>
          <a:p>
            <a:pPr marL="0" lvl="0" indent="0" algn="l" rtl="0">
              <a:spcBef>
                <a:spcPts val="0"/>
              </a:spcBef>
              <a:spcAft>
                <a:spcPts val="0"/>
              </a:spcAft>
              <a:buNone/>
            </a:pPr>
            <a:r>
              <a:rPr lang="en-IN" sz="1900">
                <a:solidFill>
                  <a:schemeClr val="dk1"/>
                </a:solidFill>
                <a:latin typeface="Amasis MT Pro" panose="02040504050005020304" pitchFamily="18" charset="0"/>
              </a:rPr>
              <a:t>(a) Pursuant to state and federal law, services provided in accordance with this subchapter must be available to all eligible students ages 3-21. Services will be made available to eligible students on their third birthday.   Graduation pursuant to §89.1070(b)(1), of  this title (relating to Graduation Requirements) or meeting maximum age eligibility terminates a student's eligibility to receive services in accordance with this subchapter. </a:t>
            </a:r>
            <a:r>
              <a:rPr lang="en-IN" sz="1900" b="1">
                <a:solidFill>
                  <a:schemeClr val="dk1"/>
                </a:solidFill>
                <a:latin typeface="Amasis MT Pro" panose="02040504050005020304" pitchFamily="18" charset="0"/>
              </a:rPr>
              <a:t>An eligible student receiving special education services who is </a:t>
            </a:r>
            <a:r>
              <a:rPr lang="en-IN" sz="1900" b="1" u="sng">
                <a:solidFill>
                  <a:schemeClr val="dk1"/>
                </a:solidFill>
                <a:latin typeface="Amasis MT Pro" panose="02040504050005020304" pitchFamily="18" charset="0"/>
              </a:rPr>
              <a:t>21 years of age on September 1 of a school year</a:t>
            </a:r>
            <a:r>
              <a:rPr lang="en-IN" sz="1900" b="1">
                <a:solidFill>
                  <a:schemeClr val="dk1"/>
                </a:solidFill>
                <a:latin typeface="Amasis MT Pro" panose="02040504050005020304" pitchFamily="18" charset="0"/>
              </a:rPr>
              <a:t> will be eligible for services through the end of that school year or until graduation with a diploma pursuant to §89.1070 of this title, whichever comes first.</a:t>
            </a:r>
            <a:br>
              <a:rPr lang="en-IN" sz="1900" b="1">
                <a:solidFill>
                  <a:schemeClr val="dk1"/>
                </a:solidFill>
                <a:latin typeface="Amasis MT Pro" panose="02040504050005020304" pitchFamily="18" charset="0"/>
              </a:rPr>
            </a:br>
            <a:endParaRPr sz="1900" b="1">
              <a:solidFill>
                <a:schemeClr val="dk1"/>
              </a:solidFill>
              <a:latin typeface="Amasis MT Pro" panose="02040504050005020304" pitchFamily="18" charset="0"/>
            </a:endParaRPr>
          </a:p>
          <a:p>
            <a:pPr marL="0" lvl="0" indent="0" algn="l" rtl="0">
              <a:spcBef>
                <a:spcPts val="1600"/>
              </a:spcBef>
              <a:spcAft>
                <a:spcPts val="0"/>
              </a:spcAft>
              <a:buNone/>
            </a:pPr>
            <a:r>
              <a:rPr lang="en-IN" sz="1900">
                <a:solidFill>
                  <a:schemeClr val="dk1"/>
                </a:solidFill>
                <a:latin typeface="Amasis MT Pro" panose="02040504050005020304" pitchFamily="18" charset="0"/>
              </a:rPr>
              <a:t>(b) In accordance with Texas Education Code, §§29.003, 30.002(a), and 30.081, a free appropriate public education must be available from birth to students with visual or auditory impairments.</a:t>
            </a:r>
            <a:endParaRPr sz="1900">
              <a:solidFill>
                <a:schemeClr val="dk1"/>
              </a:solidFill>
              <a:latin typeface="Amasis MT Pro" panose="02040504050005020304" pitchFamily="18" charset="0"/>
            </a:endParaRPr>
          </a:p>
          <a:p>
            <a:pPr marL="0" lvl="0" indent="0" algn="l" rtl="0">
              <a:spcBef>
                <a:spcPts val="1600"/>
              </a:spcBef>
              <a:spcAft>
                <a:spcPts val="0"/>
              </a:spcAft>
              <a:buNone/>
            </a:pPr>
            <a:endParaRPr sz="1600">
              <a:solidFill>
                <a:schemeClr val="dk1"/>
              </a:solidFill>
            </a:endParaRPr>
          </a:p>
          <a:p>
            <a:pPr marL="0" lvl="0" indent="0" algn="l" rtl="0">
              <a:spcBef>
                <a:spcPts val="1600"/>
              </a:spcBef>
              <a:spcAft>
                <a:spcPts val="0"/>
              </a:spcAft>
              <a:buNone/>
            </a:pPr>
            <a:endParaRPr sz="1100">
              <a:solidFill>
                <a:schemeClr val="dk1"/>
              </a:solidFill>
            </a:endParaRPr>
          </a:p>
          <a:p>
            <a:pPr marL="0" lvl="0" indent="0" algn="l" rtl="0">
              <a:spcBef>
                <a:spcPts val="1600"/>
              </a:spcBef>
              <a:spcAft>
                <a:spcPts val="0"/>
              </a:spcAft>
              <a:buNone/>
            </a:pPr>
            <a:endParaRPr sz="1100" b="1">
              <a:solidFill>
                <a:schemeClr val="dk1"/>
              </a:solidFill>
            </a:endParaRPr>
          </a:p>
          <a:p>
            <a:pPr marL="0" lvl="0" indent="0" algn="l" rtl="0">
              <a:spcBef>
                <a:spcPts val="1600"/>
              </a:spcBef>
              <a:spcAft>
                <a:spcPts val="1600"/>
              </a:spcAft>
              <a:buNone/>
            </a:pPr>
            <a:endParaRPr sz="1600">
              <a:solidFill>
                <a:schemeClr val="dk1"/>
              </a:solidFill>
            </a:endParaRPr>
          </a:p>
        </p:txBody>
      </p:sp>
      <p:sp>
        <p:nvSpPr>
          <p:cNvPr id="2" name="Slide Number Placeholder 3">
            <a:extLst>
              <a:ext uri="{FF2B5EF4-FFF2-40B4-BE49-F238E27FC236}">
                <a16:creationId xmlns:a16="http://schemas.microsoft.com/office/drawing/2014/main" id="{EC9D032A-773A-CB12-9759-2095C5C15795}"/>
              </a:ext>
            </a:extLst>
          </p:cNvPr>
          <p:cNvSpPr>
            <a:spLocks noGrp="1"/>
          </p:cNvSpPr>
          <p:nvPr>
            <p:ph type="sldNum" sz="quarter" idx="12"/>
          </p:nvPr>
        </p:nvSpPr>
        <p:spPr>
          <a:xfrm>
            <a:off x="10848974" y="6356350"/>
            <a:ext cx="504825" cy="365125"/>
          </a:xfrm>
        </p:spPr>
        <p:txBody>
          <a:bodyPr>
            <a:normAutofit fontScale="77500" lnSpcReduction="20000"/>
          </a:bodyPr>
          <a:lstStyle/>
          <a:p>
            <a:pPr algn="ctr"/>
            <a:fld id="{775B6C71-B8E2-4E4D-A4A3-1937B1299F9F}" type="slidenum">
              <a:rPr lang="en-US" smtClean="0"/>
              <a:pPr algn="ctr"/>
              <a:t>10</a:t>
            </a:fld>
            <a:endParaRPr lang="en-US"/>
          </a:p>
        </p:txBody>
      </p:sp>
    </p:spTree>
    <p:extLst>
      <p:ext uri="{BB962C8B-B14F-4D97-AF65-F5344CB8AC3E}">
        <p14:creationId xmlns:p14="http://schemas.microsoft.com/office/powerpoint/2010/main" val="1628152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24000">
              <a:srgbClr val="E6F6FF"/>
            </a:gs>
            <a:gs pos="85000">
              <a:srgbClr val="CCECFF"/>
            </a:gs>
            <a:gs pos="0">
              <a:schemeClr val="bg1"/>
            </a:gs>
          </a:gsLst>
          <a:lin ang="5400000" scaled="1"/>
        </a:gradFill>
        <a:effectLst/>
      </p:bgPr>
    </p:bg>
    <p:spTree>
      <p:nvGrpSpPr>
        <p:cNvPr id="1" name="Shape 168"/>
        <p:cNvGrpSpPr/>
        <p:nvPr/>
      </p:nvGrpSpPr>
      <p:grpSpPr>
        <a:xfrm>
          <a:off x="0" y="0"/>
          <a:ext cx="0" cy="0"/>
          <a:chOff x="0" y="0"/>
          <a:chExt cx="0" cy="0"/>
        </a:xfrm>
      </p:grpSpPr>
      <p:sp>
        <p:nvSpPr>
          <p:cNvPr id="169" name="Google Shape;169;p30"/>
          <p:cNvSpPr txBox="1">
            <a:spLocks noGrp="1"/>
          </p:cNvSpPr>
          <p:nvPr>
            <p:ph type="title"/>
          </p:nvPr>
        </p:nvSpPr>
        <p:spPr>
          <a:xfrm>
            <a:off x="529033" y="350856"/>
            <a:ext cx="11360700" cy="983958"/>
          </a:xfrm>
          <a:prstGeom prst="rect">
            <a:avLst/>
          </a:prstGeom>
        </p:spPr>
        <p:txBody>
          <a:bodyPr spcFirstLastPara="1" wrap="square" lIns="121900" tIns="121900" rIns="121900" bIns="121900" anchor="t" anchorCtr="0">
            <a:normAutofit fontScale="90000"/>
          </a:bodyPr>
          <a:lstStyle/>
          <a:p>
            <a:pPr marL="0" lvl="0" indent="0" algn="ctr" rtl="0">
              <a:spcBef>
                <a:spcPts val="0"/>
              </a:spcBef>
              <a:spcAft>
                <a:spcPts val="0"/>
              </a:spcAft>
              <a:buNone/>
            </a:pPr>
            <a:r>
              <a:rPr lang="en-IN" sz="2900">
                <a:latin typeface="Amasis MT Pro Black" panose="02040A04050005020304" pitchFamily="18" charset="0"/>
              </a:rPr>
              <a:t>Texas Administrative Code (TAC)</a:t>
            </a:r>
            <a:endParaRPr sz="2900">
              <a:latin typeface="Amasis MT Pro Black" panose="02040A04050005020304" pitchFamily="18" charset="0"/>
            </a:endParaRPr>
          </a:p>
          <a:p>
            <a:pPr marL="0" lvl="0" indent="0" algn="ctr" rtl="0">
              <a:spcBef>
                <a:spcPts val="0"/>
              </a:spcBef>
              <a:spcAft>
                <a:spcPts val="0"/>
              </a:spcAft>
              <a:buNone/>
            </a:pPr>
            <a:r>
              <a:rPr lang="en-IN" sz="2900">
                <a:latin typeface="Amasis MT Pro Black" panose="02040A04050005020304" pitchFamily="18" charset="0"/>
              </a:rPr>
              <a:t>§89.1049. Parental Rights Regarding Adult Students. </a:t>
            </a:r>
            <a:r>
              <a:rPr lang="en-IN" sz="2700">
                <a:latin typeface="Amasis MT Pro Black" panose="02040A04050005020304" pitchFamily="18" charset="0"/>
              </a:rPr>
              <a:t>(revised)</a:t>
            </a:r>
            <a:endParaRPr sz="2700">
              <a:latin typeface="Amasis MT Pro Black" panose="02040A04050005020304" pitchFamily="18" charset="0"/>
            </a:endParaRPr>
          </a:p>
          <a:p>
            <a:pPr marL="0" lvl="0" indent="0" algn="l" rtl="0">
              <a:spcBef>
                <a:spcPts val="0"/>
              </a:spcBef>
              <a:spcAft>
                <a:spcPts val="0"/>
              </a:spcAft>
              <a:buNone/>
            </a:pPr>
            <a:endParaRPr sz="5600"/>
          </a:p>
        </p:txBody>
      </p:sp>
      <p:sp>
        <p:nvSpPr>
          <p:cNvPr id="170" name="Google Shape;170;p30"/>
          <p:cNvSpPr txBox="1">
            <a:spLocks noGrp="1"/>
          </p:cNvSpPr>
          <p:nvPr>
            <p:ph type="body" idx="1"/>
          </p:nvPr>
        </p:nvSpPr>
        <p:spPr>
          <a:xfrm>
            <a:off x="148633" y="1334814"/>
            <a:ext cx="11741100" cy="5371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SzPts val="523"/>
              <a:buNone/>
            </a:pPr>
            <a:r>
              <a:rPr lang="en-IN" sz="1800">
                <a:solidFill>
                  <a:schemeClr val="dk1"/>
                </a:solidFill>
                <a:latin typeface="Amasis MT Pro Light" panose="02040304050005020304" pitchFamily="18" charset="0"/>
              </a:rPr>
              <a:t>(a) (b) (c) (d) (e) In accordance with 34 Code of Federal Regulations (CFR), §300.320(c) and §300.520, and Texas Education Code (TEC), §29.017, </a:t>
            </a:r>
            <a:r>
              <a:rPr lang="en-IN" sz="1800" b="1">
                <a:solidFill>
                  <a:schemeClr val="dk1"/>
                </a:solidFill>
                <a:highlight>
                  <a:srgbClr val="FFFF00"/>
                </a:highlight>
                <a:latin typeface="Amasis MT Pro Light" panose="02040304050005020304" pitchFamily="18" charset="0"/>
              </a:rPr>
              <a:t>beginning at least one year before a student reaches 18 years of age</a:t>
            </a:r>
            <a:r>
              <a:rPr lang="en-IN" sz="1800">
                <a:solidFill>
                  <a:schemeClr val="dk1"/>
                </a:solidFill>
                <a:latin typeface="Amasis MT Pro Light" panose="02040304050005020304" pitchFamily="18" charset="0"/>
              </a:rPr>
              <a:t>, the student's individualized education program (IEP) must include a statement that the student has been informed that, unless the student's parent or other individual has been granted guardianship of the student under the Probate Code, Chapter XIII, Guardianship, all rights granted to the parent under the Individuals with Disabilities Education Act (IDEA), Part B, other than the right to receive any notice required under IDEA, Part B, will transfer to the student upon reaching age 18. The IEP must also state that the student has been provided information and resources regarding guardianship, alternatives to guardianship, including a supported decision-making agreement under Texas Estates Code, Chapter 1357, and other supports and services that may enable the student to live independently. </a:t>
            </a:r>
            <a:r>
              <a:rPr lang="en-IN" sz="1800" b="1">
                <a:solidFill>
                  <a:schemeClr val="dk1"/>
                </a:solidFill>
                <a:latin typeface="Amasis MT Pro Light" panose="02040304050005020304" pitchFamily="18" charset="0"/>
              </a:rPr>
              <a:t>After the student reaches the age of 18, except as provided by subsection (b) of this section, the school district shall provide any notice required under IDEA, Part B, to both the </a:t>
            </a:r>
            <a:r>
              <a:rPr lang="en-IN" sz="1800">
                <a:solidFill>
                  <a:schemeClr val="dk1"/>
                </a:solidFill>
                <a:latin typeface="Amasis MT Pro Light" panose="02040304050005020304" pitchFamily="18" charset="0"/>
              </a:rPr>
              <a:t>adult student and the parent.</a:t>
            </a:r>
            <a:endParaRPr sz="1800">
              <a:solidFill>
                <a:schemeClr val="dk1"/>
              </a:solidFill>
              <a:latin typeface="Amasis MT Pro Light" panose="02040304050005020304" pitchFamily="18" charset="0"/>
            </a:endParaRPr>
          </a:p>
          <a:p>
            <a:pPr marL="0" lvl="0" indent="0" algn="l" rtl="0">
              <a:spcBef>
                <a:spcPts val="1600"/>
              </a:spcBef>
              <a:spcAft>
                <a:spcPts val="0"/>
              </a:spcAft>
              <a:buSzPts val="523"/>
              <a:buNone/>
            </a:pPr>
            <a:r>
              <a:rPr lang="en-IN" sz="1800">
                <a:solidFill>
                  <a:schemeClr val="dk1"/>
                </a:solidFill>
                <a:latin typeface="Amasis MT Pro Light" panose="02040304050005020304" pitchFamily="18" charset="0"/>
              </a:rPr>
              <a:t>In accordance with 34 CFR, §300.520(a)(3), a school district must notify in writing the adult student and parent of the transfer of parental rights, as described in subsections (a) and (b) of this section, at the time the student reaches the age of 18. This notification is separate and distinct from the requirement that the student's IEP include a statement relating to the transfer of parental rights beginning at least one year before the student reaches the age of 18. This notification is not required to contain the elements of notice referenced in 34 CFR, §300.503, but must include a statement that parental rights have transferred to the adult student. The notice must also include information and resources regarding guardianship, alternatives to guardianship, including a supported decision-making agreement under Texas Estates Code, Chapter 1357, and other supports and services that may enable the student to live independently, and must provide contact information for the parties to use in obtaining additional information.</a:t>
            </a:r>
            <a:endParaRPr sz="1800">
              <a:solidFill>
                <a:schemeClr val="dk1"/>
              </a:solidFill>
              <a:latin typeface="Amasis MT Pro Light" panose="02040304050005020304" pitchFamily="18" charset="0"/>
            </a:endParaRPr>
          </a:p>
          <a:p>
            <a:pPr marL="0" lvl="0" indent="0" algn="l" rtl="0">
              <a:spcBef>
                <a:spcPts val="1600"/>
              </a:spcBef>
              <a:spcAft>
                <a:spcPts val="0"/>
              </a:spcAft>
              <a:buSzPts val="523"/>
              <a:buNone/>
            </a:pPr>
            <a:endParaRPr sz="960">
              <a:solidFill>
                <a:schemeClr val="dk1"/>
              </a:solidFill>
            </a:endParaRPr>
          </a:p>
          <a:p>
            <a:pPr marL="0" lvl="0" indent="0" algn="l" rtl="0">
              <a:spcBef>
                <a:spcPts val="1600"/>
              </a:spcBef>
              <a:spcAft>
                <a:spcPts val="0"/>
              </a:spcAft>
              <a:buSzPts val="523"/>
              <a:buNone/>
            </a:pPr>
            <a:endParaRPr sz="722">
              <a:solidFill>
                <a:schemeClr val="dk1"/>
              </a:solidFill>
            </a:endParaRPr>
          </a:p>
          <a:p>
            <a:pPr marL="0" lvl="0" indent="0" algn="l" rtl="0">
              <a:spcBef>
                <a:spcPts val="1600"/>
              </a:spcBef>
              <a:spcAft>
                <a:spcPts val="0"/>
              </a:spcAft>
              <a:buSzPts val="523"/>
              <a:buNone/>
            </a:pPr>
            <a:endParaRPr sz="722" b="1">
              <a:solidFill>
                <a:schemeClr val="dk1"/>
              </a:solidFill>
            </a:endParaRPr>
          </a:p>
          <a:p>
            <a:pPr marL="0" lvl="0" indent="0" algn="l" rtl="0">
              <a:spcBef>
                <a:spcPts val="1600"/>
              </a:spcBef>
              <a:spcAft>
                <a:spcPts val="1600"/>
              </a:spcAft>
              <a:buSzPts val="523"/>
              <a:buNone/>
            </a:pPr>
            <a:endParaRPr sz="960">
              <a:solidFill>
                <a:schemeClr val="dk1"/>
              </a:solidFill>
            </a:endParaRPr>
          </a:p>
        </p:txBody>
      </p:sp>
      <p:sp>
        <p:nvSpPr>
          <p:cNvPr id="2" name="Slide Number Placeholder 3">
            <a:extLst>
              <a:ext uri="{FF2B5EF4-FFF2-40B4-BE49-F238E27FC236}">
                <a16:creationId xmlns:a16="http://schemas.microsoft.com/office/drawing/2014/main" id="{DDE0421A-8CF9-DF6D-6CD7-5C5D88EA91B6}"/>
              </a:ext>
            </a:extLst>
          </p:cNvPr>
          <p:cNvSpPr>
            <a:spLocks noGrp="1"/>
          </p:cNvSpPr>
          <p:nvPr>
            <p:ph type="sldNum" sz="quarter" idx="12"/>
          </p:nvPr>
        </p:nvSpPr>
        <p:spPr>
          <a:xfrm>
            <a:off x="10848974" y="6356350"/>
            <a:ext cx="504825" cy="365125"/>
          </a:xfrm>
        </p:spPr>
        <p:txBody>
          <a:bodyPr>
            <a:normAutofit fontScale="77500" lnSpcReduction="20000"/>
          </a:bodyPr>
          <a:lstStyle/>
          <a:p>
            <a:pPr algn="ctr"/>
            <a:fld id="{775B6C71-B8E2-4E4D-A4A3-1937B1299F9F}" type="slidenum">
              <a:rPr lang="en-US" smtClean="0"/>
              <a:pPr algn="ctr"/>
              <a:t>11</a:t>
            </a:fld>
            <a:endParaRPr lang="en-US"/>
          </a:p>
        </p:txBody>
      </p:sp>
    </p:spTree>
    <p:extLst>
      <p:ext uri="{BB962C8B-B14F-4D97-AF65-F5344CB8AC3E}">
        <p14:creationId xmlns:p14="http://schemas.microsoft.com/office/powerpoint/2010/main" val="5868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24000">
              <a:srgbClr val="E6F6FF"/>
            </a:gs>
            <a:gs pos="85000">
              <a:srgbClr val="CCECFF"/>
            </a:gs>
            <a:gs pos="0">
              <a:schemeClr val="bg1"/>
            </a:gs>
          </a:gsLst>
          <a:lin ang="5400000" scaled="1"/>
        </a:gradFill>
        <a:effectLst/>
      </p:bgPr>
    </p:bg>
    <p:spTree>
      <p:nvGrpSpPr>
        <p:cNvPr id="1" name="Shape 174"/>
        <p:cNvGrpSpPr/>
        <p:nvPr/>
      </p:nvGrpSpPr>
      <p:grpSpPr>
        <a:xfrm>
          <a:off x="0" y="0"/>
          <a:ext cx="0" cy="0"/>
          <a:chOff x="0" y="0"/>
          <a:chExt cx="0" cy="0"/>
        </a:xfrm>
      </p:grpSpPr>
      <p:sp>
        <p:nvSpPr>
          <p:cNvPr id="3" name="Title 2">
            <a:extLst>
              <a:ext uri="{FF2B5EF4-FFF2-40B4-BE49-F238E27FC236}">
                <a16:creationId xmlns:a16="http://schemas.microsoft.com/office/drawing/2014/main" id="{0D5DFBB3-64C3-4BA2-61D6-F46EFFC37ACB}"/>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Most frequent areas of noncompliance</a:t>
            </a:r>
          </a:p>
        </p:txBody>
      </p:sp>
      <p:pic>
        <p:nvPicPr>
          <p:cNvPr id="175" name="Google Shape;175;p31" descr="A screenshot of a graph from TEA"/>
          <p:cNvPicPr preferRelativeResize="0"/>
          <p:nvPr/>
        </p:nvPicPr>
        <p:blipFill>
          <a:blip r:embed="rId3">
            <a:alphaModFix/>
          </a:blip>
          <a:stretch>
            <a:fillRect/>
          </a:stretch>
        </p:blipFill>
        <p:spPr>
          <a:xfrm>
            <a:off x="323850" y="349062"/>
            <a:ext cx="11610975" cy="6159875"/>
          </a:xfrm>
          <a:prstGeom prst="rect">
            <a:avLst/>
          </a:prstGeom>
          <a:noFill/>
          <a:ln w="38100" cap="flat" cmpd="sng">
            <a:solidFill>
              <a:srgbClr val="C00000"/>
            </a:solidFill>
            <a:prstDash val="solid"/>
            <a:round/>
            <a:headEnd type="none" w="sm" len="sm"/>
            <a:tailEnd type="none" w="sm" len="sm"/>
          </a:ln>
        </p:spPr>
      </p:pic>
      <p:sp>
        <p:nvSpPr>
          <p:cNvPr id="176" name="Google Shape;176;p31" descr="Transition 19%&#10;"/>
          <p:cNvSpPr/>
          <p:nvPr/>
        </p:nvSpPr>
        <p:spPr>
          <a:xfrm>
            <a:off x="6166675" y="3184650"/>
            <a:ext cx="5250300" cy="10629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 name="Slide Number Placeholder 3">
            <a:extLst>
              <a:ext uri="{FF2B5EF4-FFF2-40B4-BE49-F238E27FC236}">
                <a16:creationId xmlns:a16="http://schemas.microsoft.com/office/drawing/2014/main" id="{72BE359C-64AC-6AEB-837E-6676925533B7}"/>
              </a:ext>
            </a:extLst>
          </p:cNvPr>
          <p:cNvSpPr>
            <a:spLocks noGrp="1"/>
          </p:cNvSpPr>
          <p:nvPr>
            <p:ph type="sldNum" sz="quarter" idx="12"/>
          </p:nvPr>
        </p:nvSpPr>
        <p:spPr>
          <a:xfrm>
            <a:off x="10848974" y="6356350"/>
            <a:ext cx="504825" cy="365125"/>
          </a:xfrm>
        </p:spPr>
        <p:txBody>
          <a:bodyPr/>
          <a:lstStyle/>
          <a:p>
            <a:pPr algn="ctr"/>
            <a:fld id="{775B6C71-B8E2-4E4D-A4A3-1937B1299F9F}" type="slidenum">
              <a:rPr lang="en-US" smtClean="0"/>
              <a:pPr algn="ctr"/>
              <a:t>12</a:t>
            </a:fld>
            <a:endParaRPr lang="en-US"/>
          </a:p>
        </p:txBody>
      </p:sp>
    </p:spTree>
    <p:extLst>
      <p:ext uri="{BB962C8B-B14F-4D97-AF65-F5344CB8AC3E}">
        <p14:creationId xmlns:p14="http://schemas.microsoft.com/office/powerpoint/2010/main" val="320928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24000">
              <a:srgbClr val="E6F6FF"/>
            </a:gs>
            <a:gs pos="85000">
              <a:srgbClr val="CCECFF"/>
            </a:gs>
            <a:gs pos="0">
              <a:schemeClr val="bg1"/>
            </a:gs>
          </a:gsLst>
          <a:lin ang="5400000" scaled="1"/>
        </a:gradFill>
        <a:effectLst/>
      </p:bgPr>
    </p:bg>
    <p:spTree>
      <p:nvGrpSpPr>
        <p:cNvPr id="1" name="Shape 182"/>
        <p:cNvGrpSpPr/>
        <p:nvPr/>
      </p:nvGrpSpPr>
      <p:grpSpPr>
        <a:xfrm>
          <a:off x="0" y="0"/>
          <a:ext cx="0" cy="0"/>
          <a:chOff x="0" y="0"/>
          <a:chExt cx="0" cy="0"/>
        </a:xfrm>
      </p:grpSpPr>
      <p:sp>
        <p:nvSpPr>
          <p:cNvPr id="198" name="Google Shape;198;p32"/>
          <p:cNvSpPr>
            <a:spLocks noGrp="1"/>
          </p:cNvSpPr>
          <p:nvPr>
            <p:ph type="title" idx="4294967295"/>
          </p:nvPr>
        </p:nvSpPr>
        <p:spPr>
          <a:xfrm>
            <a:off x="1625600" y="195263"/>
            <a:ext cx="9732300" cy="838500"/>
          </a:xfrm>
          <a:prstGeom prst="roundRect">
            <a:avLst>
              <a:gd name="adj" fmla="val 16667"/>
            </a:avLst>
          </a:prstGeom>
          <a:solidFill>
            <a:schemeClr val="accent1">
              <a:lumMod val="20000"/>
              <a:lumOff val="80000"/>
            </a:schemeClr>
          </a:solidFill>
          <a:ln>
            <a:noFill/>
            <a:prstDash/>
          </a:ln>
          <a:effectLst/>
        </p:spPr>
        <p:txBody>
          <a:bodyPr rot="0" spcFirstLastPara="1" vertOverflow="overflow" horzOverflow="overflow" vert="horz" wrap="square" lIns="121900" tIns="60925" rIns="121900" bIns="60925"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4800" b="1" i="0" u="sng" strike="noStrike" kern="1200" cap="none" spc="0" normalizeH="0" baseline="0" noProof="0">
                <a:ln>
                  <a:noFill/>
                </a:ln>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The Transition Process</a:t>
            </a:r>
            <a:endParaRPr kumimoji="0" lang="en-IN" sz="1900" b="0" i="0" u="none" strike="noStrike" kern="1200" cap="none" spc="0" normalizeH="0" baseline="0" noProof="0">
              <a:ln>
                <a:noFill/>
              </a:ln>
              <a:effectLst/>
              <a:uLnTx/>
              <a:uFillTx/>
              <a:latin typeface="+mn-lt"/>
              <a:ea typeface="+mn-ea"/>
              <a:cs typeface="+mn-cs"/>
            </a:endParaRPr>
          </a:p>
        </p:txBody>
      </p:sp>
      <p:sp>
        <p:nvSpPr>
          <p:cNvPr id="189" name="Google Shape;189;p32"/>
          <p:cNvSpPr/>
          <p:nvPr/>
        </p:nvSpPr>
        <p:spPr>
          <a:xfrm>
            <a:off x="1625600" y="1143000"/>
            <a:ext cx="3496800" cy="1146300"/>
          </a:xfrm>
          <a:prstGeom prst="roundRect">
            <a:avLst>
              <a:gd name="adj" fmla="val 16667"/>
            </a:avLst>
          </a:prstGeom>
          <a:solidFill>
            <a:schemeClr val="accent1">
              <a:lumMod val="20000"/>
              <a:lumOff val="80000"/>
            </a:schemeClr>
          </a:solidFill>
          <a:ln w="9525" cap="flat" cmpd="sng">
            <a:solidFill>
              <a:schemeClr val="dk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121900" tIns="60925" rIns="121900" bIns="60925" anchor="ctr" anchorCtr="0">
            <a:noAutofit/>
          </a:bodyPr>
          <a:lstStyle/>
          <a:p>
            <a:pPr marL="0" marR="0" lvl="0" indent="0" algn="ctr" rtl="0">
              <a:lnSpc>
                <a:spcPct val="80000"/>
              </a:lnSpc>
              <a:spcBef>
                <a:spcPts val="0"/>
              </a:spcBef>
              <a:spcAft>
                <a:spcPts val="0"/>
              </a:spcAft>
              <a:buNone/>
            </a:pPr>
            <a:r>
              <a:rPr lang="en-IN" sz="3200" b="1" i="0" u="none" strike="noStrike" cap="none">
                <a:solidFill>
                  <a:schemeClr val="dk1"/>
                </a:solidFill>
                <a:latin typeface="Calibri"/>
                <a:ea typeface="Calibri"/>
                <a:cs typeface="Calibri"/>
                <a:sym typeface="Calibri"/>
              </a:rPr>
              <a:t>Age-Appropriate Transition Assessments</a:t>
            </a:r>
            <a:endParaRPr sz="1900"/>
          </a:p>
        </p:txBody>
      </p:sp>
      <p:sp>
        <p:nvSpPr>
          <p:cNvPr id="188" name="Google Shape;188;p32"/>
          <p:cNvSpPr/>
          <p:nvPr/>
        </p:nvSpPr>
        <p:spPr>
          <a:xfrm>
            <a:off x="5122333" y="1222375"/>
            <a:ext cx="2738700" cy="962100"/>
          </a:xfrm>
          <a:prstGeom prst="plaque">
            <a:avLst>
              <a:gd name="adj" fmla="val 16667"/>
            </a:avLst>
          </a:prstGeom>
          <a:solidFill>
            <a:schemeClr val="accent1">
              <a:lumMod val="20000"/>
              <a:lumOff val="80000"/>
            </a:schemeClr>
          </a:solidFill>
          <a:ln w="25400" cap="flat" cmpd="sng">
            <a:solidFill>
              <a:schemeClr val="dk1"/>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r>
              <a:rPr lang="en-IN" sz="2100" b="0" i="0" u="none" strike="noStrike" cap="none">
                <a:solidFill>
                  <a:schemeClr val="dk1"/>
                </a:solidFill>
                <a:latin typeface="Calibri"/>
                <a:ea typeface="Calibri"/>
                <a:cs typeface="Calibri"/>
                <a:sym typeface="Calibri"/>
              </a:rPr>
              <a:t>Interests, Preferences, </a:t>
            </a:r>
            <a:endParaRPr sz="1900"/>
          </a:p>
          <a:p>
            <a:pPr marL="0" marR="0" lvl="0" indent="0" algn="ctr" rtl="0">
              <a:spcBef>
                <a:spcPts val="0"/>
              </a:spcBef>
              <a:spcAft>
                <a:spcPts val="0"/>
              </a:spcAft>
              <a:buNone/>
            </a:pPr>
            <a:r>
              <a:rPr lang="en-IN" sz="2100" b="0" i="0" u="none" strike="noStrike" cap="none">
                <a:solidFill>
                  <a:schemeClr val="dk1"/>
                </a:solidFill>
                <a:latin typeface="Calibri"/>
                <a:ea typeface="Calibri"/>
                <a:cs typeface="Calibri"/>
                <a:sym typeface="Calibri"/>
              </a:rPr>
              <a:t>Needs, Strengths</a:t>
            </a:r>
            <a:endParaRPr sz="2100" b="0" i="0" u="none" strike="noStrike" cap="none">
              <a:solidFill>
                <a:schemeClr val="dk1"/>
              </a:solidFill>
              <a:latin typeface="Calibri"/>
              <a:ea typeface="Calibri"/>
              <a:cs typeface="Calibri"/>
              <a:sym typeface="Calibri"/>
            </a:endParaRPr>
          </a:p>
        </p:txBody>
      </p:sp>
      <p:sp>
        <p:nvSpPr>
          <p:cNvPr id="190" name="Google Shape;190;p32"/>
          <p:cNvSpPr/>
          <p:nvPr/>
        </p:nvSpPr>
        <p:spPr>
          <a:xfrm>
            <a:off x="7861300" y="1143000"/>
            <a:ext cx="3511500" cy="1146300"/>
          </a:xfrm>
          <a:prstGeom prst="roundRect">
            <a:avLst>
              <a:gd name="adj" fmla="val 16667"/>
            </a:avLst>
          </a:prstGeom>
          <a:solidFill>
            <a:schemeClr val="accent1">
              <a:lumMod val="20000"/>
              <a:lumOff val="80000"/>
            </a:schemeClr>
          </a:solidFill>
          <a:ln w="9525" cap="flat" cmpd="sng">
            <a:solidFill>
              <a:schemeClr val="dk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121900" tIns="60925" rIns="121900" bIns="60925" anchor="ctr" anchorCtr="0">
            <a:noAutofit/>
          </a:bodyPr>
          <a:lstStyle/>
          <a:p>
            <a:pPr marL="0" marR="0" lvl="0" indent="0" algn="ctr" rtl="0">
              <a:lnSpc>
                <a:spcPct val="80000"/>
              </a:lnSpc>
              <a:spcBef>
                <a:spcPts val="0"/>
              </a:spcBef>
              <a:spcAft>
                <a:spcPts val="0"/>
              </a:spcAft>
              <a:buNone/>
            </a:pPr>
            <a:r>
              <a:rPr lang="en-IN" sz="3200" b="1" i="0" u="none" strike="noStrike" cap="none">
                <a:solidFill>
                  <a:schemeClr val="dk1"/>
                </a:solidFill>
                <a:latin typeface="Calibri"/>
                <a:ea typeface="Calibri"/>
                <a:cs typeface="Calibri"/>
                <a:sym typeface="Calibri"/>
              </a:rPr>
              <a:t>IEP Present Levels of Achievement and Performance</a:t>
            </a:r>
            <a:endParaRPr sz="1900"/>
          </a:p>
        </p:txBody>
      </p:sp>
      <p:sp>
        <p:nvSpPr>
          <p:cNvPr id="193" name="Google Shape;193;p32"/>
          <p:cNvSpPr/>
          <p:nvPr/>
        </p:nvSpPr>
        <p:spPr>
          <a:xfrm>
            <a:off x="1625600" y="2425700"/>
            <a:ext cx="3494700" cy="1146300"/>
          </a:xfrm>
          <a:prstGeom prst="roundRect">
            <a:avLst>
              <a:gd name="adj" fmla="val 16667"/>
            </a:avLst>
          </a:prstGeom>
          <a:solidFill>
            <a:schemeClr val="accent1">
              <a:lumMod val="20000"/>
              <a:lumOff val="80000"/>
            </a:schemeClr>
          </a:solidFill>
          <a:ln w="9525" cap="flat" cmpd="sng">
            <a:solidFill>
              <a:schemeClr val="dk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121900" tIns="60925" rIns="121900" bIns="60925" anchor="ctr" anchorCtr="0">
            <a:noAutofit/>
          </a:bodyPr>
          <a:lstStyle/>
          <a:p>
            <a:pPr marL="0" marR="0" lvl="0" indent="0" algn="ctr" rtl="0">
              <a:lnSpc>
                <a:spcPct val="80000"/>
              </a:lnSpc>
              <a:spcBef>
                <a:spcPts val="0"/>
              </a:spcBef>
              <a:spcAft>
                <a:spcPts val="0"/>
              </a:spcAft>
              <a:buNone/>
            </a:pPr>
            <a:r>
              <a:rPr lang="en-IN" sz="3200" b="1" i="0" u="none" strike="noStrike" cap="none">
                <a:solidFill>
                  <a:schemeClr val="dk1"/>
                </a:solidFill>
                <a:latin typeface="Calibri"/>
                <a:ea typeface="Calibri"/>
                <a:cs typeface="Calibri"/>
                <a:sym typeface="Calibri"/>
              </a:rPr>
              <a:t>Measurable    Post-Secondary</a:t>
            </a:r>
            <a:endParaRPr sz="1900"/>
          </a:p>
          <a:p>
            <a:pPr marL="0" marR="0" lvl="0" indent="0" algn="ctr" rtl="0">
              <a:lnSpc>
                <a:spcPct val="80000"/>
              </a:lnSpc>
              <a:spcBef>
                <a:spcPts val="0"/>
              </a:spcBef>
              <a:spcAft>
                <a:spcPts val="0"/>
              </a:spcAft>
              <a:buNone/>
            </a:pPr>
            <a:r>
              <a:rPr lang="en-IN" sz="3200" b="1" i="0" u="none" strike="noStrike" cap="none">
                <a:solidFill>
                  <a:schemeClr val="dk1"/>
                </a:solidFill>
                <a:latin typeface="Calibri"/>
                <a:ea typeface="Calibri"/>
                <a:cs typeface="Calibri"/>
                <a:sym typeface="Calibri"/>
              </a:rPr>
              <a:t>Goals</a:t>
            </a:r>
            <a:endParaRPr sz="1900"/>
          </a:p>
        </p:txBody>
      </p:sp>
      <p:sp>
        <p:nvSpPr>
          <p:cNvPr id="191" name="Google Shape;191;p32"/>
          <p:cNvSpPr/>
          <p:nvPr/>
        </p:nvSpPr>
        <p:spPr>
          <a:xfrm>
            <a:off x="5122333" y="2505075"/>
            <a:ext cx="2802300" cy="962100"/>
          </a:xfrm>
          <a:prstGeom prst="plaque">
            <a:avLst>
              <a:gd name="adj" fmla="val 16667"/>
            </a:avLst>
          </a:prstGeom>
          <a:solidFill>
            <a:schemeClr val="accent1">
              <a:lumMod val="20000"/>
              <a:lumOff val="80000"/>
            </a:schemeClr>
          </a:solidFill>
          <a:ln w="25400" cap="flat" cmpd="sng">
            <a:solidFill>
              <a:schemeClr val="dk1"/>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r>
              <a:rPr lang="en-IN" sz="2100" b="0" i="0" u="none" strike="noStrike" cap="none">
                <a:solidFill>
                  <a:schemeClr val="dk1"/>
                </a:solidFill>
                <a:latin typeface="Calibri"/>
                <a:ea typeface="Calibri"/>
                <a:cs typeface="Calibri"/>
                <a:sym typeface="Calibri"/>
              </a:rPr>
              <a:t>Education/Training, Employment, Independent Living</a:t>
            </a:r>
            <a:endParaRPr sz="1900"/>
          </a:p>
        </p:txBody>
      </p:sp>
      <p:sp>
        <p:nvSpPr>
          <p:cNvPr id="192" name="Google Shape;192;p32"/>
          <p:cNvSpPr/>
          <p:nvPr/>
        </p:nvSpPr>
        <p:spPr>
          <a:xfrm>
            <a:off x="7863417" y="2425700"/>
            <a:ext cx="3494700" cy="1146300"/>
          </a:xfrm>
          <a:prstGeom prst="roundRect">
            <a:avLst>
              <a:gd name="adj" fmla="val 16667"/>
            </a:avLst>
          </a:prstGeom>
          <a:solidFill>
            <a:schemeClr val="accent1">
              <a:lumMod val="20000"/>
              <a:lumOff val="80000"/>
            </a:schemeClr>
          </a:solidFill>
          <a:ln w="9525" cap="flat" cmpd="sng">
            <a:solidFill>
              <a:schemeClr val="dk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121900" tIns="60925" rIns="121900" bIns="60925" anchor="ctr" anchorCtr="0">
            <a:noAutofit/>
          </a:bodyPr>
          <a:lstStyle/>
          <a:p>
            <a:pPr marL="0" marR="0" lvl="0" indent="0" algn="ctr" rtl="0">
              <a:spcBef>
                <a:spcPts val="0"/>
              </a:spcBef>
              <a:spcAft>
                <a:spcPts val="0"/>
              </a:spcAft>
              <a:buNone/>
            </a:pPr>
            <a:r>
              <a:rPr lang="en-IN" sz="3700" b="1" i="0" u="none" strike="noStrike" cap="none">
                <a:solidFill>
                  <a:schemeClr val="dk1"/>
                </a:solidFill>
                <a:latin typeface="Calibri"/>
                <a:ea typeface="Calibri"/>
                <a:cs typeface="Calibri"/>
                <a:sym typeface="Calibri"/>
              </a:rPr>
              <a:t>IEP Annual </a:t>
            </a:r>
            <a:endParaRPr sz="1900"/>
          </a:p>
          <a:p>
            <a:pPr marL="0" marR="0" lvl="0" indent="0" algn="ctr" rtl="0">
              <a:spcBef>
                <a:spcPts val="0"/>
              </a:spcBef>
              <a:spcAft>
                <a:spcPts val="0"/>
              </a:spcAft>
              <a:buNone/>
            </a:pPr>
            <a:r>
              <a:rPr lang="en-IN" sz="3700" b="1" i="0" u="none" strike="noStrike" cap="none">
                <a:solidFill>
                  <a:schemeClr val="dk1"/>
                </a:solidFill>
                <a:latin typeface="Calibri"/>
                <a:ea typeface="Calibri"/>
                <a:cs typeface="Calibri"/>
                <a:sym typeface="Calibri"/>
              </a:rPr>
              <a:t>Goals</a:t>
            </a:r>
            <a:endParaRPr sz="1900"/>
          </a:p>
        </p:txBody>
      </p:sp>
      <p:sp>
        <p:nvSpPr>
          <p:cNvPr id="194" name="Google Shape;194;p32">
            <a:extLst>
              <a:ext uri="{C183D7F6-B498-43B3-948B-1728B52AA6E4}">
                <adec:decorative xmlns:adec="http://schemas.microsoft.com/office/drawing/2017/decorative" val="1"/>
              </a:ext>
            </a:extLst>
          </p:cNvPr>
          <p:cNvSpPr/>
          <p:nvPr/>
        </p:nvSpPr>
        <p:spPr>
          <a:xfrm rot="5400000">
            <a:off x="533349" y="863550"/>
            <a:ext cx="762000" cy="1625700"/>
          </a:xfrm>
          <a:prstGeom prst="rightArrow">
            <a:avLst>
              <a:gd name="adj1" fmla="val 50000"/>
              <a:gd name="adj2" fmla="val 50000"/>
            </a:avLst>
          </a:prstGeom>
          <a:solidFill>
            <a:srgbClr val="00B050"/>
          </a:solidFill>
          <a:ln>
            <a:noFill/>
          </a:ln>
          <a:effectLst>
            <a:outerShdw blurRad="40000" dist="23000" dir="5400000" rotWithShape="0">
              <a:srgbClr val="000000">
                <a:alpha val="34900"/>
              </a:srgbClr>
            </a:outerShdw>
          </a:effectLst>
        </p:spPr>
        <p:txBody>
          <a:bodyPr spcFirstLastPara="1" wrap="square" lIns="121900" tIns="60925" rIns="121900" bIns="60925" anchor="ctr" anchorCtr="0">
            <a:noAutofit/>
          </a:bodyPr>
          <a:lstStyle/>
          <a:p>
            <a:pPr marL="0" marR="0" lvl="0" indent="0" algn="ctr" rtl="0">
              <a:spcBef>
                <a:spcPts val="0"/>
              </a:spcBef>
              <a:spcAft>
                <a:spcPts val="0"/>
              </a:spcAft>
              <a:buNone/>
            </a:pPr>
            <a:endParaRPr sz="3700" b="1" i="0" u="none" strike="noStrike" cap="none">
              <a:solidFill>
                <a:srgbClr val="000000"/>
              </a:solidFill>
              <a:latin typeface="Calibri"/>
              <a:ea typeface="Calibri"/>
              <a:cs typeface="Calibri"/>
              <a:sym typeface="Calibri"/>
            </a:endParaRPr>
          </a:p>
        </p:txBody>
      </p:sp>
      <p:sp>
        <p:nvSpPr>
          <p:cNvPr id="186" name="Google Shape;186;p32"/>
          <p:cNvSpPr/>
          <p:nvPr/>
        </p:nvSpPr>
        <p:spPr>
          <a:xfrm>
            <a:off x="1625600" y="3706813"/>
            <a:ext cx="3496800" cy="1146300"/>
          </a:xfrm>
          <a:prstGeom prst="roundRect">
            <a:avLst>
              <a:gd name="adj" fmla="val 16667"/>
            </a:avLst>
          </a:prstGeom>
          <a:solidFill>
            <a:schemeClr val="accent1">
              <a:lumMod val="20000"/>
              <a:lumOff val="80000"/>
            </a:schemeClr>
          </a:solidFill>
          <a:ln w="9525" cap="flat" cmpd="sng">
            <a:solidFill>
              <a:schemeClr val="dk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121900" tIns="60925" rIns="121900" bIns="60925" anchor="ctr" anchorCtr="0">
            <a:noAutofit/>
          </a:bodyPr>
          <a:lstStyle/>
          <a:p>
            <a:pPr marL="0" marR="0" lvl="0" indent="0" algn="ctr" rtl="0">
              <a:spcBef>
                <a:spcPts val="0"/>
              </a:spcBef>
              <a:spcAft>
                <a:spcPts val="0"/>
              </a:spcAft>
              <a:buNone/>
            </a:pPr>
            <a:r>
              <a:rPr lang="en-IN" sz="3700" b="1" i="0" u="none" strike="noStrike" cap="none">
                <a:solidFill>
                  <a:schemeClr val="dk1"/>
                </a:solidFill>
                <a:latin typeface="Calibri"/>
                <a:ea typeface="Calibri"/>
                <a:cs typeface="Calibri"/>
                <a:sym typeface="Calibri"/>
              </a:rPr>
              <a:t>Courses of Study</a:t>
            </a:r>
            <a:endParaRPr sz="1900"/>
          </a:p>
        </p:txBody>
      </p:sp>
      <p:sp>
        <p:nvSpPr>
          <p:cNvPr id="185" name="Google Shape;185;p32"/>
          <p:cNvSpPr/>
          <p:nvPr/>
        </p:nvSpPr>
        <p:spPr>
          <a:xfrm>
            <a:off x="5122333" y="3787775"/>
            <a:ext cx="2738700" cy="962100"/>
          </a:xfrm>
          <a:prstGeom prst="plaque">
            <a:avLst>
              <a:gd name="adj" fmla="val 16667"/>
            </a:avLst>
          </a:prstGeom>
          <a:solidFill>
            <a:schemeClr val="accent1">
              <a:lumMod val="20000"/>
              <a:lumOff val="80000"/>
            </a:schemeClr>
          </a:solidFill>
          <a:ln w="25400" cap="flat" cmpd="sng">
            <a:solidFill>
              <a:schemeClr val="dk1"/>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r>
              <a:rPr lang="en-IN" sz="1700" b="0" i="0" u="none" strike="noStrike" cap="none">
                <a:solidFill>
                  <a:schemeClr val="dk1"/>
                </a:solidFill>
                <a:latin typeface="Calibri"/>
                <a:ea typeface="Calibri"/>
                <a:cs typeface="Calibri"/>
                <a:sym typeface="Calibri"/>
              </a:rPr>
              <a:t>Instruction, </a:t>
            </a:r>
            <a:endParaRPr sz="1500"/>
          </a:p>
          <a:p>
            <a:pPr marL="0" marR="0" lvl="0" indent="0" algn="ctr" rtl="0">
              <a:spcBef>
                <a:spcPts val="0"/>
              </a:spcBef>
              <a:spcAft>
                <a:spcPts val="0"/>
              </a:spcAft>
              <a:buNone/>
            </a:pPr>
            <a:r>
              <a:rPr lang="en-IN" sz="1700" b="0" i="0" u="none" strike="noStrike" cap="none">
                <a:solidFill>
                  <a:schemeClr val="dk1"/>
                </a:solidFill>
                <a:latin typeface="Calibri"/>
                <a:ea typeface="Calibri"/>
                <a:cs typeface="Calibri"/>
                <a:sym typeface="Calibri"/>
              </a:rPr>
              <a:t>Related Services, Community Experiences</a:t>
            </a:r>
            <a:endParaRPr sz="1500"/>
          </a:p>
        </p:txBody>
      </p:sp>
      <p:sp>
        <p:nvSpPr>
          <p:cNvPr id="195" name="Google Shape;195;p32">
            <a:extLst>
              <a:ext uri="{C183D7F6-B498-43B3-948B-1728B52AA6E4}">
                <adec:decorative xmlns:adec="http://schemas.microsoft.com/office/drawing/2017/decorative" val="1"/>
              </a:ext>
            </a:extLst>
          </p:cNvPr>
          <p:cNvSpPr/>
          <p:nvPr/>
        </p:nvSpPr>
        <p:spPr>
          <a:xfrm rot="5400000">
            <a:off x="533349" y="2082751"/>
            <a:ext cx="762000" cy="1625700"/>
          </a:xfrm>
          <a:prstGeom prst="rightArrow">
            <a:avLst>
              <a:gd name="adj1" fmla="val 50000"/>
              <a:gd name="adj2" fmla="val 50000"/>
            </a:avLst>
          </a:prstGeom>
          <a:solidFill>
            <a:srgbClr val="7030A0"/>
          </a:solidFill>
          <a:ln>
            <a:noFill/>
          </a:ln>
          <a:effectLst>
            <a:outerShdw blurRad="40000" dist="23000" dir="5400000" rotWithShape="0">
              <a:srgbClr val="000000">
                <a:alpha val="34900"/>
              </a:srgbClr>
            </a:outerShdw>
          </a:effectLst>
        </p:spPr>
        <p:txBody>
          <a:bodyPr spcFirstLastPara="1" wrap="square" lIns="121900" tIns="60925" rIns="121900" bIns="60925" anchor="ctr" anchorCtr="0">
            <a:noAutofit/>
          </a:bodyPr>
          <a:lstStyle/>
          <a:p>
            <a:pPr marL="0" marR="0" lvl="0" indent="0" algn="ctr" rtl="0">
              <a:spcBef>
                <a:spcPts val="0"/>
              </a:spcBef>
              <a:spcAft>
                <a:spcPts val="0"/>
              </a:spcAft>
              <a:buNone/>
            </a:pPr>
            <a:endParaRPr sz="3700" b="1" i="0" u="none" strike="noStrike" cap="none">
              <a:solidFill>
                <a:srgbClr val="000000"/>
              </a:solidFill>
              <a:latin typeface="Calibri"/>
              <a:ea typeface="Calibri"/>
              <a:cs typeface="Calibri"/>
              <a:sym typeface="Calibri"/>
            </a:endParaRPr>
          </a:p>
        </p:txBody>
      </p:sp>
      <p:sp>
        <p:nvSpPr>
          <p:cNvPr id="187" name="Google Shape;187;p32" descr="An image of the transition process"/>
          <p:cNvSpPr/>
          <p:nvPr/>
        </p:nvSpPr>
        <p:spPr>
          <a:xfrm>
            <a:off x="7861300" y="3706813"/>
            <a:ext cx="3511500" cy="1146300"/>
          </a:xfrm>
          <a:prstGeom prst="roundRect">
            <a:avLst>
              <a:gd name="adj" fmla="val 16667"/>
            </a:avLst>
          </a:prstGeom>
          <a:solidFill>
            <a:schemeClr val="accent1">
              <a:lumMod val="20000"/>
              <a:lumOff val="80000"/>
            </a:schemeClr>
          </a:solidFill>
          <a:ln w="9525" cap="flat" cmpd="sng">
            <a:solidFill>
              <a:schemeClr val="dk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121900" tIns="60925" rIns="121900" bIns="60925" anchor="ctr" anchorCtr="0">
            <a:noAutofit/>
          </a:bodyPr>
          <a:lstStyle/>
          <a:p>
            <a:pPr marL="0" marR="0" lvl="0" indent="0" algn="ctr" rtl="0">
              <a:spcBef>
                <a:spcPts val="0"/>
              </a:spcBef>
              <a:spcAft>
                <a:spcPts val="0"/>
              </a:spcAft>
              <a:buNone/>
            </a:pPr>
            <a:r>
              <a:rPr lang="en-IN" sz="3700" b="1" i="0" u="none" strike="noStrike" cap="none">
                <a:solidFill>
                  <a:schemeClr val="dk1"/>
                </a:solidFill>
                <a:latin typeface="Calibri"/>
                <a:ea typeface="Calibri"/>
                <a:cs typeface="Calibri"/>
                <a:sym typeface="Calibri"/>
              </a:rPr>
              <a:t>Coordinated Set of Activities</a:t>
            </a:r>
            <a:endParaRPr sz="1900"/>
          </a:p>
        </p:txBody>
      </p:sp>
      <p:sp>
        <p:nvSpPr>
          <p:cNvPr id="196" name="Google Shape;196;p32">
            <a:extLst>
              <a:ext uri="{C183D7F6-B498-43B3-948B-1728B52AA6E4}">
                <adec:decorative xmlns:adec="http://schemas.microsoft.com/office/drawing/2017/decorative" val="1"/>
              </a:ext>
            </a:extLst>
          </p:cNvPr>
          <p:cNvSpPr/>
          <p:nvPr/>
        </p:nvSpPr>
        <p:spPr>
          <a:xfrm rot="5400000">
            <a:off x="533349" y="4597350"/>
            <a:ext cx="762000" cy="1625700"/>
          </a:xfrm>
          <a:prstGeom prst="rightArrow">
            <a:avLst>
              <a:gd name="adj1" fmla="val 50000"/>
              <a:gd name="adj2" fmla="val 50000"/>
            </a:avLst>
          </a:prstGeom>
          <a:solidFill>
            <a:srgbClr val="000099"/>
          </a:solidFill>
          <a:ln>
            <a:noFill/>
          </a:ln>
          <a:effectLst>
            <a:outerShdw blurRad="40000" dist="23000" dir="5400000" rotWithShape="0">
              <a:srgbClr val="000000">
                <a:alpha val="34900"/>
              </a:srgbClr>
            </a:outerShdw>
          </a:effectLst>
        </p:spPr>
        <p:txBody>
          <a:bodyPr spcFirstLastPara="1" wrap="square" lIns="121900" tIns="60925" rIns="121900" bIns="60925" anchor="ctr" anchorCtr="0">
            <a:noAutofit/>
          </a:bodyPr>
          <a:lstStyle/>
          <a:p>
            <a:pPr marL="0" marR="0" lvl="0" indent="0" algn="ctr" rtl="0">
              <a:spcBef>
                <a:spcPts val="0"/>
              </a:spcBef>
              <a:spcAft>
                <a:spcPts val="0"/>
              </a:spcAft>
              <a:buNone/>
            </a:pPr>
            <a:endParaRPr sz="3700" b="1" i="0" u="none" strike="noStrike" cap="none">
              <a:solidFill>
                <a:srgbClr val="000000"/>
              </a:solidFill>
              <a:latin typeface="Calibri"/>
              <a:ea typeface="Calibri"/>
              <a:cs typeface="Calibri"/>
              <a:sym typeface="Calibri"/>
            </a:endParaRPr>
          </a:p>
        </p:txBody>
      </p:sp>
      <p:sp>
        <p:nvSpPr>
          <p:cNvPr id="197" name="Google Shape;197;p32">
            <a:extLst>
              <a:ext uri="{C183D7F6-B498-43B3-948B-1728B52AA6E4}">
                <adec:decorative xmlns:adec="http://schemas.microsoft.com/office/drawing/2017/decorative" val="1"/>
              </a:ext>
            </a:extLst>
          </p:cNvPr>
          <p:cNvSpPr/>
          <p:nvPr/>
        </p:nvSpPr>
        <p:spPr>
          <a:xfrm rot="5400000">
            <a:off x="533349" y="3378152"/>
            <a:ext cx="762000" cy="1625700"/>
          </a:xfrm>
          <a:prstGeom prst="rightArrow">
            <a:avLst>
              <a:gd name="adj1" fmla="val 50000"/>
              <a:gd name="adj2" fmla="val 50000"/>
            </a:avLst>
          </a:prstGeom>
          <a:solidFill>
            <a:srgbClr val="C00000"/>
          </a:solidFill>
          <a:ln>
            <a:noFill/>
          </a:ln>
          <a:effectLst>
            <a:outerShdw blurRad="40000" dist="23000" dir="5400000" rotWithShape="0">
              <a:srgbClr val="000000">
                <a:alpha val="34900"/>
              </a:srgbClr>
            </a:outerShdw>
          </a:effectLst>
        </p:spPr>
        <p:txBody>
          <a:bodyPr spcFirstLastPara="1" wrap="square" lIns="121900" tIns="60925" rIns="121900" bIns="60925" anchor="ctr" anchorCtr="0">
            <a:noAutofit/>
          </a:bodyPr>
          <a:lstStyle/>
          <a:p>
            <a:pPr marL="0" marR="0" lvl="0" indent="0" algn="ctr" rtl="0">
              <a:spcBef>
                <a:spcPts val="0"/>
              </a:spcBef>
              <a:spcAft>
                <a:spcPts val="0"/>
              </a:spcAft>
              <a:buNone/>
            </a:pPr>
            <a:endParaRPr sz="3700" b="1" i="0" u="none" strike="noStrike" cap="none">
              <a:solidFill>
                <a:srgbClr val="000000"/>
              </a:solidFill>
              <a:latin typeface="Calibri"/>
              <a:ea typeface="Calibri"/>
              <a:cs typeface="Calibri"/>
              <a:sym typeface="Calibri"/>
            </a:endParaRPr>
          </a:p>
        </p:txBody>
      </p:sp>
      <p:sp>
        <p:nvSpPr>
          <p:cNvPr id="199" name="Google Shape;199;p32">
            <a:extLst>
              <a:ext uri="{C183D7F6-B498-43B3-948B-1728B52AA6E4}">
                <adec:decorative xmlns:adec="http://schemas.microsoft.com/office/drawing/2017/decorative" val="1"/>
              </a:ext>
            </a:extLst>
          </p:cNvPr>
          <p:cNvSpPr/>
          <p:nvPr/>
        </p:nvSpPr>
        <p:spPr>
          <a:xfrm>
            <a:off x="4914383" y="1600200"/>
            <a:ext cx="406500" cy="228900"/>
          </a:xfrm>
          <a:prstGeom prst="notchedRightArrow">
            <a:avLst>
              <a:gd name="adj1" fmla="val 50000"/>
              <a:gd name="adj2" fmla="val 50000"/>
            </a:avLst>
          </a:prstGeom>
          <a:solidFill>
            <a:srgbClr val="009900"/>
          </a:solidFill>
          <a:ln>
            <a:noFill/>
          </a:ln>
          <a:effectLst>
            <a:outerShdw blurRad="40000" dist="23000" dir="5400000" rotWithShape="0">
              <a:srgbClr val="000000">
                <a:alpha val="34900"/>
              </a:srgbClr>
            </a:outerShdw>
          </a:effectLst>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183" name="Google Shape;183;p32"/>
          <p:cNvSpPr/>
          <p:nvPr/>
        </p:nvSpPr>
        <p:spPr>
          <a:xfrm>
            <a:off x="1676400" y="4989513"/>
            <a:ext cx="4762500" cy="801600"/>
          </a:xfrm>
          <a:prstGeom prst="roundRect">
            <a:avLst>
              <a:gd name="adj" fmla="val 16667"/>
            </a:avLst>
          </a:prstGeom>
          <a:solidFill>
            <a:schemeClr val="accent1">
              <a:lumMod val="20000"/>
              <a:lumOff val="80000"/>
            </a:schemeClr>
          </a:solidFill>
          <a:ln w="9525" cap="flat" cmpd="sng">
            <a:solidFill>
              <a:schemeClr val="dk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121900" tIns="60925" rIns="121900" bIns="60925" anchor="ctr" anchorCtr="0">
            <a:noAutofit/>
          </a:bodyPr>
          <a:lstStyle/>
          <a:p>
            <a:pPr marL="0" marR="0" lvl="0" indent="0" algn="ctr" rtl="0">
              <a:spcBef>
                <a:spcPts val="0"/>
              </a:spcBef>
              <a:spcAft>
                <a:spcPts val="0"/>
              </a:spcAft>
              <a:buNone/>
            </a:pPr>
            <a:r>
              <a:rPr lang="en-IN" sz="3700" b="1" i="0" u="none" strike="noStrike" cap="none">
                <a:solidFill>
                  <a:schemeClr val="dk1"/>
                </a:solidFill>
                <a:latin typeface="Calibri"/>
                <a:ea typeface="Calibri"/>
                <a:cs typeface="Calibri"/>
                <a:sym typeface="Calibri"/>
              </a:rPr>
              <a:t>Agency Linkages</a:t>
            </a:r>
            <a:endParaRPr sz="1900"/>
          </a:p>
        </p:txBody>
      </p:sp>
      <p:sp>
        <p:nvSpPr>
          <p:cNvPr id="200" name="Google Shape;200;p32">
            <a:extLst>
              <a:ext uri="{C183D7F6-B498-43B3-948B-1728B52AA6E4}">
                <adec:decorative xmlns:adec="http://schemas.microsoft.com/office/drawing/2017/decorative" val="1"/>
              </a:ext>
            </a:extLst>
          </p:cNvPr>
          <p:cNvSpPr/>
          <p:nvPr/>
        </p:nvSpPr>
        <p:spPr>
          <a:xfrm>
            <a:off x="7702352" y="1600200"/>
            <a:ext cx="406500" cy="228900"/>
          </a:xfrm>
          <a:prstGeom prst="notchedRightArrow">
            <a:avLst>
              <a:gd name="adj1" fmla="val 50000"/>
              <a:gd name="adj2" fmla="val 50000"/>
            </a:avLst>
          </a:prstGeom>
          <a:solidFill>
            <a:srgbClr val="009900"/>
          </a:solidFill>
          <a:ln>
            <a:noFill/>
          </a:ln>
          <a:effectLst>
            <a:outerShdw blurRad="40000" dist="23000" dir="5400000" rotWithShape="0">
              <a:srgbClr val="000000">
                <a:alpha val="34900"/>
              </a:srgbClr>
            </a:outerShdw>
          </a:effectLst>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184" name="Google Shape;184;p32"/>
          <p:cNvSpPr/>
          <p:nvPr/>
        </p:nvSpPr>
        <p:spPr>
          <a:xfrm>
            <a:off x="6642100" y="4989513"/>
            <a:ext cx="4775100" cy="801600"/>
          </a:xfrm>
          <a:prstGeom prst="roundRect">
            <a:avLst>
              <a:gd name="adj" fmla="val 16667"/>
            </a:avLst>
          </a:prstGeom>
          <a:solidFill>
            <a:schemeClr val="accent1">
              <a:lumMod val="20000"/>
              <a:lumOff val="80000"/>
            </a:schemeClr>
          </a:solidFill>
          <a:ln w="9525" cap="flat" cmpd="sng">
            <a:solidFill>
              <a:schemeClr val="dk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121900" tIns="60925" rIns="121900" bIns="60925" anchor="ctr" anchorCtr="0">
            <a:noAutofit/>
          </a:bodyPr>
          <a:lstStyle/>
          <a:p>
            <a:pPr marL="0" marR="0" lvl="0" indent="0" algn="ctr" rtl="0">
              <a:lnSpc>
                <a:spcPct val="80000"/>
              </a:lnSpc>
              <a:spcBef>
                <a:spcPts val="0"/>
              </a:spcBef>
              <a:spcAft>
                <a:spcPts val="0"/>
              </a:spcAft>
              <a:buNone/>
            </a:pPr>
            <a:r>
              <a:rPr lang="en-IN" sz="3200" b="1" i="0" u="none" strike="noStrike" cap="none">
                <a:solidFill>
                  <a:schemeClr val="dk1"/>
                </a:solidFill>
                <a:latin typeface="Calibri"/>
                <a:ea typeface="Calibri"/>
                <a:cs typeface="Calibri"/>
                <a:sym typeface="Calibri"/>
              </a:rPr>
              <a:t>Summary of </a:t>
            </a:r>
            <a:endParaRPr sz="1900"/>
          </a:p>
          <a:p>
            <a:pPr marL="0" marR="0" lvl="0" indent="0" algn="ctr" rtl="0">
              <a:lnSpc>
                <a:spcPct val="80000"/>
              </a:lnSpc>
              <a:spcBef>
                <a:spcPts val="0"/>
              </a:spcBef>
              <a:spcAft>
                <a:spcPts val="0"/>
              </a:spcAft>
              <a:buNone/>
            </a:pPr>
            <a:r>
              <a:rPr lang="en-IN" sz="3200" b="1" i="0" u="none" strike="noStrike" cap="none">
                <a:solidFill>
                  <a:schemeClr val="dk1"/>
                </a:solidFill>
                <a:latin typeface="Calibri"/>
                <a:ea typeface="Calibri"/>
                <a:cs typeface="Calibri"/>
                <a:sym typeface="Calibri"/>
              </a:rPr>
              <a:t>Performance</a:t>
            </a:r>
            <a:endParaRPr sz="1900"/>
          </a:p>
        </p:txBody>
      </p:sp>
      <p:sp>
        <p:nvSpPr>
          <p:cNvPr id="201" name="Google Shape;201;p32">
            <a:extLst>
              <a:ext uri="{C183D7F6-B498-43B3-948B-1728B52AA6E4}">
                <adec:decorative xmlns:adec="http://schemas.microsoft.com/office/drawing/2017/decorative" val="1"/>
              </a:ext>
            </a:extLst>
          </p:cNvPr>
          <p:cNvSpPr/>
          <p:nvPr/>
        </p:nvSpPr>
        <p:spPr>
          <a:xfrm>
            <a:off x="4914383" y="2895600"/>
            <a:ext cx="406500" cy="228900"/>
          </a:xfrm>
          <a:prstGeom prst="notchedRightArrow">
            <a:avLst>
              <a:gd name="adj1" fmla="val 50000"/>
              <a:gd name="adj2" fmla="val 50000"/>
            </a:avLst>
          </a:prstGeom>
          <a:solidFill>
            <a:srgbClr val="7030A0"/>
          </a:solidFill>
          <a:ln>
            <a:noFill/>
          </a:ln>
          <a:effectLst>
            <a:outerShdw blurRad="40000" dist="23000" dir="5400000" rotWithShape="0">
              <a:srgbClr val="000000">
                <a:alpha val="34900"/>
              </a:srgbClr>
            </a:outerShdw>
          </a:effectLst>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202" name="Google Shape;202;p32">
            <a:extLst>
              <a:ext uri="{C183D7F6-B498-43B3-948B-1728B52AA6E4}">
                <adec:decorative xmlns:adec="http://schemas.microsoft.com/office/drawing/2017/decorative" val="1"/>
              </a:ext>
            </a:extLst>
          </p:cNvPr>
          <p:cNvSpPr/>
          <p:nvPr/>
        </p:nvSpPr>
        <p:spPr>
          <a:xfrm>
            <a:off x="7702352" y="2895600"/>
            <a:ext cx="406500" cy="228900"/>
          </a:xfrm>
          <a:prstGeom prst="notchedRightArrow">
            <a:avLst>
              <a:gd name="adj1" fmla="val 50000"/>
              <a:gd name="adj2" fmla="val 50000"/>
            </a:avLst>
          </a:prstGeom>
          <a:solidFill>
            <a:srgbClr val="7030A0"/>
          </a:solidFill>
          <a:ln>
            <a:noFill/>
          </a:ln>
          <a:effectLst>
            <a:outerShdw blurRad="40000" dist="23000" dir="5400000" rotWithShape="0">
              <a:srgbClr val="000000">
                <a:alpha val="34900"/>
              </a:srgbClr>
            </a:outerShdw>
          </a:effectLst>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203" name="Google Shape;203;p32">
            <a:extLst>
              <a:ext uri="{C183D7F6-B498-43B3-948B-1728B52AA6E4}">
                <adec:decorative xmlns:adec="http://schemas.microsoft.com/office/drawing/2017/decorative" val="1"/>
              </a:ext>
            </a:extLst>
          </p:cNvPr>
          <p:cNvSpPr/>
          <p:nvPr/>
        </p:nvSpPr>
        <p:spPr>
          <a:xfrm>
            <a:off x="4914383" y="4114800"/>
            <a:ext cx="406500" cy="228900"/>
          </a:xfrm>
          <a:prstGeom prst="notchedRightArrow">
            <a:avLst>
              <a:gd name="adj1" fmla="val 50000"/>
              <a:gd name="adj2" fmla="val 50000"/>
            </a:avLst>
          </a:prstGeom>
          <a:solidFill>
            <a:srgbClr val="CC0000"/>
          </a:solidFill>
          <a:ln>
            <a:noFill/>
          </a:ln>
          <a:effectLst>
            <a:outerShdw blurRad="40000" dist="23000" dir="5400000" rotWithShape="0">
              <a:srgbClr val="000000">
                <a:alpha val="34900"/>
              </a:srgbClr>
            </a:outerShdw>
          </a:effectLst>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204" name="Google Shape;204;p32">
            <a:extLst>
              <a:ext uri="{C183D7F6-B498-43B3-948B-1728B52AA6E4}">
                <adec:decorative xmlns:adec="http://schemas.microsoft.com/office/drawing/2017/decorative" val="1"/>
              </a:ext>
            </a:extLst>
          </p:cNvPr>
          <p:cNvSpPr/>
          <p:nvPr/>
        </p:nvSpPr>
        <p:spPr>
          <a:xfrm>
            <a:off x="7702352" y="4114800"/>
            <a:ext cx="406500" cy="228900"/>
          </a:xfrm>
          <a:prstGeom prst="notchedRightArrow">
            <a:avLst>
              <a:gd name="adj1" fmla="val 50000"/>
              <a:gd name="adj2" fmla="val 50000"/>
            </a:avLst>
          </a:prstGeom>
          <a:solidFill>
            <a:srgbClr val="CC0000"/>
          </a:solidFill>
          <a:ln>
            <a:noFill/>
          </a:ln>
          <a:effectLst>
            <a:outerShdw blurRad="40000" dist="23000" dir="5400000" rotWithShape="0">
              <a:srgbClr val="000000">
                <a:alpha val="34900"/>
              </a:srgbClr>
            </a:outerShdw>
          </a:effectLst>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205" name="Google Shape;205;p32">
            <a:extLst>
              <a:ext uri="{C183D7F6-B498-43B3-948B-1728B52AA6E4}">
                <adec:decorative xmlns:adec="http://schemas.microsoft.com/office/drawing/2017/decorative" val="1"/>
              </a:ext>
            </a:extLst>
          </p:cNvPr>
          <p:cNvSpPr/>
          <p:nvPr/>
        </p:nvSpPr>
        <p:spPr>
          <a:xfrm>
            <a:off x="6235183" y="5257800"/>
            <a:ext cx="711300" cy="228900"/>
          </a:xfrm>
          <a:prstGeom prst="notchedRightArrow">
            <a:avLst>
              <a:gd name="adj1" fmla="val 50000"/>
              <a:gd name="adj2" fmla="val 50000"/>
            </a:avLst>
          </a:prstGeom>
          <a:solidFill>
            <a:srgbClr val="000099"/>
          </a:solidFill>
          <a:ln>
            <a:noFill/>
          </a:ln>
          <a:effectLst>
            <a:outerShdw blurRad="40000" dist="23000" dir="5400000" rotWithShape="0">
              <a:srgbClr val="000000">
                <a:alpha val="34900"/>
              </a:srgbClr>
            </a:outerShdw>
          </a:effectLst>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2" name="Slide Number Placeholder 3">
            <a:extLst>
              <a:ext uri="{FF2B5EF4-FFF2-40B4-BE49-F238E27FC236}">
                <a16:creationId xmlns:a16="http://schemas.microsoft.com/office/drawing/2014/main" id="{46A90436-A153-22BC-79FE-52BFC86C3C34}"/>
              </a:ext>
            </a:extLst>
          </p:cNvPr>
          <p:cNvSpPr>
            <a:spLocks noGrp="1"/>
          </p:cNvSpPr>
          <p:nvPr>
            <p:ph type="sldNum" sz="quarter" idx="12"/>
          </p:nvPr>
        </p:nvSpPr>
        <p:spPr>
          <a:xfrm>
            <a:off x="10848974" y="6356350"/>
            <a:ext cx="504825" cy="365125"/>
          </a:xfrm>
        </p:spPr>
        <p:txBody>
          <a:bodyPr>
            <a:normAutofit/>
          </a:bodyPr>
          <a:lstStyle/>
          <a:p>
            <a:pPr algn="ctr"/>
            <a:fld id="{775B6C71-B8E2-4E4D-A4A3-1937B1299F9F}" type="slidenum">
              <a:rPr lang="en-US" sz="1200" smtClean="0"/>
              <a:pPr algn="ctr"/>
              <a:t>13</a:t>
            </a:fld>
            <a:endParaRPr lang="en-US"/>
          </a:p>
        </p:txBody>
      </p:sp>
    </p:spTree>
    <p:extLst>
      <p:ext uri="{BB962C8B-B14F-4D97-AF65-F5344CB8AC3E}">
        <p14:creationId xmlns:p14="http://schemas.microsoft.com/office/powerpoint/2010/main" val="930026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79"/>
        <p:cNvGrpSpPr/>
        <p:nvPr/>
      </p:nvGrpSpPr>
      <p:grpSpPr>
        <a:xfrm>
          <a:off x="0" y="0"/>
          <a:ext cx="0" cy="0"/>
          <a:chOff x="0" y="0"/>
          <a:chExt cx="0" cy="0"/>
        </a:xfrm>
      </p:grpSpPr>
      <p:sp>
        <p:nvSpPr>
          <p:cNvPr id="3" name="Title 2">
            <a:extLst>
              <a:ext uri="{FF2B5EF4-FFF2-40B4-BE49-F238E27FC236}">
                <a16:creationId xmlns:a16="http://schemas.microsoft.com/office/drawing/2014/main" id="{9E0BEE7C-B640-A0B3-8560-2EBE3D8E6987}"/>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Stephen Covey Quote</a:t>
            </a:r>
          </a:p>
        </p:txBody>
      </p:sp>
      <p:sp>
        <p:nvSpPr>
          <p:cNvPr id="680" name="Google Shape;680;p68">
            <a:extLst>
              <a:ext uri="{C183D7F6-B498-43B3-948B-1728B52AA6E4}">
                <adec:decorative xmlns:adec="http://schemas.microsoft.com/office/drawing/2017/decorative" val="1"/>
              </a:ext>
            </a:extLst>
          </p:cNvPr>
          <p:cNvSpPr txBox="1">
            <a:spLocks noGrp="1"/>
          </p:cNvSpPr>
          <p:nvPr>
            <p:ph type="sldNum" idx="12"/>
          </p:nvPr>
        </p:nvSpPr>
        <p:spPr>
          <a:xfrm>
            <a:off x="11480800" y="6356350"/>
            <a:ext cx="36576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IN">
                <a:solidFill>
                  <a:schemeClr val="dk2"/>
                </a:solidFill>
                <a:latin typeface="Arial"/>
                <a:ea typeface="Arial"/>
                <a:cs typeface="Arial"/>
                <a:sym typeface="Arial"/>
              </a:rPr>
              <a:t>14</a:t>
            </a:fld>
            <a:endParaRPr>
              <a:solidFill>
                <a:schemeClr val="dk2"/>
              </a:solidFill>
              <a:latin typeface="Arial"/>
              <a:ea typeface="Arial"/>
              <a:cs typeface="Arial"/>
              <a:sym typeface="Arial"/>
            </a:endParaRPr>
          </a:p>
        </p:txBody>
      </p:sp>
      <p:pic>
        <p:nvPicPr>
          <p:cNvPr id="681" name="Google Shape;681;p68" descr="Quote by Stephen Covey"/>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682" name="Google Shape;682;p68">
            <a:extLst>
              <a:ext uri="{C183D7F6-B498-43B3-948B-1728B52AA6E4}">
                <adec:decorative xmlns:adec="http://schemas.microsoft.com/office/drawing/2017/decorative" val="1"/>
              </a:ext>
            </a:extLst>
          </p:cNvPr>
          <p:cNvSpPr txBox="1">
            <a:spLocks noGrp="1"/>
          </p:cNvSpPr>
          <p:nvPr>
            <p:ph type="body" idx="1"/>
          </p:nvPr>
        </p:nvSpPr>
        <p:spPr>
          <a:xfrm>
            <a:off x="3" y="36350"/>
            <a:ext cx="12180000" cy="6858000"/>
          </a:xfrm>
          <a:prstGeom prst="rect">
            <a:avLst/>
          </a:prstGeom>
          <a:solidFill>
            <a:srgbClr val="FBFAF8">
              <a:alpha val="42750"/>
            </a:srgbClr>
          </a:solid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Arial"/>
              <a:buNone/>
            </a:pPr>
            <a:endParaRPr sz="3600">
              <a:solidFill>
                <a:srgbClr val="002060"/>
              </a:solidFill>
            </a:endParaRPr>
          </a:p>
          <a:p>
            <a:pPr marL="0" lvl="0" indent="0" algn="ctr" rtl="0">
              <a:spcBef>
                <a:spcPts val="720"/>
              </a:spcBef>
              <a:spcAft>
                <a:spcPts val="0"/>
              </a:spcAft>
              <a:buClr>
                <a:schemeClr val="dk1"/>
              </a:buClr>
              <a:buSzPts val="3600"/>
              <a:buFont typeface="Arial"/>
              <a:buNone/>
            </a:pPr>
            <a:endParaRPr sz="3600" b="1">
              <a:solidFill>
                <a:srgbClr val="002060"/>
              </a:solidFill>
            </a:endParaRPr>
          </a:p>
          <a:p>
            <a:pPr marL="0" lvl="0" indent="0" algn="ctr" rtl="0">
              <a:spcBef>
                <a:spcPts val="720"/>
              </a:spcBef>
              <a:spcAft>
                <a:spcPts val="0"/>
              </a:spcAft>
              <a:buClr>
                <a:srgbClr val="002060"/>
              </a:buClr>
              <a:buSzPts val="3600"/>
              <a:buFont typeface="Arial"/>
              <a:buNone/>
            </a:pPr>
            <a:endParaRPr lang="en-IN" sz="3600" b="1">
              <a:solidFill>
                <a:schemeClr val="tx1">
                  <a:lumMod val="95000"/>
                  <a:lumOff val="5000"/>
                </a:schemeClr>
              </a:solidFill>
            </a:endParaRPr>
          </a:p>
          <a:p>
            <a:pPr marL="0" lvl="0" indent="0" algn="ctr" rtl="0">
              <a:spcBef>
                <a:spcPts val="720"/>
              </a:spcBef>
              <a:spcAft>
                <a:spcPts val="0"/>
              </a:spcAft>
              <a:buClr>
                <a:srgbClr val="002060"/>
              </a:buClr>
              <a:buSzPts val="3600"/>
              <a:buFont typeface="Arial"/>
              <a:buNone/>
            </a:pPr>
            <a:r>
              <a:rPr lang="en-IN" sz="3200" b="1">
                <a:solidFill>
                  <a:schemeClr val="tx1">
                    <a:lumMod val="95000"/>
                    <a:lumOff val="5000"/>
                  </a:schemeClr>
                </a:solidFill>
                <a:latin typeface="Amasis MT Pro Black" panose="02040A04050005020304" pitchFamily="18" charset="0"/>
              </a:rPr>
              <a:t>“To Begin with the end in mind means to start with a clear understanding of your destination. It means to know where you’re going so that you better understand where you are now so that the steps you take are always in the right direction.” </a:t>
            </a:r>
            <a:endParaRPr sz="2400">
              <a:solidFill>
                <a:schemeClr val="tx1">
                  <a:lumMod val="95000"/>
                  <a:lumOff val="5000"/>
                </a:schemeClr>
              </a:solidFill>
              <a:latin typeface="Amasis MT Pro Black" panose="02040A04050005020304" pitchFamily="18" charset="0"/>
            </a:endParaRPr>
          </a:p>
          <a:p>
            <a:pPr marL="0" lvl="0" indent="0" algn="ctr" rtl="0">
              <a:spcBef>
                <a:spcPts val="720"/>
              </a:spcBef>
              <a:spcAft>
                <a:spcPts val="0"/>
              </a:spcAft>
              <a:buClr>
                <a:schemeClr val="dk1"/>
              </a:buClr>
              <a:buSzPts val="3600"/>
              <a:buFont typeface="Arial"/>
              <a:buNone/>
            </a:pPr>
            <a:endParaRPr sz="3200">
              <a:solidFill>
                <a:schemeClr val="tx1">
                  <a:lumMod val="95000"/>
                  <a:lumOff val="5000"/>
                </a:schemeClr>
              </a:solidFill>
              <a:latin typeface="Amasis MT Pro Black" panose="02040A04050005020304" pitchFamily="18" charset="0"/>
            </a:endParaRPr>
          </a:p>
          <a:p>
            <a:pPr marL="0" lvl="0" indent="0" algn="r" rtl="0">
              <a:spcBef>
                <a:spcPts val="400"/>
              </a:spcBef>
              <a:spcAft>
                <a:spcPts val="1600"/>
              </a:spcAft>
              <a:buClr>
                <a:srgbClr val="002060"/>
              </a:buClr>
              <a:buSzPts val="2000"/>
              <a:buFont typeface="Arial"/>
              <a:buNone/>
            </a:pPr>
            <a:endParaRPr lang="en-IN" sz="1800" b="1">
              <a:solidFill>
                <a:schemeClr val="tx1">
                  <a:lumMod val="95000"/>
                  <a:lumOff val="5000"/>
                </a:schemeClr>
              </a:solidFill>
              <a:latin typeface="Amasis MT Pro Black" panose="02040A04050005020304" pitchFamily="18" charset="0"/>
            </a:endParaRPr>
          </a:p>
          <a:p>
            <a:pPr marL="0" lvl="0" indent="0" algn="r" rtl="0">
              <a:spcBef>
                <a:spcPts val="400"/>
              </a:spcBef>
              <a:spcAft>
                <a:spcPts val="1600"/>
              </a:spcAft>
              <a:buClr>
                <a:srgbClr val="002060"/>
              </a:buClr>
              <a:buSzPts val="2000"/>
              <a:buFont typeface="Arial"/>
              <a:buNone/>
            </a:pPr>
            <a:r>
              <a:rPr lang="en-IN" sz="1800" b="1">
                <a:solidFill>
                  <a:schemeClr val="tx1">
                    <a:lumMod val="95000"/>
                    <a:lumOff val="5000"/>
                  </a:schemeClr>
                </a:solidFill>
                <a:latin typeface="Amasis MT Pro Black" panose="02040A04050005020304" pitchFamily="18" charset="0"/>
              </a:rPr>
              <a:t>-Stephen Covey-The Seven Habits of Highly Effective People. </a:t>
            </a:r>
            <a:endParaRPr sz="2400">
              <a:solidFill>
                <a:schemeClr val="tx1">
                  <a:lumMod val="95000"/>
                  <a:lumOff val="5000"/>
                </a:schemeClr>
              </a:solidFill>
              <a:latin typeface="Amasis MT Pro Black" panose="02040A04050005020304" pitchFamily="18" charset="0"/>
            </a:endParaRPr>
          </a:p>
        </p:txBody>
      </p:sp>
      <p:sp>
        <p:nvSpPr>
          <p:cNvPr id="2" name="Slide Number Placeholder 3">
            <a:extLst>
              <a:ext uri="{FF2B5EF4-FFF2-40B4-BE49-F238E27FC236}">
                <a16:creationId xmlns:a16="http://schemas.microsoft.com/office/drawing/2014/main" id="{207AF983-D67B-E5BC-ABA1-F211957AF0D6}"/>
              </a:ext>
            </a:extLst>
          </p:cNvPr>
          <p:cNvSpPr txBox="1">
            <a:spLocks/>
          </p:cNvSpPr>
          <p:nvPr/>
        </p:nvSpPr>
        <p:spPr>
          <a:xfrm>
            <a:off x="10848974" y="6356350"/>
            <a:ext cx="504825"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775B6C71-B8E2-4E4D-A4A3-1937B1299F9F}" type="slidenum">
              <a:rPr lang="en-US" smtClean="0">
                <a:solidFill>
                  <a:schemeClr val="tx1"/>
                </a:solidFill>
              </a:rPr>
              <a:pPr algn="ctr"/>
              <a:t>14</a:t>
            </a:fld>
            <a:endParaRPr lang="en-US">
              <a:solidFill>
                <a:schemeClr val="tx1"/>
              </a:solidFill>
            </a:endParaRPr>
          </a:p>
        </p:txBody>
      </p:sp>
    </p:spTree>
    <p:extLst>
      <p:ext uri="{BB962C8B-B14F-4D97-AF65-F5344CB8AC3E}">
        <p14:creationId xmlns:p14="http://schemas.microsoft.com/office/powerpoint/2010/main" val="2017102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24000">
              <a:srgbClr val="E6F6FF"/>
            </a:gs>
            <a:gs pos="85000">
              <a:srgbClr val="CCECFF"/>
            </a:gs>
            <a:gs pos="0">
              <a:schemeClr val="bg1"/>
            </a:gs>
          </a:gsLst>
          <a:lin ang="5400000" scaled="1"/>
        </a:gradFill>
        <a:effectLst/>
      </p:bgPr>
    </p:bg>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157655" y="124794"/>
            <a:ext cx="11897711" cy="1098612"/>
          </a:xfrm>
          <a:prstGeom prst="rect">
            <a:avLst/>
          </a:prstGeom>
          <a:noFill/>
          <a:ln>
            <a:noFill/>
          </a:ln>
        </p:spPr>
        <p:txBody>
          <a:bodyPr spcFirstLastPara="1" wrap="square" lIns="121900" tIns="60925" rIns="121900" bIns="60925" anchor="ctr" anchorCtr="0">
            <a:normAutofit/>
          </a:bodyPr>
          <a:lstStyle/>
          <a:p>
            <a:pPr marL="0" lvl="0" indent="0" algn="ctr" rtl="0">
              <a:spcBef>
                <a:spcPts val="0"/>
              </a:spcBef>
              <a:spcAft>
                <a:spcPts val="0"/>
              </a:spcAft>
              <a:buClr>
                <a:schemeClr val="dk1"/>
              </a:buClr>
              <a:buSzPts val="4300"/>
              <a:buFont typeface="Calibri"/>
              <a:buNone/>
            </a:pPr>
            <a:r>
              <a:rPr lang="en-IN" sz="4300">
                <a:latin typeface="Amasis MT Pro Black" panose="02040A04050005020304" pitchFamily="18" charset="0"/>
              </a:rPr>
              <a:t>TEA-Transition and Employment Guide </a:t>
            </a:r>
            <a:endParaRPr>
              <a:latin typeface="Amasis MT Pro Black" panose="02040A04050005020304" pitchFamily="18" charset="0"/>
            </a:endParaRPr>
          </a:p>
        </p:txBody>
      </p:sp>
      <p:pic>
        <p:nvPicPr>
          <p:cNvPr id="127" name="Google Shape;127;p23" descr="A cover of a book: Texas Transition"/>
          <p:cNvPicPr preferRelativeResize="0"/>
          <p:nvPr/>
        </p:nvPicPr>
        <p:blipFill>
          <a:blip r:embed="rId3">
            <a:alphaModFix/>
          </a:blip>
          <a:stretch>
            <a:fillRect/>
          </a:stretch>
        </p:blipFill>
        <p:spPr>
          <a:xfrm>
            <a:off x="3613097" y="1223406"/>
            <a:ext cx="4986825" cy="4812950"/>
          </a:xfrm>
          <a:prstGeom prst="rect">
            <a:avLst/>
          </a:prstGeom>
          <a:ln>
            <a:noFill/>
          </a:ln>
          <a:effectLst>
            <a:outerShdw blurRad="292100" dist="139700" dir="2700000" algn="tl" rotWithShape="0">
              <a:srgbClr val="333333">
                <a:alpha val="65000"/>
              </a:srgbClr>
            </a:outerShdw>
          </a:effectLst>
        </p:spPr>
      </p:pic>
      <p:sp>
        <p:nvSpPr>
          <p:cNvPr id="124" name="Google Shape;124;p23">
            <a:extLst>
              <a:ext uri="{C183D7F6-B498-43B3-948B-1728B52AA6E4}">
                <adec:decorative xmlns:adec="http://schemas.microsoft.com/office/drawing/2017/decorative" val="1"/>
              </a:ext>
            </a:extLst>
          </p:cNvPr>
          <p:cNvSpPr txBox="1">
            <a:spLocks noGrp="1"/>
          </p:cNvSpPr>
          <p:nvPr>
            <p:ph type="sldNum" idx="12"/>
          </p:nvPr>
        </p:nvSpPr>
        <p:spPr>
          <a:xfrm>
            <a:off x="15062147" y="8290163"/>
            <a:ext cx="975600" cy="699600"/>
          </a:xfrm>
          <a:prstGeom prst="rect">
            <a:avLst/>
          </a:prstGeom>
          <a:noFill/>
          <a:ln>
            <a:noFill/>
          </a:ln>
        </p:spPr>
        <p:txBody>
          <a:bodyPr spcFirstLastPara="1" wrap="square" lIns="121900" tIns="60925" rIns="121900" bIns="60925" anchor="ctr" anchorCtr="0">
            <a:normAutofit/>
          </a:bodyPr>
          <a:lstStyle/>
          <a:p>
            <a:pPr marL="0" lvl="0" indent="0" algn="r" rtl="0">
              <a:spcBef>
                <a:spcPts val="0"/>
              </a:spcBef>
              <a:spcAft>
                <a:spcPts val="0"/>
              </a:spcAft>
              <a:buNone/>
            </a:pPr>
            <a:fld id="{00000000-1234-1234-1234-123412341234}" type="slidenum">
              <a:rPr lang="en-IN"/>
              <a:t>15</a:t>
            </a:fld>
            <a:endParaRPr/>
          </a:p>
        </p:txBody>
      </p:sp>
      <p:sp>
        <p:nvSpPr>
          <p:cNvPr id="126" name="Google Shape;126;p23"/>
          <p:cNvSpPr/>
          <p:nvPr/>
        </p:nvSpPr>
        <p:spPr>
          <a:xfrm>
            <a:off x="3477910" y="6171684"/>
            <a:ext cx="5257200" cy="369300"/>
          </a:xfrm>
          <a:prstGeom prst="rect">
            <a:avLst/>
          </a:prstGeom>
          <a:noFill/>
          <a:ln>
            <a:noFill/>
          </a:ln>
        </p:spPr>
        <p:txBody>
          <a:bodyPr spcFirstLastPara="1" wrap="square" lIns="121900" tIns="60925" rIns="121900" bIns="60925" anchor="t" anchorCtr="0">
            <a:noAutofit/>
          </a:bodyPr>
          <a:lstStyle/>
          <a:p>
            <a:pPr marL="0" marR="0" lvl="0" indent="0" algn="ctr" rtl="0">
              <a:spcBef>
                <a:spcPts val="0"/>
              </a:spcBef>
              <a:spcAft>
                <a:spcPts val="0"/>
              </a:spcAft>
              <a:buNone/>
            </a:pPr>
            <a:r>
              <a:rPr lang="en-IN" sz="2400" u="sng">
                <a:solidFill>
                  <a:schemeClr val="hlink"/>
                </a:solidFill>
                <a:latin typeface="Calibri"/>
                <a:ea typeface="Calibri"/>
                <a:cs typeface="Calibri"/>
                <a:sym typeface="Calibri"/>
                <a:hlinkClick r:id="rId4"/>
              </a:rPr>
              <a:t>Texas Transition and Employment Guide</a:t>
            </a:r>
            <a:r>
              <a:rPr lang="en-IN" sz="2400">
                <a:latin typeface="Calibri"/>
                <a:ea typeface="Calibri"/>
                <a:cs typeface="Calibri"/>
                <a:sym typeface="Calibri"/>
              </a:rPr>
              <a:t> </a:t>
            </a:r>
            <a:endParaRPr sz="1900"/>
          </a:p>
        </p:txBody>
      </p:sp>
      <p:sp>
        <p:nvSpPr>
          <p:cNvPr id="125" name="Google Shape;125;p23" descr="Picture of Texas&#10;"/>
          <p:cNvSpPr/>
          <p:nvPr/>
        </p:nvSpPr>
        <p:spPr>
          <a:xfrm rot="21431070">
            <a:off x="10203631" y="1066801"/>
            <a:ext cx="1493740" cy="1327212"/>
          </a:xfrm>
          <a:custGeom>
            <a:avLst/>
            <a:gdLst/>
            <a:ahLst/>
            <a:cxnLst/>
            <a:rect l="l" t="t" r="r" b="b"/>
            <a:pathLst>
              <a:path w="3987" h="3920" extrusionOk="0">
                <a:moveTo>
                  <a:pt x="3845" y="1699"/>
                </a:moveTo>
                <a:lnTo>
                  <a:pt x="3836" y="1634"/>
                </a:lnTo>
                <a:lnTo>
                  <a:pt x="3812" y="1139"/>
                </a:lnTo>
                <a:lnTo>
                  <a:pt x="3765" y="1119"/>
                </a:lnTo>
                <a:lnTo>
                  <a:pt x="3718" y="1142"/>
                </a:lnTo>
                <a:lnTo>
                  <a:pt x="3681" y="1112"/>
                </a:lnTo>
                <a:lnTo>
                  <a:pt x="3638" y="1088"/>
                </a:lnTo>
                <a:lnTo>
                  <a:pt x="3583" y="1075"/>
                </a:lnTo>
                <a:lnTo>
                  <a:pt x="3530" y="1044"/>
                </a:lnTo>
                <a:lnTo>
                  <a:pt x="3500" y="1003"/>
                </a:lnTo>
                <a:lnTo>
                  <a:pt x="3469" y="997"/>
                </a:lnTo>
                <a:lnTo>
                  <a:pt x="3442" y="1030"/>
                </a:lnTo>
                <a:lnTo>
                  <a:pt x="3375" y="1030"/>
                </a:lnTo>
                <a:lnTo>
                  <a:pt x="3365" y="1003"/>
                </a:lnTo>
                <a:lnTo>
                  <a:pt x="3345" y="1003"/>
                </a:lnTo>
                <a:lnTo>
                  <a:pt x="3301" y="1038"/>
                </a:lnTo>
                <a:lnTo>
                  <a:pt x="3268" y="1024"/>
                </a:lnTo>
                <a:lnTo>
                  <a:pt x="3197" y="1024"/>
                </a:lnTo>
                <a:lnTo>
                  <a:pt x="3183" y="1061"/>
                </a:lnTo>
                <a:lnTo>
                  <a:pt x="3153" y="1078"/>
                </a:lnTo>
                <a:lnTo>
                  <a:pt x="3045" y="1041"/>
                </a:lnTo>
                <a:lnTo>
                  <a:pt x="2978" y="1030"/>
                </a:lnTo>
                <a:lnTo>
                  <a:pt x="2962" y="997"/>
                </a:lnTo>
                <a:lnTo>
                  <a:pt x="2942" y="997"/>
                </a:lnTo>
                <a:lnTo>
                  <a:pt x="2911" y="1061"/>
                </a:lnTo>
                <a:lnTo>
                  <a:pt x="2887" y="1075"/>
                </a:lnTo>
                <a:lnTo>
                  <a:pt x="2810" y="1044"/>
                </a:lnTo>
                <a:lnTo>
                  <a:pt x="2797" y="1003"/>
                </a:lnTo>
                <a:lnTo>
                  <a:pt x="2753" y="1003"/>
                </a:lnTo>
                <a:lnTo>
                  <a:pt x="2727" y="994"/>
                </a:lnTo>
                <a:lnTo>
                  <a:pt x="2686" y="1030"/>
                </a:lnTo>
                <a:lnTo>
                  <a:pt x="2649" y="1017"/>
                </a:lnTo>
                <a:lnTo>
                  <a:pt x="2649" y="980"/>
                </a:lnTo>
                <a:lnTo>
                  <a:pt x="2636" y="980"/>
                </a:lnTo>
                <a:lnTo>
                  <a:pt x="2595" y="925"/>
                </a:lnTo>
                <a:lnTo>
                  <a:pt x="2537" y="913"/>
                </a:lnTo>
                <a:lnTo>
                  <a:pt x="2501" y="946"/>
                </a:lnTo>
                <a:lnTo>
                  <a:pt x="2457" y="919"/>
                </a:lnTo>
                <a:lnTo>
                  <a:pt x="2393" y="905"/>
                </a:lnTo>
                <a:lnTo>
                  <a:pt x="2349" y="888"/>
                </a:lnTo>
                <a:lnTo>
                  <a:pt x="2283" y="881"/>
                </a:lnTo>
                <a:lnTo>
                  <a:pt x="2293" y="821"/>
                </a:lnTo>
                <a:lnTo>
                  <a:pt x="2245" y="797"/>
                </a:lnTo>
                <a:lnTo>
                  <a:pt x="2245" y="821"/>
                </a:lnTo>
                <a:lnTo>
                  <a:pt x="2211" y="821"/>
                </a:lnTo>
                <a:lnTo>
                  <a:pt x="2188" y="790"/>
                </a:lnTo>
                <a:lnTo>
                  <a:pt x="2178" y="824"/>
                </a:lnTo>
                <a:lnTo>
                  <a:pt x="2168" y="827"/>
                </a:lnTo>
                <a:lnTo>
                  <a:pt x="2134" y="807"/>
                </a:lnTo>
                <a:lnTo>
                  <a:pt x="2064" y="746"/>
                </a:lnTo>
                <a:lnTo>
                  <a:pt x="2060" y="722"/>
                </a:lnTo>
                <a:lnTo>
                  <a:pt x="2087" y="38"/>
                </a:lnTo>
                <a:lnTo>
                  <a:pt x="1206" y="0"/>
                </a:lnTo>
                <a:lnTo>
                  <a:pt x="1079" y="1611"/>
                </a:lnTo>
                <a:lnTo>
                  <a:pt x="0" y="1530"/>
                </a:lnTo>
                <a:lnTo>
                  <a:pt x="9" y="1607"/>
                </a:lnTo>
                <a:lnTo>
                  <a:pt x="40" y="1614"/>
                </a:lnTo>
                <a:lnTo>
                  <a:pt x="83" y="1661"/>
                </a:lnTo>
                <a:lnTo>
                  <a:pt x="107" y="1733"/>
                </a:lnTo>
                <a:lnTo>
                  <a:pt x="185" y="1773"/>
                </a:lnTo>
                <a:lnTo>
                  <a:pt x="205" y="1824"/>
                </a:lnTo>
                <a:lnTo>
                  <a:pt x="342" y="1980"/>
                </a:lnTo>
                <a:lnTo>
                  <a:pt x="423" y="2017"/>
                </a:lnTo>
                <a:lnTo>
                  <a:pt x="444" y="2051"/>
                </a:lnTo>
                <a:lnTo>
                  <a:pt x="470" y="2064"/>
                </a:lnTo>
                <a:lnTo>
                  <a:pt x="477" y="2112"/>
                </a:lnTo>
                <a:lnTo>
                  <a:pt x="531" y="2217"/>
                </a:lnTo>
                <a:lnTo>
                  <a:pt x="531" y="2350"/>
                </a:lnTo>
                <a:lnTo>
                  <a:pt x="568" y="2428"/>
                </a:lnTo>
                <a:lnTo>
                  <a:pt x="688" y="2556"/>
                </a:lnTo>
                <a:lnTo>
                  <a:pt x="776" y="2590"/>
                </a:lnTo>
                <a:lnTo>
                  <a:pt x="803" y="2620"/>
                </a:lnTo>
                <a:lnTo>
                  <a:pt x="803" y="2631"/>
                </a:lnTo>
                <a:lnTo>
                  <a:pt x="867" y="2672"/>
                </a:lnTo>
                <a:lnTo>
                  <a:pt x="897" y="2678"/>
                </a:lnTo>
                <a:lnTo>
                  <a:pt x="928" y="2698"/>
                </a:lnTo>
                <a:lnTo>
                  <a:pt x="971" y="2712"/>
                </a:lnTo>
                <a:lnTo>
                  <a:pt x="1008" y="2675"/>
                </a:lnTo>
                <a:lnTo>
                  <a:pt x="1082" y="2573"/>
                </a:lnTo>
                <a:lnTo>
                  <a:pt x="1096" y="2512"/>
                </a:lnTo>
                <a:lnTo>
                  <a:pt x="1132" y="2461"/>
                </a:lnTo>
                <a:lnTo>
                  <a:pt x="1264" y="2408"/>
                </a:lnTo>
                <a:lnTo>
                  <a:pt x="1317" y="2441"/>
                </a:lnTo>
                <a:lnTo>
                  <a:pt x="1549" y="2472"/>
                </a:lnTo>
                <a:lnTo>
                  <a:pt x="1590" y="2509"/>
                </a:lnTo>
                <a:lnTo>
                  <a:pt x="1590" y="2526"/>
                </a:lnTo>
                <a:lnTo>
                  <a:pt x="1634" y="2576"/>
                </a:lnTo>
                <a:lnTo>
                  <a:pt x="1731" y="2665"/>
                </a:lnTo>
                <a:lnTo>
                  <a:pt x="1731" y="2689"/>
                </a:lnTo>
                <a:lnTo>
                  <a:pt x="1764" y="2719"/>
                </a:lnTo>
                <a:lnTo>
                  <a:pt x="1775" y="2787"/>
                </a:lnTo>
                <a:lnTo>
                  <a:pt x="1863" y="2990"/>
                </a:lnTo>
                <a:lnTo>
                  <a:pt x="1858" y="3025"/>
                </a:lnTo>
                <a:lnTo>
                  <a:pt x="1929" y="3065"/>
                </a:lnTo>
                <a:lnTo>
                  <a:pt x="1987" y="3173"/>
                </a:lnTo>
                <a:lnTo>
                  <a:pt x="2043" y="3245"/>
                </a:lnTo>
                <a:lnTo>
                  <a:pt x="2094" y="3265"/>
                </a:lnTo>
                <a:lnTo>
                  <a:pt x="2121" y="3306"/>
                </a:lnTo>
                <a:lnTo>
                  <a:pt x="2101" y="3376"/>
                </a:lnTo>
                <a:lnTo>
                  <a:pt x="2111" y="3394"/>
                </a:lnTo>
                <a:lnTo>
                  <a:pt x="2131" y="3401"/>
                </a:lnTo>
                <a:lnTo>
                  <a:pt x="2128" y="3459"/>
                </a:lnTo>
                <a:lnTo>
                  <a:pt x="2117" y="3468"/>
                </a:lnTo>
                <a:lnTo>
                  <a:pt x="2128" y="3506"/>
                </a:lnTo>
                <a:lnTo>
                  <a:pt x="2178" y="3536"/>
                </a:lnTo>
                <a:lnTo>
                  <a:pt x="2202" y="3645"/>
                </a:lnTo>
                <a:lnTo>
                  <a:pt x="2236" y="3709"/>
                </a:lnTo>
                <a:lnTo>
                  <a:pt x="2360" y="3764"/>
                </a:lnTo>
                <a:lnTo>
                  <a:pt x="2443" y="3784"/>
                </a:lnTo>
                <a:lnTo>
                  <a:pt x="2514" y="3834"/>
                </a:lnTo>
                <a:lnTo>
                  <a:pt x="2565" y="3845"/>
                </a:lnTo>
                <a:lnTo>
                  <a:pt x="2589" y="3834"/>
                </a:lnTo>
                <a:lnTo>
                  <a:pt x="2675" y="3855"/>
                </a:lnTo>
                <a:lnTo>
                  <a:pt x="2770" y="3920"/>
                </a:lnTo>
                <a:lnTo>
                  <a:pt x="2821" y="3885"/>
                </a:lnTo>
                <a:lnTo>
                  <a:pt x="2834" y="3862"/>
                </a:lnTo>
                <a:lnTo>
                  <a:pt x="2807" y="3818"/>
                </a:lnTo>
                <a:lnTo>
                  <a:pt x="2790" y="3716"/>
                </a:lnTo>
                <a:lnTo>
                  <a:pt x="2746" y="3564"/>
                </a:lnTo>
                <a:lnTo>
                  <a:pt x="2760" y="3489"/>
                </a:lnTo>
                <a:lnTo>
                  <a:pt x="2827" y="3259"/>
                </a:lnTo>
                <a:lnTo>
                  <a:pt x="2787" y="3228"/>
                </a:lnTo>
                <a:lnTo>
                  <a:pt x="2804" y="3197"/>
                </a:lnTo>
                <a:lnTo>
                  <a:pt x="2871" y="3190"/>
                </a:lnTo>
                <a:lnTo>
                  <a:pt x="2934" y="3098"/>
                </a:lnTo>
                <a:lnTo>
                  <a:pt x="2989" y="3089"/>
                </a:lnTo>
                <a:lnTo>
                  <a:pt x="3083" y="3031"/>
                </a:lnTo>
                <a:lnTo>
                  <a:pt x="3113" y="3007"/>
                </a:lnTo>
                <a:lnTo>
                  <a:pt x="3218" y="2950"/>
                </a:lnTo>
                <a:lnTo>
                  <a:pt x="3307" y="2912"/>
                </a:lnTo>
                <a:lnTo>
                  <a:pt x="3442" y="2825"/>
                </a:lnTo>
                <a:lnTo>
                  <a:pt x="3533" y="2736"/>
                </a:lnTo>
                <a:lnTo>
                  <a:pt x="3630" y="2665"/>
                </a:lnTo>
                <a:lnTo>
                  <a:pt x="3648" y="2634"/>
                </a:lnTo>
                <a:lnTo>
                  <a:pt x="3809" y="2559"/>
                </a:lnTo>
                <a:lnTo>
                  <a:pt x="3916" y="2533"/>
                </a:lnTo>
                <a:lnTo>
                  <a:pt x="3910" y="2472"/>
                </a:lnTo>
                <a:lnTo>
                  <a:pt x="3933" y="2420"/>
                </a:lnTo>
                <a:lnTo>
                  <a:pt x="3944" y="2298"/>
                </a:lnTo>
                <a:lnTo>
                  <a:pt x="3953" y="2258"/>
                </a:lnTo>
                <a:lnTo>
                  <a:pt x="3930" y="2225"/>
                </a:lnTo>
                <a:lnTo>
                  <a:pt x="3977" y="2142"/>
                </a:lnTo>
                <a:lnTo>
                  <a:pt x="3987" y="2003"/>
                </a:lnTo>
                <a:lnTo>
                  <a:pt x="3977" y="1990"/>
                </a:lnTo>
                <a:lnTo>
                  <a:pt x="3974" y="1939"/>
                </a:lnTo>
                <a:lnTo>
                  <a:pt x="3903" y="1848"/>
                </a:lnTo>
                <a:lnTo>
                  <a:pt x="3886" y="1766"/>
                </a:lnTo>
                <a:lnTo>
                  <a:pt x="3845" y="1699"/>
                </a:lnTo>
                <a:close/>
              </a:path>
            </a:pathLst>
          </a:custGeom>
          <a:gradFill>
            <a:gsLst>
              <a:gs pos="0">
                <a:srgbClr val="FF0000"/>
              </a:gs>
              <a:gs pos="100000">
                <a:srgbClr val="C00000"/>
              </a:gs>
            </a:gsLst>
            <a:path path="circle">
              <a:fillToRect l="50000" t="50000" r="50000" b="50000"/>
            </a:path>
            <a:tileRect/>
          </a:gradFill>
          <a:ln w="9525" cap="flat" cmpd="sng">
            <a:solidFill>
              <a:srgbClr val="A5A5A5"/>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spcBef>
                <a:spcPts val="0"/>
              </a:spcBef>
              <a:spcAft>
                <a:spcPts val="0"/>
              </a:spcAft>
              <a:buNone/>
            </a:pPr>
            <a:endParaRPr sz="1200">
              <a:solidFill>
                <a:schemeClr val="dk1"/>
              </a:solidFill>
              <a:latin typeface="Arial Black"/>
              <a:ea typeface="Arial Black"/>
              <a:cs typeface="Arial Black"/>
              <a:sym typeface="Arial Black"/>
            </a:endParaRPr>
          </a:p>
        </p:txBody>
      </p:sp>
      <p:sp>
        <p:nvSpPr>
          <p:cNvPr id="2" name="Slide Number Placeholder 3">
            <a:extLst>
              <a:ext uri="{FF2B5EF4-FFF2-40B4-BE49-F238E27FC236}">
                <a16:creationId xmlns:a16="http://schemas.microsoft.com/office/drawing/2014/main" id="{32840ADC-C259-11DD-0DEB-1240319AA894}"/>
              </a:ext>
            </a:extLst>
          </p:cNvPr>
          <p:cNvSpPr txBox="1">
            <a:spLocks/>
          </p:cNvSpPr>
          <p:nvPr/>
        </p:nvSpPr>
        <p:spPr>
          <a:xfrm>
            <a:off x="10848974" y="6356350"/>
            <a:ext cx="504825"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775B6C71-B8E2-4E4D-A4A3-1937B1299F9F}" type="slidenum">
              <a:rPr lang="en-US" smtClean="0"/>
              <a:pPr algn="ctr"/>
              <a:t>15</a:t>
            </a:fld>
            <a:endParaRPr lang="en-US"/>
          </a:p>
        </p:txBody>
      </p:sp>
    </p:spTree>
    <p:extLst>
      <p:ext uri="{BB962C8B-B14F-4D97-AF65-F5344CB8AC3E}">
        <p14:creationId xmlns:p14="http://schemas.microsoft.com/office/powerpoint/2010/main" val="2930900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24000">
              <a:srgbClr val="E6F6FF"/>
            </a:gs>
            <a:gs pos="85000">
              <a:srgbClr val="CCECFF"/>
            </a:gs>
            <a:gs pos="0">
              <a:schemeClr val="bg1"/>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D5D84-88DB-F32F-87B3-00969E701A4B}"/>
              </a:ext>
            </a:extLst>
          </p:cNvPr>
          <p:cNvSpPr>
            <a:spLocks noGrp="1"/>
          </p:cNvSpPr>
          <p:nvPr>
            <p:ph type="title"/>
          </p:nvPr>
        </p:nvSpPr>
        <p:spPr>
          <a:xfrm>
            <a:off x="1012081" y="26458"/>
            <a:ext cx="10515600" cy="946522"/>
          </a:xfrm>
        </p:spPr>
        <p:txBody>
          <a:bodyPr>
            <a:normAutofit/>
          </a:bodyPr>
          <a:lstStyle/>
          <a:p>
            <a:pPr algn="ctr"/>
            <a:r>
              <a:rPr lang="en-US" sz="3200">
                <a:latin typeface="ADLaM Display" panose="02010000000000000000" pitchFamily="2" charset="0"/>
                <a:ea typeface="ADLaM Display" panose="02010000000000000000" pitchFamily="2" charset="0"/>
                <a:cs typeface="ADLaM Display" panose="02010000000000000000" pitchFamily="2" charset="0"/>
              </a:rPr>
              <a:t>“Next Steps to Independence: Skills and Strategies”</a:t>
            </a:r>
          </a:p>
        </p:txBody>
      </p:sp>
      <p:pic>
        <p:nvPicPr>
          <p:cNvPr id="6" name="Content Placeholder 5" descr="A chart from Texas Transition - birth-age 3">
            <a:extLst>
              <a:ext uri="{FF2B5EF4-FFF2-40B4-BE49-F238E27FC236}">
                <a16:creationId xmlns:a16="http://schemas.microsoft.com/office/drawing/2014/main" id="{69AF0B12-75B8-F3B1-6192-0BA036367438}"/>
              </a:ext>
            </a:extLst>
          </p:cNvPr>
          <p:cNvPicPr>
            <a:picLocks noGrp="1" noChangeAspect="1"/>
          </p:cNvPicPr>
          <p:nvPr>
            <p:ph idx="1"/>
          </p:nvPr>
        </p:nvPicPr>
        <p:blipFill>
          <a:blip r:embed="rId3"/>
          <a:stretch>
            <a:fillRect/>
          </a:stretch>
        </p:blipFill>
        <p:spPr>
          <a:xfrm>
            <a:off x="1890712" y="1039655"/>
            <a:ext cx="8410575" cy="5565932"/>
          </a:xfrm>
          <a:custGeom>
            <a:avLst/>
            <a:gdLst>
              <a:gd name="connsiteX0" fmla="*/ 0 w 8410575"/>
              <a:gd name="connsiteY0" fmla="*/ 0 h 5565932"/>
              <a:gd name="connsiteX1" fmla="*/ 478756 w 8410575"/>
              <a:gd name="connsiteY1" fmla="*/ 0 h 5565932"/>
              <a:gd name="connsiteX2" fmla="*/ 1041617 w 8410575"/>
              <a:gd name="connsiteY2" fmla="*/ 0 h 5565932"/>
              <a:gd name="connsiteX3" fmla="*/ 1520373 w 8410575"/>
              <a:gd name="connsiteY3" fmla="*/ 0 h 5565932"/>
              <a:gd name="connsiteX4" fmla="*/ 2335552 w 8410575"/>
              <a:gd name="connsiteY4" fmla="*/ 0 h 5565932"/>
              <a:gd name="connsiteX5" fmla="*/ 2982519 w 8410575"/>
              <a:gd name="connsiteY5" fmla="*/ 0 h 5565932"/>
              <a:gd name="connsiteX6" fmla="*/ 3629487 w 8410575"/>
              <a:gd name="connsiteY6" fmla="*/ 0 h 5565932"/>
              <a:gd name="connsiteX7" fmla="*/ 4276454 w 8410575"/>
              <a:gd name="connsiteY7" fmla="*/ 0 h 5565932"/>
              <a:gd name="connsiteX8" fmla="*/ 4671104 w 8410575"/>
              <a:gd name="connsiteY8" fmla="*/ 0 h 5565932"/>
              <a:gd name="connsiteX9" fmla="*/ 5402177 w 8410575"/>
              <a:gd name="connsiteY9" fmla="*/ 0 h 5565932"/>
              <a:gd name="connsiteX10" fmla="*/ 6049144 w 8410575"/>
              <a:gd name="connsiteY10" fmla="*/ 0 h 5565932"/>
              <a:gd name="connsiteX11" fmla="*/ 6864323 w 8410575"/>
              <a:gd name="connsiteY11" fmla="*/ 0 h 5565932"/>
              <a:gd name="connsiteX12" fmla="*/ 7427185 w 8410575"/>
              <a:gd name="connsiteY12" fmla="*/ 0 h 5565932"/>
              <a:gd name="connsiteX13" fmla="*/ 8410575 w 8410575"/>
              <a:gd name="connsiteY13" fmla="*/ 0 h 5565932"/>
              <a:gd name="connsiteX14" fmla="*/ 8410575 w 8410575"/>
              <a:gd name="connsiteY14" fmla="*/ 695742 h 5565932"/>
              <a:gd name="connsiteX15" fmla="*/ 8410575 w 8410575"/>
              <a:gd name="connsiteY15" fmla="*/ 1447142 h 5565932"/>
              <a:gd name="connsiteX16" fmla="*/ 8410575 w 8410575"/>
              <a:gd name="connsiteY16" fmla="*/ 2087225 h 5565932"/>
              <a:gd name="connsiteX17" fmla="*/ 8410575 w 8410575"/>
              <a:gd name="connsiteY17" fmla="*/ 2838625 h 5565932"/>
              <a:gd name="connsiteX18" fmla="*/ 8410575 w 8410575"/>
              <a:gd name="connsiteY18" fmla="*/ 3367389 h 5565932"/>
              <a:gd name="connsiteX19" fmla="*/ 8410575 w 8410575"/>
              <a:gd name="connsiteY19" fmla="*/ 3951812 h 5565932"/>
              <a:gd name="connsiteX20" fmla="*/ 8410575 w 8410575"/>
              <a:gd name="connsiteY20" fmla="*/ 4758872 h 5565932"/>
              <a:gd name="connsiteX21" fmla="*/ 8410575 w 8410575"/>
              <a:gd name="connsiteY21" fmla="*/ 5565932 h 5565932"/>
              <a:gd name="connsiteX22" fmla="*/ 7931819 w 8410575"/>
              <a:gd name="connsiteY22" fmla="*/ 5565932 h 5565932"/>
              <a:gd name="connsiteX23" fmla="*/ 7284852 w 8410575"/>
              <a:gd name="connsiteY23" fmla="*/ 5565932 h 5565932"/>
              <a:gd name="connsiteX24" fmla="*/ 6469673 w 8410575"/>
              <a:gd name="connsiteY24" fmla="*/ 5565932 h 5565932"/>
              <a:gd name="connsiteX25" fmla="*/ 5822706 w 8410575"/>
              <a:gd name="connsiteY25" fmla="*/ 5565932 h 5565932"/>
              <a:gd name="connsiteX26" fmla="*/ 5259844 w 8410575"/>
              <a:gd name="connsiteY26" fmla="*/ 5565932 h 5565932"/>
              <a:gd name="connsiteX27" fmla="*/ 4781088 w 8410575"/>
              <a:gd name="connsiteY27" fmla="*/ 5565932 h 5565932"/>
              <a:gd name="connsiteX28" fmla="*/ 4386438 w 8410575"/>
              <a:gd name="connsiteY28" fmla="*/ 5565932 h 5565932"/>
              <a:gd name="connsiteX29" fmla="*/ 3739471 w 8410575"/>
              <a:gd name="connsiteY29" fmla="*/ 5565932 h 5565932"/>
              <a:gd name="connsiteX30" fmla="*/ 3260715 w 8410575"/>
              <a:gd name="connsiteY30" fmla="*/ 5565932 h 5565932"/>
              <a:gd name="connsiteX31" fmla="*/ 2697854 w 8410575"/>
              <a:gd name="connsiteY31" fmla="*/ 5565932 h 5565932"/>
              <a:gd name="connsiteX32" fmla="*/ 1882675 w 8410575"/>
              <a:gd name="connsiteY32" fmla="*/ 5565932 h 5565932"/>
              <a:gd name="connsiteX33" fmla="*/ 1235708 w 8410575"/>
              <a:gd name="connsiteY33" fmla="*/ 5565932 h 5565932"/>
              <a:gd name="connsiteX34" fmla="*/ 0 w 8410575"/>
              <a:gd name="connsiteY34" fmla="*/ 5565932 h 5565932"/>
              <a:gd name="connsiteX35" fmla="*/ 0 w 8410575"/>
              <a:gd name="connsiteY35" fmla="*/ 4814531 h 5565932"/>
              <a:gd name="connsiteX36" fmla="*/ 0 w 8410575"/>
              <a:gd name="connsiteY36" fmla="*/ 4118790 h 5565932"/>
              <a:gd name="connsiteX37" fmla="*/ 0 w 8410575"/>
              <a:gd name="connsiteY37" fmla="*/ 3590026 h 5565932"/>
              <a:gd name="connsiteX38" fmla="*/ 0 w 8410575"/>
              <a:gd name="connsiteY38" fmla="*/ 3005603 h 5565932"/>
              <a:gd name="connsiteX39" fmla="*/ 0 w 8410575"/>
              <a:gd name="connsiteY39" fmla="*/ 2309862 h 5565932"/>
              <a:gd name="connsiteX40" fmla="*/ 0 w 8410575"/>
              <a:gd name="connsiteY40" fmla="*/ 1614120 h 5565932"/>
              <a:gd name="connsiteX41" fmla="*/ 0 w 8410575"/>
              <a:gd name="connsiteY41" fmla="*/ 807060 h 5565932"/>
              <a:gd name="connsiteX42" fmla="*/ 0 w 8410575"/>
              <a:gd name="connsiteY42" fmla="*/ 0 h 556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410575" h="5565932" fill="none" extrusionOk="0">
                <a:moveTo>
                  <a:pt x="0" y="0"/>
                </a:moveTo>
                <a:cubicBezTo>
                  <a:pt x="123901" y="6214"/>
                  <a:pt x="375427" y="-3331"/>
                  <a:pt x="478756" y="0"/>
                </a:cubicBezTo>
                <a:cubicBezTo>
                  <a:pt x="582085" y="3331"/>
                  <a:pt x="927106" y="22950"/>
                  <a:pt x="1041617" y="0"/>
                </a:cubicBezTo>
                <a:cubicBezTo>
                  <a:pt x="1156128" y="-22950"/>
                  <a:pt x="1388065" y="-9516"/>
                  <a:pt x="1520373" y="0"/>
                </a:cubicBezTo>
                <a:cubicBezTo>
                  <a:pt x="1652681" y="9516"/>
                  <a:pt x="2025848" y="27242"/>
                  <a:pt x="2335552" y="0"/>
                </a:cubicBezTo>
                <a:cubicBezTo>
                  <a:pt x="2645256" y="-27242"/>
                  <a:pt x="2812110" y="20603"/>
                  <a:pt x="2982519" y="0"/>
                </a:cubicBezTo>
                <a:cubicBezTo>
                  <a:pt x="3152928" y="-20603"/>
                  <a:pt x="3440346" y="-31314"/>
                  <a:pt x="3629487" y="0"/>
                </a:cubicBezTo>
                <a:cubicBezTo>
                  <a:pt x="3818628" y="31314"/>
                  <a:pt x="4049702" y="-11456"/>
                  <a:pt x="4276454" y="0"/>
                </a:cubicBezTo>
                <a:cubicBezTo>
                  <a:pt x="4503206" y="11456"/>
                  <a:pt x="4516912" y="280"/>
                  <a:pt x="4671104" y="0"/>
                </a:cubicBezTo>
                <a:cubicBezTo>
                  <a:pt x="4825296" y="-280"/>
                  <a:pt x="5231710" y="7080"/>
                  <a:pt x="5402177" y="0"/>
                </a:cubicBezTo>
                <a:cubicBezTo>
                  <a:pt x="5572644" y="-7080"/>
                  <a:pt x="5819127" y="7574"/>
                  <a:pt x="6049144" y="0"/>
                </a:cubicBezTo>
                <a:cubicBezTo>
                  <a:pt x="6279161" y="-7574"/>
                  <a:pt x="6495475" y="31165"/>
                  <a:pt x="6864323" y="0"/>
                </a:cubicBezTo>
                <a:cubicBezTo>
                  <a:pt x="7233171" y="-31165"/>
                  <a:pt x="7225369" y="27551"/>
                  <a:pt x="7427185" y="0"/>
                </a:cubicBezTo>
                <a:cubicBezTo>
                  <a:pt x="7629001" y="-27551"/>
                  <a:pt x="8058011" y="14734"/>
                  <a:pt x="8410575" y="0"/>
                </a:cubicBezTo>
                <a:cubicBezTo>
                  <a:pt x="8384590" y="234752"/>
                  <a:pt x="8397524" y="469516"/>
                  <a:pt x="8410575" y="695742"/>
                </a:cubicBezTo>
                <a:cubicBezTo>
                  <a:pt x="8423626" y="921968"/>
                  <a:pt x="8442334" y="1197601"/>
                  <a:pt x="8410575" y="1447142"/>
                </a:cubicBezTo>
                <a:cubicBezTo>
                  <a:pt x="8378816" y="1696683"/>
                  <a:pt x="8402086" y="1926075"/>
                  <a:pt x="8410575" y="2087225"/>
                </a:cubicBezTo>
                <a:cubicBezTo>
                  <a:pt x="8419064" y="2248375"/>
                  <a:pt x="8418267" y="2590264"/>
                  <a:pt x="8410575" y="2838625"/>
                </a:cubicBezTo>
                <a:cubicBezTo>
                  <a:pt x="8402883" y="3086986"/>
                  <a:pt x="8432224" y="3186479"/>
                  <a:pt x="8410575" y="3367389"/>
                </a:cubicBezTo>
                <a:cubicBezTo>
                  <a:pt x="8388926" y="3548299"/>
                  <a:pt x="8434415" y="3808601"/>
                  <a:pt x="8410575" y="3951812"/>
                </a:cubicBezTo>
                <a:cubicBezTo>
                  <a:pt x="8386735" y="4095023"/>
                  <a:pt x="8405603" y="4587573"/>
                  <a:pt x="8410575" y="4758872"/>
                </a:cubicBezTo>
                <a:cubicBezTo>
                  <a:pt x="8415547" y="4930171"/>
                  <a:pt x="8420625" y="5333448"/>
                  <a:pt x="8410575" y="5565932"/>
                </a:cubicBezTo>
                <a:cubicBezTo>
                  <a:pt x="8217070" y="5583510"/>
                  <a:pt x="8131396" y="5558302"/>
                  <a:pt x="7931819" y="5565932"/>
                </a:cubicBezTo>
                <a:cubicBezTo>
                  <a:pt x="7732242" y="5573562"/>
                  <a:pt x="7598510" y="5542620"/>
                  <a:pt x="7284852" y="5565932"/>
                </a:cubicBezTo>
                <a:cubicBezTo>
                  <a:pt x="6971194" y="5589244"/>
                  <a:pt x="6707741" y="5567220"/>
                  <a:pt x="6469673" y="5565932"/>
                </a:cubicBezTo>
                <a:cubicBezTo>
                  <a:pt x="6231605" y="5564644"/>
                  <a:pt x="6129568" y="5552786"/>
                  <a:pt x="5822706" y="5565932"/>
                </a:cubicBezTo>
                <a:cubicBezTo>
                  <a:pt x="5515844" y="5579078"/>
                  <a:pt x="5390237" y="5572437"/>
                  <a:pt x="5259844" y="5565932"/>
                </a:cubicBezTo>
                <a:cubicBezTo>
                  <a:pt x="5129451" y="5559427"/>
                  <a:pt x="4893951" y="5575217"/>
                  <a:pt x="4781088" y="5565932"/>
                </a:cubicBezTo>
                <a:cubicBezTo>
                  <a:pt x="4668225" y="5556647"/>
                  <a:pt x="4555999" y="5558075"/>
                  <a:pt x="4386438" y="5565932"/>
                </a:cubicBezTo>
                <a:cubicBezTo>
                  <a:pt x="4216877" y="5573790"/>
                  <a:pt x="4017713" y="5555415"/>
                  <a:pt x="3739471" y="5565932"/>
                </a:cubicBezTo>
                <a:cubicBezTo>
                  <a:pt x="3461229" y="5576449"/>
                  <a:pt x="3375402" y="5570648"/>
                  <a:pt x="3260715" y="5565932"/>
                </a:cubicBezTo>
                <a:cubicBezTo>
                  <a:pt x="3146028" y="5561216"/>
                  <a:pt x="2848224" y="5577389"/>
                  <a:pt x="2697854" y="5565932"/>
                </a:cubicBezTo>
                <a:cubicBezTo>
                  <a:pt x="2547484" y="5554475"/>
                  <a:pt x="2066905" y="5558493"/>
                  <a:pt x="1882675" y="5565932"/>
                </a:cubicBezTo>
                <a:cubicBezTo>
                  <a:pt x="1698445" y="5573371"/>
                  <a:pt x="1457678" y="5534972"/>
                  <a:pt x="1235708" y="5565932"/>
                </a:cubicBezTo>
                <a:cubicBezTo>
                  <a:pt x="1013738" y="5596892"/>
                  <a:pt x="448808" y="5626911"/>
                  <a:pt x="0" y="5565932"/>
                </a:cubicBezTo>
                <a:cubicBezTo>
                  <a:pt x="-18295" y="5216304"/>
                  <a:pt x="27502" y="5123707"/>
                  <a:pt x="0" y="4814531"/>
                </a:cubicBezTo>
                <a:cubicBezTo>
                  <a:pt x="-27502" y="4505355"/>
                  <a:pt x="15215" y="4318174"/>
                  <a:pt x="0" y="4118790"/>
                </a:cubicBezTo>
                <a:cubicBezTo>
                  <a:pt x="-15215" y="3919406"/>
                  <a:pt x="2763" y="3728457"/>
                  <a:pt x="0" y="3590026"/>
                </a:cubicBezTo>
                <a:cubicBezTo>
                  <a:pt x="-2763" y="3451595"/>
                  <a:pt x="-22440" y="3245609"/>
                  <a:pt x="0" y="3005603"/>
                </a:cubicBezTo>
                <a:cubicBezTo>
                  <a:pt x="22440" y="2765597"/>
                  <a:pt x="28125" y="2530408"/>
                  <a:pt x="0" y="2309862"/>
                </a:cubicBezTo>
                <a:cubicBezTo>
                  <a:pt x="-28125" y="2089316"/>
                  <a:pt x="28782" y="1881270"/>
                  <a:pt x="0" y="1614120"/>
                </a:cubicBezTo>
                <a:cubicBezTo>
                  <a:pt x="-28782" y="1346970"/>
                  <a:pt x="4044" y="1050851"/>
                  <a:pt x="0" y="807060"/>
                </a:cubicBezTo>
                <a:cubicBezTo>
                  <a:pt x="-4044" y="563269"/>
                  <a:pt x="8234" y="345831"/>
                  <a:pt x="0" y="0"/>
                </a:cubicBezTo>
                <a:close/>
              </a:path>
              <a:path w="8410575" h="5565932" stroke="0" extrusionOk="0">
                <a:moveTo>
                  <a:pt x="0" y="0"/>
                </a:moveTo>
                <a:cubicBezTo>
                  <a:pt x="79506" y="3517"/>
                  <a:pt x="244401" y="-6291"/>
                  <a:pt x="394650" y="0"/>
                </a:cubicBezTo>
                <a:cubicBezTo>
                  <a:pt x="544899" y="6291"/>
                  <a:pt x="811249" y="-23016"/>
                  <a:pt x="1125723" y="0"/>
                </a:cubicBezTo>
                <a:cubicBezTo>
                  <a:pt x="1440197" y="23016"/>
                  <a:pt x="1473318" y="11005"/>
                  <a:pt x="1772690" y="0"/>
                </a:cubicBezTo>
                <a:cubicBezTo>
                  <a:pt x="2072062" y="-11005"/>
                  <a:pt x="2105941" y="13997"/>
                  <a:pt x="2251446" y="0"/>
                </a:cubicBezTo>
                <a:cubicBezTo>
                  <a:pt x="2396951" y="-13997"/>
                  <a:pt x="2694876" y="15269"/>
                  <a:pt x="2814308" y="0"/>
                </a:cubicBezTo>
                <a:cubicBezTo>
                  <a:pt x="2933740" y="-15269"/>
                  <a:pt x="3162880" y="21104"/>
                  <a:pt x="3377169" y="0"/>
                </a:cubicBezTo>
                <a:cubicBezTo>
                  <a:pt x="3591458" y="-21104"/>
                  <a:pt x="3652792" y="-11277"/>
                  <a:pt x="3771819" y="0"/>
                </a:cubicBezTo>
                <a:cubicBezTo>
                  <a:pt x="3890846" y="11277"/>
                  <a:pt x="4150540" y="6862"/>
                  <a:pt x="4250575" y="0"/>
                </a:cubicBezTo>
                <a:cubicBezTo>
                  <a:pt x="4350610" y="-6862"/>
                  <a:pt x="4599127" y="7827"/>
                  <a:pt x="4813437" y="0"/>
                </a:cubicBezTo>
                <a:cubicBezTo>
                  <a:pt x="5027747" y="-7827"/>
                  <a:pt x="5113274" y="18531"/>
                  <a:pt x="5376298" y="0"/>
                </a:cubicBezTo>
                <a:cubicBezTo>
                  <a:pt x="5639322" y="-18531"/>
                  <a:pt x="5646726" y="-6487"/>
                  <a:pt x="5770948" y="0"/>
                </a:cubicBezTo>
                <a:cubicBezTo>
                  <a:pt x="5895170" y="6487"/>
                  <a:pt x="6061298" y="-22056"/>
                  <a:pt x="6249704" y="0"/>
                </a:cubicBezTo>
                <a:cubicBezTo>
                  <a:pt x="6438110" y="22056"/>
                  <a:pt x="6784981" y="-21046"/>
                  <a:pt x="6980777" y="0"/>
                </a:cubicBezTo>
                <a:cubicBezTo>
                  <a:pt x="7176573" y="21046"/>
                  <a:pt x="7551125" y="-16720"/>
                  <a:pt x="7795956" y="0"/>
                </a:cubicBezTo>
                <a:cubicBezTo>
                  <a:pt x="8040787" y="16720"/>
                  <a:pt x="8197742" y="29786"/>
                  <a:pt x="8410575" y="0"/>
                </a:cubicBezTo>
                <a:cubicBezTo>
                  <a:pt x="8396461" y="253647"/>
                  <a:pt x="8411163" y="410605"/>
                  <a:pt x="8410575" y="751401"/>
                </a:cubicBezTo>
                <a:cubicBezTo>
                  <a:pt x="8409987" y="1092197"/>
                  <a:pt x="8389758" y="1077412"/>
                  <a:pt x="8410575" y="1280164"/>
                </a:cubicBezTo>
                <a:cubicBezTo>
                  <a:pt x="8431392" y="1482916"/>
                  <a:pt x="8406083" y="1647392"/>
                  <a:pt x="8410575" y="1920247"/>
                </a:cubicBezTo>
                <a:cubicBezTo>
                  <a:pt x="8415067" y="2193102"/>
                  <a:pt x="8421052" y="2282369"/>
                  <a:pt x="8410575" y="2504669"/>
                </a:cubicBezTo>
                <a:cubicBezTo>
                  <a:pt x="8400098" y="2726969"/>
                  <a:pt x="8444581" y="3121145"/>
                  <a:pt x="8410575" y="3311730"/>
                </a:cubicBezTo>
                <a:cubicBezTo>
                  <a:pt x="8376569" y="3502315"/>
                  <a:pt x="8414864" y="3733169"/>
                  <a:pt x="8410575" y="3896152"/>
                </a:cubicBezTo>
                <a:cubicBezTo>
                  <a:pt x="8406286" y="4059135"/>
                  <a:pt x="8388436" y="4391954"/>
                  <a:pt x="8410575" y="4703213"/>
                </a:cubicBezTo>
                <a:cubicBezTo>
                  <a:pt x="8432714" y="5014472"/>
                  <a:pt x="8377308" y="5284781"/>
                  <a:pt x="8410575" y="5565932"/>
                </a:cubicBezTo>
                <a:cubicBezTo>
                  <a:pt x="8193001" y="5569821"/>
                  <a:pt x="7986750" y="5585720"/>
                  <a:pt x="7847713" y="5565932"/>
                </a:cubicBezTo>
                <a:cubicBezTo>
                  <a:pt x="7708676" y="5546144"/>
                  <a:pt x="7532886" y="5585688"/>
                  <a:pt x="7284852" y="5565932"/>
                </a:cubicBezTo>
                <a:cubicBezTo>
                  <a:pt x="7036818" y="5546176"/>
                  <a:pt x="7002476" y="5542317"/>
                  <a:pt x="6721990" y="5565932"/>
                </a:cubicBezTo>
                <a:cubicBezTo>
                  <a:pt x="6441504" y="5589547"/>
                  <a:pt x="6514403" y="5565124"/>
                  <a:pt x="6327340" y="5565932"/>
                </a:cubicBezTo>
                <a:cubicBezTo>
                  <a:pt x="6140277" y="5566741"/>
                  <a:pt x="5778516" y="5576368"/>
                  <a:pt x="5512161" y="5565932"/>
                </a:cubicBezTo>
                <a:cubicBezTo>
                  <a:pt x="5245806" y="5555496"/>
                  <a:pt x="4995493" y="5580573"/>
                  <a:pt x="4865194" y="5565932"/>
                </a:cubicBezTo>
                <a:cubicBezTo>
                  <a:pt x="4734895" y="5551291"/>
                  <a:pt x="4528564" y="5563018"/>
                  <a:pt x="4218227" y="5565932"/>
                </a:cubicBezTo>
                <a:cubicBezTo>
                  <a:pt x="3907890" y="5568846"/>
                  <a:pt x="3711001" y="5555734"/>
                  <a:pt x="3487154" y="5565932"/>
                </a:cubicBezTo>
                <a:cubicBezTo>
                  <a:pt x="3263307" y="5576130"/>
                  <a:pt x="3122655" y="5578109"/>
                  <a:pt x="2840186" y="5565932"/>
                </a:cubicBezTo>
                <a:cubicBezTo>
                  <a:pt x="2557717" y="5553755"/>
                  <a:pt x="2558398" y="5575861"/>
                  <a:pt x="2361431" y="5565932"/>
                </a:cubicBezTo>
                <a:cubicBezTo>
                  <a:pt x="2164464" y="5556003"/>
                  <a:pt x="2109307" y="5584246"/>
                  <a:pt x="1966781" y="5565932"/>
                </a:cubicBezTo>
                <a:cubicBezTo>
                  <a:pt x="1824255" y="5547619"/>
                  <a:pt x="1663112" y="5564582"/>
                  <a:pt x="1403919" y="5565932"/>
                </a:cubicBezTo>
                <a:cubicBezTo>
                  <a:pt x="1144726" y="5567282"/>
                  <a:pt x="987979" y="5552231"/>
                  <a:pt x="756952" y="5565932"/>
                </a:cubicBezTo>
                <a:cubicBezTo>
                  <a:pt x="525925" y="5579633"/>
                  <a:pt x="339543" y="5532472"/>
                  <a:pt x="0" y="5565932"/>
                </a:cubicBezTo>
                <a:cubicBezTo>
                  <a:pt x="-20404" y="5276256"/>
                  <a:pt x="2644" y="5126241"/>
                  <a:pt x="0" y="4870191"/>
                </a:cubicBezTo>
                <a:cubicBezTo>
                  <a:pt x="-2644" y="4614141"/>
                  <a:pt x="682" y="4473435"/>
                  <a:pt x="0" y="4285768"/>
                </a:cubicBezTo>
                <a:cubicBezTo>
                  <a:pt x="-682" y="4098101"/>
                  <a:pt x="5657" y="3939269"/>
                  <a:pt x="0" y="3757004"/>
                </a:cubicBezTo>
                <a:cubicBezTo>
                  <a:pt x="-5657" y="3574739"/>
                  <a:pt x="-4854" y="3488975"/>
                  <a:pt x="0" y="3228241"/>
                </a:cubicBezTo>
                <a:cubicBezTo>
                  <a:pt x="4854" y="2967507"/>
                  <a:pt x="-10797" y="2920182"/>
                  <a:pt x="0" y="2699477"/>
                </a:cubicBezTo>
                <a:cubicBezTo>
                  <a:pt x="10797" y="2478772"/>
                  <a:pt x="21400" y="2238486"/>
                  <a:pt x="0" y="2115054"/>
                </a:cubicBezTo>
                <a:cubicBezTo>
                  <a:pt x="-21400" y="1991622"/>
                  <a:pt x="-14515" y="1719222"/>
                  <a:pt x="0" y="1586291"/>
                </a:cubicBezTo>
                <a:cubicBezTo>
                  <a:pt x="14515" y="1453360"/>
                  <a:pt x="-151" y="977220"/>
                  <a:pt x="0" y="779230"/>
                </a:cubicBezTo>
                <a:cubicBezTo>
                  <a:pt x="151" y="581240"/>
                  <a:pt x="-37369" y="180310"/>
                  <a:pt x="0" y="0"/>
                </a:cubicBezTo>
                <a:close/>
              </a:path>
            </a:pathLst>
          </a:custGeom>
          <a:ln>
            <a:solidFill>
              <a:schemeClr val="tx1"/>
            </a:solidFill>
            <a:extLst>
              <a:ext uri="{C807C97D-BFC1-408E-A445-0C87EB9F89A2}">
                <ask:lineSketchStyleProps xmlns:ask="http://schemas.microsoft.com/office/drawing/2018/sketchyshapes" sd="1274131333">
                  <ask:type>
                    <ask:lineSketchFreehand/>
                  </ask:type>
                </ask:lineSketchStyleProps>
              </a:ext>
            </a:extLst>
          </a:ln>
          <a:effectLst>
            <a:glow rad="215900">
              <a:srgbClr val="00B0F0">
                <a:alpha val="96000"/>
              </a:srgbClr>
            </a:glow>
            <a:softEdge rad="0"/>
          </a:effectLst>
        </p:spPr>
      </p:pic>
      <p:sp>
        <p:nvSpPr>
          <p:cNvPr id="4" name="Slide Number Placeholder 3">
            <a:extLst>
              <a:ext uri="{FF2B5EF4-FFF2-40B4-BE49-F238E27FC236}">
                <a16:creationId xmlns:a16="http://schemas.microsoft.com/office/drawing/2014/main" id="{1BE20708-85DD-A231-550E-3D39E774E985}"/>
              </a:ext>
            </a:extLst>
          </p:cNvPr>
          <p:cNvSpPr>
            <a:spLocks noGrp="1"/>
          </p:cNvSpPr>
          <p:nvPr>
            <p:ph type="sldNum" sz="quarter" idx="12"/>
          </p:nvPr>
        </p:nvSpPr>
        <p:spPr>
          <a:xfrm>
            <a:off x="10763250" y="6356350"/>
            <a:ext cx="590550" cy="365125"/>
          </a:xfrm>
        </p:spPr>
        <p:txBody>
          <a:bodyPr/>
          <a:lstStyle/>
          <a:p>
            <a:pPr algn="ctr"/>
            <a:fld id="{775B6C71-B8E2-4E4D-A4A3-1937B1299F9F}" type="slidenum">
              <a:rPr lang="en-US" smtClean="0"/>
              <a:pPr algn="ctr"/>
              <a:t>16</a:t>
            </a:fld>
            <a:endParaRPr lang="en-US"/>
          </a:p>
        </p:txBody>
      </p:sp>
    </p:spTree>
    <p:extLst>
      <p:ext uri="{BB962C8B-B14F-4D97-AF65-F5344CB8AC3E}">
        <p14:creationId xmlns:p14="http://schemas.microsoft.com/office/powerpoint/2010/main" val="1682464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3000">
              <a:schemeClr val="bg1">
                <a:lumMod val="85000"/>
              </a:schemeClr>
            </a:gs>
            <a:gs pos="67000">
              <a:srgbClr val="CCECFF"/>
            </a:gs>
            <a:gs pos="32176">
              <a:srgbClr val="D4E1E9"/>
            </a:gs>
            <a:gs pos="93000">
              <a:schemeClr val="bg1">
                <a:lumMod val="95000"/>
              </a:schemeClr>
            </a:gs>
          </a:gsLst>
          <a:lin ang="5400000" scaled="1"/>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3BDA77-9885-5303-8855-67B4F17EF294}"/>
              </a:ext>
            </a:extLst>
          </p:cNvPr>
          <p:cNvSpPr>
            <a:spLocks noGrp="1"/>
          </p:cNvSpPr>
          <p:nvPr>
            <p:ph type="title"/>
          </p:nvPr>
        </p:nvSpPr>
        <p:spPr>
          <a:xfrm>
            <a:off x="638881" y="417576"/>
            <a:ext cx="10909640" cy="1249394"/>
          </a:xfrm>
        </p:spPr>
        <p:txBody>
          <a:bodyPr vert="horz" lIns="91440" tIns="45720" rIns="91440" bIns="45720" rtlCol="0" anchor="ctr">
            <a:noAutofit/>
          </a:bodyPr>
          <a:lstStyle/>
          <a:p>
            <a:pPr algn="ctr"/>
            <a:r>
              <a:rPr lang="en-US" sz="4800" kern="1200">
                <a:solidFill>
                  <a:schemeClr val="tx1"/>
                </a:solidFill>
                <a:latin typeface="Amasis MT Pro Black" panose="02040A04050005020304" pitchFamily="18" charset="0"/>
              </a:rPr>
              <a:t>Memorandum of Understanding: TWC-TEA</a:t>
            </a:r>
          </a:p>
        </p:txBody>
      </p:sp>
      <p:sp>
        <p:nvSpPr>
          <p:cNvPr id="18"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TWC Logo - MOU between TWC &amp; TEA">
            <a:extLst>
              <a:ext uri="{FF2B5EF4-FFF2-40B4-BE49-F238E27FC236}">
                <a16:creationId xmlns:a16="http://schemas.microsoft.com/office/drawing/2014/main" id="{25E03E24-5BD7-47EF-6DAC-DCAC19E07AFF}"/>
              </a:ext>
            </a:extLst>
          </p:cNvPr>
          <p:cNvPicPr>
            <a:picLocks noGrp="1" noChangeAspect="1"/>
          </p:cNvPicPr>
          <p:nvPr>
            <p:ph idx="1"/>
          </p:nvPr>
        </p:nvPicPr>
        <p:blipFill>
          <a:blip r:embed="rId3"/>
          <a:stretch>
            <a:fillRect/>
          </a:stretch>
        </p:blipFill>
        <p:spPr>
          <a:xfrm>
            <a:off x="878984" y="2251329"/>
            <a:ext cx="10474816" cy="3276171"/>
          </a:xfrm>
          <a:prstGeom prst="rect">
            <a:avLst/>
          </a:prstGeom>
          <a:ln w="12700">
            <a:solidFill>
              <a:schemeClr val="tx1"/>
            </a:solidFill>
            <a:extLst>
              <a:ext uri="{C807C97D-BFC1-408E-A445-0C87EB9F89A2}">
                <ask:lineSketchStyleProps xmlns:ask="http://schemas.microsoft.com/office/drawing/2018/sketchyshapes" sd="1137062752">
                  <a:custGeom>
                    <a:avLst/>
                    <a:gdLst>
                      <a:gd name="connsiteX0" fmla="*/ 0 w 11385249"/>
                      <a:gd name="connsiteY0" fmla="*/ 0 h 3586353"/>
                      <a:gd name="connsiteX1" fmla="*/ 11385249 w 11385249"/>
                      <a:gd name="connsiteY1" fmla="*/ 0 h 3586353"/>
                      <a:gd name="connsiteX2" fmla="*/ 11385249 w 11385249"/>
                      <a:gd name="connsiteY2" fmla="*/ 3586353 h 3586353"/>
                      <a:gd name="connsiteX3" fmla="*/ 0 w 11385249"/>
                      <a:gd name="connsiteY3" fmla="*/ 3586353 h 3586353"/>
                      <a:gd name="connsiteX4" fmla="*/ 0 w 11385249"/>
                      <a:gd name="connsiteY4" fmla="*/ 0 h 358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5249" h="3586353" fill="none" extrusionOk="0">
                        <a:moveTo>
                          <a:pt x="0" y="0"/>
                        </a:moveTo>
                        <a:cubicBezTo>
                          <a:pt x="1536468" y="-81507"/>
                          <a:pt x="5849197" y="-52663"/>
                          <a:pt x="11385249" y="0"/>
                        </a:cubicBezTo>
                        <a:cubicBezTo>
                          <a:pt x="11336207" y="423686"/>
                          <a:pt x="11480274" y="2835051"/>
                          <a:pt x="11385249" y="3586353"/>
                        </a:cubicBezTo>
                        <a:cubicBezTo>
                          <a:pt x="8437206" y="3733555"/>
                          <a:pt x="4069797" y="3677232"/>
                          <a:pt x="0" y="3586353"/>
                        </a:cubicBezTo>
                        <a:cubicBezTo>
                          <a:pt x="90236" y="2906615"/>
                          <a:pt x="20663" y="1319253"/>
                          <a:pt x="0" y="0"/>
                        </a:cubicBezTo>
                        <a:close/>
                      </a:path>
                      <a:path w="11385249" h="3586353" stroke="0" extrusionOk="0">
                        <a:moveTo>
                          <a:pt x="0" y="0"/>
                        </a:moveTo>
                        <a:cubicBezTo>
                          <a:pt x="5159566" y="60288"/>
                          <a:pt x="7469078" y="-22395"/>
                          <a:pt x="11385249" y="0"/>
                        </a:cubicBezTo>
                        <a:cubicBezTo>
                          <a:pt x="11529818" y="1428623"/>
                          <a:pt x="11356975" y="2492088"/>
                          <a:pt x="11385249" y="3586353"/>
                        </a:cubicBezTo>
                        <a:cubicBezTo>
                          <a:pt x="7176134" y="3449509"/>
                          <a:pt x="5230271" y="3467513"/>
                          <a:pt x="0" y="3586353"/>
                        </a:cubicBezTo>
                        <a:cubicBezTo>
                          <a:pt x="101805" y="2276211"/>
                          <a:pt x="-89416" y="1687341"/>
                          <a:pt x="0" y="0"/>
                        </a:cubicBezTo>
                        <a:close/>
                      </a:path>
                    </a:pathLst>
                  </a:custGeom>
                  <ask:type>
                    <ask:lineSketchNone/>
                  </ask:type>
                </ask:lineSketchStyleProps>
              </a:ext>
            </a:extLst>
          </a:ln>
          <a:effectLst>
            <a:glow rad="330200">
              <a:schemeClr val="accent6">
                <a:lumMod val="60000"/>
                <a:lumOff val="40000"/>
                <a:alpha val="38000"/>
              </a:schemeClr>
            </a:glow>
          </a:effectLst>
        </p:spPr>
      </p:pic>
      <p:sp>
        <p:nvSpPr>
          <p:cNvPr id="3" name="TextBox 2">
            <a:extLst>
              <a:ext uri="{FF2B5EF4-FFF2-40B4-BE49-F238E27FC236}">
                <a16:creationId xmlns:a16="http://schemas.microsoft.com/office/drawing/2014/main" id="{4D49BB35-0D87-FE85-A799-41B8950662EF}"/>
              </a:ext>
            </a:extLst>
          </p:cNvPr>
          <p:cNvSpPr txBox="1"/>
          <p:nvPr/>
        </p:nvSpPr>
        <p:spPr>
          <a:xfrm>
            <a:off x="3581401" y="5855649"/>
            <a:ext cx="4861340" cy="584775"/>
          </a:xfrm>
          <a:prstGeom prst="rect">
            <a:avLst/>
          </a:prstGeom>
          <a:noFill/>
        </p:spPr>
        <p:txBody>
          <a:bodyPr wrap="square" rtlCol="0">
            <a:spAutoFit/>
          </a:bodyPr>
          <a:lstStyle/>
          <a:p>
            <a:pPr algn="ctr"/>
            <a:r>
              <a:rPr lang="en-US" sz="1600" b="1" i="1" u="sng">
                <a:solidFill>
                  <a:srgbClr val="3333FF"/>
                </a:solidFill>
                <a:latin typeface="Amasis MT Pro Light" panose="02040304050005020304" pitchFamily="18" charset="0"/>
              </a:rPr>
              <a:t>Duration of the Agreement</a:t>
            </a:r>
          </a:p>
          <a:p>
            <a:pPr algn="ctr"/>
            <a:r>
              <a:rPr lang="en-US" sz="1600" i="1">
                <a:solidFill>
                  <a:srgbClr val="3333FF"/>
                </a:solidFill>
                <a:latin typeface="Amasis MT Pro Light" panose="02040304050005020304" pitchFamily="18" charset="0"/>
              </a:rPr>
              <a:t> September 1, 2022 through August 31, 2027</a:t>
            </a:r>
          </a:p>
        </p:txBody>
      </p:sp>
      <p:sp>
        <p:nvSpPr>
          <p:cNvPr id="4" name="Slide Number Placeholder 3">
            <a:extLst>
              <a:ext uri="{FF2B5EF4-FFF2-40B4-BE49-F238E27FC236}">
                <a16:creationId xmlns:a16="http://schemas.microsoft.com/office/drawing/2014/main" id="{970BC708-59E9-44E6-AB12-06B93847220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775B6C71-B8E2-4E4D-A4A3-1937B1299F9F}" type="slidenum">
              <a:rPr lang="en-US" smtClean="0"/>
              <a:pPr defTabSz="914400">
                <a:spcAft>
                  <a:spcPts val="600"/>
                </a:spcAft>
              </a:pPr>
              <a:t>17</a:t>
            </a:fld>
            <a:endParaRPr lang="en-US"/>
          </a:p>
        </p:txBody>
      </p:sp>
    </p:spTree>
    <p:extLst>
      <p:ext uri="{BB962C8B-B14F-4D97-AF65-F5344CB8AC3E}">
        <p14:creationId xmlns:p14="http://schemas.microsoft.com/office/powerpoint/2010/main" val="249507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3000">
              <a:schemeClr val="bg1">
                <a:lumMod val="85000"/>
              </a:schemeClr>
            </a:gs>
            <a:gs pos="67000">
              <a:srgbClr val="CCECFF"/>
            </a:gs>
            <a:gs pos="32176">
              <a:srgbClr val="D4E1E9"/>
            </a:gs>
            <a:gs pos="93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94B66-FDC9-25A3-E89A-16E734AF5B1F}"/>
              </a:ext>
            </a:extLst>
          </p:cNvPr>
          <p:cNvSpPr>
            <a:spLocks noGrp="1"/>
          </p:cNvSpPr>
          <p:nvPr>
            <p:ph type="title"/>
          </p:nvPr>
        </p:nvSpPr>
        <p:spPr>
          <a:xfrm>
            <a:off x="264160" y="243842"/>
            <a:ext cx="11562080" cy="1325563"/>
          </a:xfrm>
        </p:spPr>
        <p:txBody>
          <a:bodyPr>
            <a:normAutofit/>
          </a:bodyPr>
          <a:lstStyle/>
          <a:p>
            <a:pPr algn="ctr"/>
            <a:r>
              <a:rPr lang="en-US">
                <a:latin typeface="ADLaM Display" panose="02010000000000000000" pitchFamily="2" charset="0"/>
                <a:ea typeface="ADLaM Display" panose="02010000000000000000" pitchFamily="2" charset="0"/>
                <a:cs typeface="ADLaM Display" panose="02010000000000000000" pitchFamily="2" charset="0"/>
              </a:rPr>
              <a:t>Section 1 - Purpose of the TWC-TEA MOU</a:t>
            </a:r>
            <a:br>
              <a:rPr lang="en-US"/>
            </a:br>
            <a:r>
              <a:rPr lang="en-US" sz="2000">
                <a:latin typeface="Amasis MT Pro Light" panose="02040304050005020304" pitchFamily="18" charset="0"/>
              </a:rPr>
              <a:t>An agreement to provide VR Transition Services to students with disabilities to assist them to enter CIE)</a:t>
            </a:r>
            <a:endParaRPr lang="en-US">
              <a:latin typeface="Amasis MT Pro Light" panose="02040304050005020304" pitchFamily="18" charset="0"/>
            </a:endParaRPr>
          </a:p>
        </p:txBody>
      </p:sp>
      <p:sp>
        <p:nvSpPr>
          <p:cNvPr id="3" name="Content Placeholder 2">
            <a:extLst>
              <a:ext uri="{FF2B5EF4-FFF2-40B4-BE49-F238E27FC236}">
                <a16:creationId xmlns:a16="http://schemas.microsoft.com/office/drawing/2014/main" id="{420215D1-1CFA-9D3F-AB9D-EB8E9D134502}"/>
              </a:ext>
            </a:extLst>
          </p:cNvPr>
          <p:cNvSpPr>
            <a:spLocks noGrp="1"/>
          </p:cNvSpPr>
          <p:nvPr>
            <p:ph idx="1"/>
          </p:nvPr>
        </p:nvSpPr>
        <p:spPr>
          <a:xfrm>
            <a:off x="264160" y="1825624"/>
            <a:ext cx="11684000" cy="4758055"/>
          </a:xfrm>
        </p:spPr>
        <p:txBody>
          <a:bodyPr>
            <a:normAutofit fontScale="92500" lnSpcReduction="10000"/>
          </a:bodyPr>
          <a:lstStyle/>
          <a:p>
            <a:r>
              <a:rPr lang="en-US" b="1" u="sng">
                <a:latin typeface="Amasis MT Pro Light" panose="02040304050005020304" pitchFamily="18" charset="0"/>
                <a:ea typeface="ADLaM Display" panose="02010000000000000000" pitchFamily="2" charset="0"/>
                <a:cs typeface="ADLaM Display" panose="02010000000000000000" pitchFamily="2" charset="0"/>
              </a:rPr>
              <a:t>The agreement seeks to: </a:t>
            </a:r>
          </a:p>
          <a:p>
            <a:pPr marL="0" indent="0">
              <a:buNone/>
            </a:pPr>
            <a:endParaRPr lang="en-US" sz="1400" b="1" u="sng">
              <a:latin typeface="Amasis MT Pro Light" panose="02040304050005020304" pitchFamily="18" charset="0"/>
              <a:ea typeface="ADLaM Display" panose="02010000000000000000" pitchFamily="2" charset="0"/>
              <a:cs typeface="ADLaM Display" panose="02010000000000000000" pitchFamily="2" charset="0"/>
            </a:endParaRPr>
          </a:p>
          <a:p>
            <a:pPr lvl="1"/>
            <a:r>
              <a:rPr lang="en-US" sz="2000" b="1">
                <a:solidFill>
                  <a:srgbClr val="3333FF"/>
                </a:solidFill>
                <a:latin typeface="Amasis MT Pro Light" panose="02040304050005020304" pitchFamily="18" charset="0"/>
                <a:ea typeface="ADLaM Display" panose="02010000000000000000" pitchFamily="2" charset="0"/>
                <a:cs typeface="ADLaM Display" panose="02010000000000000000" pitchFamily="2" charset="0"/>
              </a:rPr>
              <a:t> Increase coordination </a:t>
            </a:r>
            <a:r>
              <a:rPr lang="en-US" sz="2000">
                <a:latin typeface="Amasis MT Pro Light" panose="02040304050005020304" pitchFamily="18" charset="0"/>
                <a:ea typeface="ADLaM Display" panose="02010000000000000000" pitchFamily="2" charset="0"/>
                <a:cs typeface="ADLaM Display" panose="02010000000000000000" pitchFamily="2" charset="0"/>
              </a:rPr>
              <a:t>to identify and prepare students with disabilities to move to post-secondary education and or CIE</a:t>
            </a:r>
          </a:p>
          <a:p>
            <a:pPr marL="457200" lvl="1" indent="0">
              <a:buNone/>
            </a:pPr>
            <a:endParaRPr lang="en-US" sz="2000">
              <a:latin typeface="Amasis MT Pro Light" panose="02040304050005020304" pitchFamily="18" charset="0"/>
              <a:ea typeface="ADLaM Display" panose="02010000000000000000" pitchFamily="2" charset="0"/>
              <a:cs typeface="ADLaM Display" panose="02010000000000000000" pitchFamily="2" charset="0"/>
            </a:endParaRPr>
          </a:p>
          <a:p>
            <a:pPr lvl="1"/>
            <a:r>
              <a:rPr lang="en-US" sz="2000" b="1">
                <a:solidFill>
                  <a:srgbClr val="00B050"/>
                </a:solidFill>
                <a:latin typeface="Amasis MT Pro Light" panose="02040304050005020304" pitchFamily="18" charset="0"/>
                <a:ea typeface="ADLaM Display" panose="02010000000000000000" pitchFamily="2" charset="0"/>
                <a:cs typeface="ADLaM Display" panose="02010000000000000000" pitchFamily="2" charset="0"/>
              </a:rPr>
              <a:t>Improve</a:t>
            </a:r>
            <a:r>
              <a:rPr lang="en-US" sz="2000">
                <a:latin typeface="Amasis MT Pro Light" panose="02040304050005020304" pitchFamily="18" charset="0"/>
                <a:ea typeface="ADLaM Display" panose="02010000000000000000" pitchFamily="2" charset="0"/>
                <a:cs typeface="ADLaM Display" panose="02010000000000000000" pitchFamily="2" charset="0"/>
              </a:rPr>
              <a:t> </a:t>
            </a:r>
            <a:r>
              <a:rPr lang="en-US" sz="2000" b="1">
                <a:solidFill>
                  <a:srgbClr val="00B050"/>
                </a:solidFill>
                <a:latin typeface="Amasis MT Pro Light" panose="02040304050005020304" pitchFamily="18" charset="0"/>
                <a:ea typeface="ADLaM Display" panose="02010000000000000000" pitchFamily="2" charset="0"/>
                <a:cs typeface="ADLaM Display" panose="02010000000000000000" pitchFamily="2" charset="0"/>
              </a:rPr>
              <a:t>transition planning </a:t>
            </a:r>
            <a:r>
              <a:rPr lang="en-US" sz="2000">
                <a:latin typeface="Amasis MT Pro Light" panose="02040304050005020304" pitchFamily="18" charset="0"/>
                <a:ea typeface="ADLaM Display" panose="02010000000000000000" pitchFamily="2" charset="0"/>
                <a:cs typeface="ADLaM Display" panose="02010000000000000000" pitchFamily="2" charset="0"/>
              </a:rPr>
              <a:t>to facilitate the development and implementation for the IEP</a:t>
            </a:r>
          </a:p>
          <a:p>
            <a:pPr marL="457200" lvl="1" indent="0">
              <a:buNone/>
            </a:pPr>
            <a:endParaRPr lang="en-US" sz="2000">
              <a:latin typeface="Amasis MT Pro Light" panose="02040304050005020304" pitchFamily="18" charset="0"/>
              <a:ea typeface="ADLaM Display" panose="02010000000000000000" pitchFamily="2" charset="0"/>
              <a:cs typeface="ADLaM Display" panose="02010000000000000000" pitchFamily="2" charset="0"/>
            </a:endParaRPr>
          </a:p>
          <a:p>
            <a:pPr lvl="1"/>
            <a:r>
              <a:rPr lang="en-US" sz="2000" b="1">
                <a:latin typeface="Amasis MT Pro Light" panose="02040304050005020304" pitchFamily="18" charset="0"/>
                <a:ea typeface="ADLaM Display" panose="02010000000000000000" pitchFamily="2" charset="0"/>
                <a:cs typeface="ADLaM Display" panose="02010000000000000000" pitchFamily="2" charset="0"/>
              </a:rPr>
              <a:t>Establish and periodically update</a:t>
            </a:r>
            <a:r>
              <a:rPr lang="en-US" sz="2000">
                <a:latin typeface="Amasis MT Pro Light" panose="02040304050005020304" pitchFamily="18" charset="0"/>
                <a:ea typeface="ADLaM Display" panose="02010000000000000000" pitchFamily="2" charset="0"/>
                <a:cs typeface="ADLaM Display" panose="02010000000000000000" pitchFamily="2" charset="0"/>
              </a:rPr>
              <a:t> a mechanism to identify the areas of the state with the greatest needs for VR transition services</a:t>
            </a:r>
          </a:p>
          <a:p>
            <a:pPr marL="457200" lvl="1" indent="0">
              <a:buNone/>
            </a:pPr>
            <a:endParaRPr lang="en-US" sz="2000">
              <a:latin typeface="Amasis MT Pro Light" panose="02040304050005020304" pitchFamily="18" charset="0"/>
              <a:ea typeface="ADLaM Display" panose="02010000000000000000" pitchFamily="2" charset="0"/>
              <a:cs typeface="ADLaM Display" panose="02010000000000000000" pitchFamily="2" charset="0"/>
            </a:endParaRPr>
          </a:p>
          <a:p>
            <a:pPr lvl="1"/>
            <a:r>
              <a:rPr lang="en-US" sz="2000">
                <a:latin typeface="Amasis MT Pro Light" panose="02040304050005020304" pitchFamily="18" charset="0"/>
                <a:ea typeface="ADLaM Display" panose="02010000000000000000" pitchFamily="2" charset="0"/>
                <a:cs typeface="ADLaM Display" panose="02010000000000000000" pitchFamily="2" charset="0"/>
              </a:rPr>
              <a:t>Institute a mechanism to ensure VR staff can </a:t>
            </a:r>
            <a:r>
              <a:rPr lang="en-US" sz="2000" b="1">
                <a:solidFill>
                  <a:srgbClr val="0099CC"/>
                </a:solidFill>
                <a:latin typeface="Amasis MT Pro Light" panose="02040304050005020304" pitchFamily="18" charset="0"/>
                <a:ea typeface="ADLaM Display" panose="02010000000000000000" pitchFamily="2" charset="0"/>
                <a:cs typeface="ADLaM Display" panose="02010000000000000000" pitchFamily="2" charset="0"/>
              </a:rPr>
              <a:t>attend ARD committee meetings </a:t>
            </a:r>
            <a:r>
              <a:rPr lang="en-US" sz="2000">
                <a:latin typeface="Amasis MT Pro Light" panose="02040304050005020304" pitchFamily="18" charset="0"/>
                <a:ea typeface="ADLaM Display" panose="02010000000000000000" pitchFamily="2" charset="0"/>
                <a:cs typeface="ADLaM Display" panose="02010000000000000000" pitchFamily="2" charset="0"/>
              </a:rPr>
              <a:t>when invited and as appropriate</a:t>
            </a:r>
          </a:p>
          <a:p>
            <a:pPr marL="457200" lvl="1" indent="0">
              <a:buNone/>
            </a:pPr>
            <a:endParaRPr lang="en-US" sz="2000">
              <a:latin typeface="Amasis MT Pro Light" panose="02040304050005020304" pitchFamily="18" charset="0"/>
              <a:ea typeface="ADLaM Display" panose="02010000000000000000" pitchFamily="2" charset="0"/>
              <a:cs typeface="ADLaM Display" panose="02010000000000000000" pitchFamily="2" charset="0"/>
            </a:endParaRPr>
          </a:p>
          <a:p>
            <a:pPr lvl="1"/>
            <a:r>
              <a:rPr lang="en-US" sz="2000" b="1">
                <a:solidFill>
                  <a:srgbClr val="C00000"/>
                </a:solidFill>
                <a:latin typeface="Amasis MT Pro Light" panose="02040304050005020304" pitchFamily="18" charset="0"/>
                <a:ea typeface="ADLaM Display" panose="02010000000000000000" pitchFamily="2" charset="0"/>
                <a:cs typeface="ADLaM Display" panose="02010000000000000000" pitchFamily="2" charset="0"/>
              </a:rPr>
              <a:t>Provide information about roles and responsibilities </a:t>
            </a:r>
            <a:r>
              <a:rPr lang="en-US" sz="2000">
                <a:latin typeface="Amasis MT Pro Light" panose="02040304050005020304" pitchFamily="18" charset="0"/>
                <a:ea typeface="ADLaM Display" panose="02010000000000000000" pitchFamily="2" charset="0"/>
                <a:cs typeface="ADLaM Display" panose="02010000000000000000" pitchFamily="2" charset="0"/>
              </a:rPr>
              <a:t>include financial responsibilities</a:t>
            </a:r>
          </a:p>
          <a:p>
            <a:pPr marL="457200" lvl="1" indent="0">
              <a:buNone/>
            </a:pPr>
            <a:endParaRPr lang="en-US" sz="2000">
              <a:latin typeface="Amasis MT Pro Light" panose="02040304050005020304" pitchFamily="18" charset="0"/>
              <a:ea typeface="ADLaM Display" panose="02010000000000000000" pitchFamily="2" charset="0"/>
              <a:cs typeface="ADLaM Display" panose="02010000000000000000" pitchFamily="2" charset="0"/>
            </a:endParaRPr>
          </a:p>
          <a:p>
            <a:pPr lvl="1"/>
            <a:r>
              <a:rPr lang="en-US" sz="2000" b="1">
                <a:solidFill>
                  <a:srgbClr val="7030A0"/>
                </a:solidFill>
                <a:latin typeface="Amasis MT Pro Light" panose="02040304050005020304" pitchFamily="18" charset="0"/>
                <a:ea typeface="ADLaM Display" panose="02010000000000000000" pitchFamily="2" charset="0"/>
                <a:cs typeface="ADLaM Display" panose="02010000000000000000" pitchFamily="2" charset="0"/>
              </a:rPr>
              <a:t>Strengthen relationships </a:t>
            </a:r>
            <a:r>
              <a:rPr lang="en-US" sz="2000">
                <a:latin typeface="Amasis MT Pro Light" panose="02040304050005020304" pitchFamily="18" charset="0"/>
                <a:ea typeface="ADLaM Display" panose="02010000000000000000" pitchFamily="2" charset="0"/>
                <a:cs typeface="ADLaM Display" panose="02010000000000000000" pitchFamily="2" charset="0"/>
              </a:rPr>
              <a:t>to facilitate successful outcomes for students with disabilities.</a:t>
            </a:r>
          </a:p>
          <a:p>
            <a:pPr lvl="1"/>
            <a:endParaRPr lang="en-US"/>
          </a:p>
        </p:txBody>
      </p:sp>
      <p:sp>
        <p:nvSpPr>
          <p:cNvPr id="4" name="Slide Number Placeholder 3">
            <a:extLst>
              <a:ext uri="{FF2B5EF4-FFF2-40B4-BE49-F238E27FC236}">
                <a16:creationId xmlns:a16="http://schemas.microsoft.com/office/drawing/2014/main" id="{1651DB75-BCD0-9019-4C45-538A6E1102F1}"/>
              </a:ext>
            </a:extLst>
          </p:cNvPr>
          <p:cNvSpPr>
            <a:spLocks noGrp="1"/>
          </p:cNvSpPr>
          <p:nvPr>
            <p:ph type="sldNum" sz="quarter" idx="12"/>
          </p:nvPr>
        </p:nvSpPr>
        <p:spPr/>
        <p:txBody>
          <a:bodyPr/>
          <a:lstStyle/>
          <a:p>
            <a:pPr algn="ctr"/>
            <a:fld id="{775B6C71-B8E2-4E4D-A4A3-1937B1299F9F}" type="slidenum">
              <a:rPr lang="en-US" smtClean="0"/>
              <a:pPr algn="ctr"/>
              <a:t>18</a:t>
            </a:fld>
            <a:endParaRPr lang="en-US"/>
          </a:p>
        </p:txBody>
      </p:sp>
    </p:spTree>
    <p:extLst>
      <p:ext uri="{BB962C8B-B14F-4D97-AF65-F5344CB8AC3E}">
        <p14:creationId xmlns:p14="http://schemas.microsoft.com/office/powerpoint/2010/main" val="2037110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21000">
              <a:schemeClr val="bg1">
                <a:lumMod val="95000"/>
              </a:schemeClr>
            </a:gs>
            <a:gs pos="68000">
              <a:srgbClr val="CCECFF"/>
            </a:gs>
            <a:gs pos="91000">
              <a:srgbClr val="CCECFF"/>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94B66-FDC9-25A3-E89A-16E734AF5B1F}"/>
              </a:ext>
            </a:extLst>
          </p:cNvPr>
          <p:cNvSpPr>
            <a:spLocks noGrp="1"/>
          </p:cNvSpPr>
          <p:nvPr>
            <p:ph type="title"/>
          </p:nvPr>
        </p:nvSpPr>
        <p:spPr>
          <a:xfrm>
            <a:off x="322580" y="0"/>
            <a:ext cx="11562080" cy="1325563"/>
          </a:xfrm>
        </p:spPr>
        <p:txBody>
          <a:bodyPr>
            <a:normAutofit/>
          </a:bodyPr>
          <a:lstStyle/>
          <a:p>
            <a:pPr algn="ctr"/>
            <a:r>
              <a:rPr lang="en-US">
                <a:latin typeface="ADLaM Display" panose="02010000000000000000" pitchFamily="2" charset="0"/>
                <a:ea typeface="ADLaM Display" panose="02010000000000000000" pitchFamily="2" charset="0"/>
                <a:cs typeface="ADLaM Display" panose="02010000000000000000" pitchFamily="2" charset="0"/>
              </a:rPr>
              <a:t>Section 2 – Definitions in the Agreement</a:t>
            </a:r>
            <a:endParaRPr lang="en-US">
              <a:latin typeface="Amasis MT Pro Light" panose="02040304050005020304" pitchFamily="18" charset="0"/>
            </a:endParaRPr>
          </a:p>
        </p:txBody>
      </p:sp>
      <p:sp>
        <p:nvSpPr>
          <p:cNvPr id="20" name="Content Placeholder 2">
            <a:extLst>
              <a:ext uri="{FF2B5EF4-FFF2-40B4-BE49-F238E27FC236}">
                <a16:creationId xmlns:a16="http://schemas.microsoft.com/office/drawing/2014/main" id="{532EB900-9F3C-5D0C-947F-BB7709CE2D5A}"/>
              </a:ext>
            </a:extLst>
          </p:cNvPr>
          <p:cNvSpPr txBox="1">
            <a:spLocks/>
          </p:cNvSpPr>
          <p:nvPr/>
        </p:nvSpPr>
        <p:spPr>
          <a:xfrm>
            <a:off x="238760" y="1512492"/>
            <a:ext cx="4343400" cy="497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Font typeface="Arial" panose="020B0604020202020204" pitchFamily="34" charset="0"/>
              <a:buNone/>
            </a:pPr>
            <a:r>
              <a:rPr lang="en-US">
                <a:solidFill>
                  <a:srgbClr val="3333FF"/>
                </a:solidFill>
                <a:latin typeface="ADLaM Display" panose="02010000000000000000" pitchFamily="2" charset="0"/>
                <a:ea typeface="ADLaM Display" panose="02010000000000000000" pitchFamily="2" charset="0"/>
                <a:cs typeface="ADLaM Display" panose="02010000000000000000" pitchFamily="2" charset="0"/>
              </a:rPr>
              <a:t>Vocational Rehabilitation</a:t>
            </a:r>
          </a:p>
        </p:txBody>
      </p:sp>
      <p:sp>
        <p:nvSpPr>
          <p:cNvPr id="18" name="Content Placeholder 2">
            <a:extLst>
              <a:ext uri="{FF2B5EF4-FFF2-40B4-BE49-F238E27FC236}">
                <a16:creationId xmlns:a16="http://schemas.microsoft.com/office/drawing/2014/main" id="{8D188C95-909F-98C3-CE5A-FDC1A2DCFC09}"/>
              </a:ext>
            </a:extLst>
          </p:cNvPr>
          <p:cNvSpPr txBox="1">
            <a:spLocks/>
          </p:cNvSpPr>
          <p:nvPr/>
        </p:nvSpPr>
        <p:spPr>
          <a:xfrm>
            <a:off x="5509260" y="1650922"/>
            <a:ext cx="1686560" cy="497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a:latin typeface="ADLaM Display" panose="02010000000000000000" pitchFamily="2" charset="0"/>
                <a:ea typeface="ADLaM Display" panose="02010000000000000000" pitchFamily="2" charset="0"/>
                <a:cs typeface="ADLaM Display" panose="02010000000000000000" pitchFamily="2" charset="0"/>
              </a:rPr>
              <a:t>TWC</a:t>
            </a:r>
          </a:p>
        </p:txBody>
      </p:sp>
      <p:sp>
        <p:nvSpPr>
          <p:cNvPr id="10" name="Content Placeholder 2">
            <a:extLst>
              <a:ext uri="{FF2B5EF4-FFF2-40B4-BE49-F238E27FC236}">
                <a16:creationId xmlns:a16="http://schemas.microsoft.com/office/drawing/2014/main" id="{1A4FD132-556D-30BB-4950-8981342BDA97}"/>
              </a:ext>
            </a:extLst>
          </p:cNvPr>
          <p:cNvSpPr txBox="1">
            <a:spLocks/>
          </p:cNvSpPr>
          <p:nvPr/>
        </p:nvSpPr>
        <p:spPr>
          <a:xfrm>
            <a:off x="8493760" y="1520772"/>
            <a:ext cx="2677160" cy="497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a:solidFill>
                  <a:srgbClr val="0099CC"/>
                </a:solidFill>
                <a:latin typeface="ADLaM Display" panose="02010000000000000000" pitchFamily="2" charset="0"/>
                <a:ea typeface="ADLaM Display" panose="02010000000000000000" pitchFamily="2" charset="0"/>
                <a:cs typeface="ADLaM Display" panose="02010000000000000000" pitchFamily="2" charset="0"/>
              </a:rPr>
              <a:t>Graduation</a:t>
            </a:r>
          </a:p>
        </p:txBody>
      </p:sp>
      <p:sp>
        <p:nvSpPr>
          <p:cNvPr id="14" name="Content Placeholder 2">
            <a:extLst>
              <a:ext uri="{FF2B5EF4-FFF2-40B4-BE49-F238E27FC236}">
                <a16:creationId xmlns:a16="http://schemas.microsoft.com/office/drawing/2014/main" id="{B5149D39-14D6-C6E5-A9DA-AAF3CEFD656A}"/>
              </a:ext>
            </a:extLst>
          </p:cNvPr>
          <p:cNvSpPr txBox="1">
            <a:spLocks/>
          </p:cNvSpPr>
          <p:nvPr/>
        </p:nvSpPr>
        <p:spPr>
          <a:xfrm>
            <a:off x="1270000" y="2394508"/>
            <a:ext cx="1686560" cy="497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a:solidFill>
                  <a:srgbClr val="00B050"/>
                </a:solidFill>
                <a:latin typeface="ADLaM Display" panose="02010000000000000000" pitchFamily="2" charset="0"/>
                <a:ea typeface="ADLaM Display" panose="02010000000000000000" pitchFamily="2" charset="0"/>
                <a:cs typeface="ADLaM Display" panose="02010000000000000000" pitchFamily="2" charset="0"/>
              </a:rPr>
              <a:t>IPE</a:t>
            </a:r>
          </a:p>
        </p:txBody>
      </p:sp>
      <p:sp>
        <p:nvSpPr>
          <p:cNvPr id="23" name="Content Placeholder 2">
            <a:extLst>
              <a:ext uri="{FF2B5EF4-FFF2-40B4-BE49-F238E27FC236}">
                <a16:creationId xmlns:a16="http://schemas.microsoft.com/office/drawing/2014/main" id="{E67F6232-CB8A-CB2B-A22D-835D3C2B7AF4}"/>
              </a:ext>
            </a:extLst>
          </p:cNvPr>
          <p:cNvSpPr txBox="1">
            <a:spLocks/>
          </p:cNvSpPr>
          <p:nvPr/>
        </p:nvSpPr>
        <p:spPr>
          <a:xfrm>
            <a:off x="3963035" y="2221020"/>
            <a:ext cx="1686560" cy="497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a:solidFill>
                  <a:srgbClr val="C00000"/>
                </a:solidFill>
                <a:latin typeface="ADLaM Display" panose="02010000000000000000" pitchFamily="2" charset="0"/>
                <a:ea typeface="ADLaM Display" panose="02010000000000000000" pitchFamily="2" charset="0"/>
                <a:cs typeface="ADLaM Display" panose="02010000000000000000" pitchFamily="2" charset="0"/>
              </a:rPr>
              <a:t>WIOA</a:t>
            </a:r>
          </a:p>
        </p:txBody>
      </p:sp>
      <p:sp>
        <p:nvSpPr>
          <p:cNvPr id="11" name="Content Placeholder 2">
            <a:extLst>
              <a:ext uri="{FF2B5EF4-FFF2-40B4-BE49-F238E27FC236}">
                <a16:creationId xmlns:a16="http://schemas.microsoft.com/office/drawing/2014/main" id="{D9554295-AEC4-1EC6-D4EE-34374B16B30F}"/>
              </a:ext>
            </a:extLst>
          </p:cNvPr>
          <p:cNvSpPr txBox="1">
            <a:spLocks/>
          </p:cNvSpPr>
          <p:nvPr/>
        </p:nvSpPr>
        <p:spPr>
          <a:xfrm>
            <a:off x="6697980" y="2405425"/>
            <a:ext cx="1686560" cy="497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a:solidFill>
                  <a:srgbClr val="00B050"/>
                </a:solidFill>
                <a:latin typeface="ADLaM Display" panose="02010000000000000000" pitchFamily="2" charset="0"/>
                <a:ea typeface="ADLaM Display" panose="02010000000000000000" pitchFamily="2" charset="0"/>
                <a:cs typeface="ADLaM Display" panose="02010000000000000000" pitchFamily="2" charset="0"/>
              </a:rPr>
              <a:t>IDEA</a:t>
            </a:r>
          </a:p>
        </p:txBody>
      </p:sp>
      <p:sp>
        <p:nvSpPr>
          <p:cNvPr id="15" name="Content Placeholder 2">
            <a:extLst>
              <a:ext uri="{FF2B5EF4-FFF2-40B4-BE49-F238E27FC236}">
                <a16:creationId xmlns:a16="http://schemas.microsoft.com/office/drawing/2014/main" id="{D16B8499-6B3C-0E5D-33ED-911DCBFFA20E}"/>
              </a:ext>
            </a:extLst>
          </p:cNvPr>
          <p:cNvSpPr txBox="1">
            <a:spLocks/>
          </p:cNvSpPr>
          <p:nvPr/>
        </p:nvSpPr>
        <p:spPr>
          <a:xfrm>
            <a:off x="8989060" y="2066912"/>
            <a:ext cx="1686560" cy="497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a:solidFill>
                  <a:srgbClr val="C00000"/>
                </a:solidFill>
                <a:latin typeface="ADLaM Display" panose="02010000000000000000" pitchFamily="2" charset="0"/>
                <a:ea typeface="ADLaM Display" panose="02010000000000000000" pitchFamily="2" charset="0"/>
                <a:cs typeface="ADLaM Display" panose="02010000000000000000" pitchFamily="2" charset="0"/>
              </a:rPr>
              <a:t>LEA</a:t>
            </a:r>
          </a:p>
        </p:txBody>
      </p:sp>
      <p:sp>
        <p:nvSpPr>
          <p:cNvPr id="5" name="Content Placeholder 2">
            <a:extLst>
              <a:ext uri="{FF2B5EF4-FFF2-40B4-BE49-F238E27FC236}">
                <a16:creationId xmlns:a16="http://schemas.microsoft.com/office/drawing/2014/main" id="{AC902A9B-AA62-91B9-DEDE-9D3D542DEBA4}"/>
              </a:ext>
            </a:extLst>
          </p:cNvPr>
          <p:cNvSpPr txBox="1">
            <a:spLocks/>
          </p:cNvSpPr>
          <p:nvPr/>
        </p:nvSpPr>
        <p:spPr>
          <a:xfrm>
            <a:off x="2550160" y="3086024"/>
            <a:ext cx="1686560" cy="497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a:latin typeface="ADLaM Display" panose="02010000000000000000" pitchFamily="2" charset="0"/>
                <a:ea typeface="ADLaM Display" panose="02010000000000000000" pitchFamily="2" charset="0"/>
                <a:cs typeface="ADLaM Display" panose="02010000000000000000" pitchFamily="2" charset="0"/>
              </a:rPr>
              <a:t>CIE</a:t>
            </a:r>
          </a:p>
        </p:txBody>
      </p:sp>
      <p:sp>
        <p:nvSpPr>
          <p:cNvPr id="7" name="Content Placeholder 2">
            <a:extLst>
              <a:ext uri="{FF2B5EF4-FFF2-40B4-BE49-F238E27FC236}">
                <a16:creationId xmlns:a16="http://schemas.microsoft.com/office/drawing/2014/main" id="{A0C050E8-681D-326E-4114-645DF3DE0954}"/>
              </a:ext>
            </a:extLst>
          </p:cNvPr>
          <p:cNvSpPr txBox="1">
            <a:spLocks/>
          </p:cNvSpPr>
          <p:nvPr/>
        </p:nvSpPr>
        <p:spPr>
          <a:xfrm>
            <a:off x="4909821" y="3097195"/>
            <a:ext cx="1856739" cy="7350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3200">
                <a:solidFill>
                  <a:srgbClr val="3333FF"/>
                </a:solidFill>
                <a:latin typeface="ADLaM Display" panose="02010000000000000000" pitchFamily="2" charset="0"/>
                <a:ea typeface="ADLaM Display" panose="02010000000000000000" pitchFamily="2" charset="0"/>
                <a:cs typeface="ADLaM Display" panose="02010000000000000000" pitchFamily="2" charset="0"/>
              </a:rPr>
              <a:t>WITW</a:t>
            </a:r>
          </a:p>
        </p:txBody>
      </p:sp>
      <p:sp>
        <p:nvSpPr>
          <p:cNvPr id="16" name="Content Placeholder 2">
            <a:extLst>
              <a:ext uri="{FF2B5EF4-FFF2-40B4-BE49-F238E27FC236}">
                <a16:creationId xmlns:a16="http://schemas.microsoft.com/office/drawing/2014/main" id="{F8EE1B23-AD29-9D75-1100-99239C537850}"/>
              </a:ext>
            </a:extLst>
          </p:cNvPr>
          <p:cNvSpPr txBox="1">
            <a:spLocks/>
          </p:cNvSpPr>
          <p:nvPr/>
        </p:nvSpPr>
        <p:spPr>
          <a:xfrm>
            <a:off x="6438900" y="3112863"/>
            <a:ext cx="4343400" cy="497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Font typeface="Arial" panose="020B0604020202020204" pitchFamily="34" charset="0"/>
              <a:buNone/>
            </a:pPr>
            <a:r>
              <a:rPr lang="en-US">
                <a:solidFill>
                  <a:schemeClr val="bg2">
                    <a:lumMod val="75000"/>
                  </a:schemeClr>
                </a:solidFill>
                <a:latin typeface="ADLaM Display" panose="02010000000000000000" pitchFamily="2" charset="0"/>
                <a:ea typeface="ADLaM Display" panose="02010000000000000000" pitchFamily="2" charset="0"/>
                <a:cs typeface="ADLaM Display" panose="02010000000000000000" pitchFamily="2" charset="0"/>
              </a:rPr>
              <a:t>VR Pre-ETS</a:t>
            </a:r>
          </a:p>
        </p:txBody>
      </p:sp>
      <p:sp>
        <p:nvSpPr>
          <p:cNvPr id="6" name="Content Placeholder 2">
            <a:extLst>
              <a:ext uri="{FF2B5EF4-FFF2-40B4-BE49-F238E27FC236}">
                <a16:creationId xmlns:a16="http://schemas.microsoft.com/office/drawing/2014/main" id="{57853A69-4902-1D4D-12F1-F00A0EA75E9D}"/>
              </a:ext>
            </a:extLst>
          </p:cNvPr>
          <p:cNvSpPr txBox="1">
            <a:spLocks/>
          </p:cNvSpPr>
          <p:nvPr/>
        </p:nvSpPr>
        <p:spPr>
          <a:xfrm>
            <a:off x="10099040" y="2903265"/>
            <a:ext cx="1686560" cy="497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a:latin typeface="ADLaM Display" panose="02010000000000000000" pitchFamily="2" charset="0"/>
                <a:ea typeface="ADLaM Display" panose="02010000000000000000" pitchFamily="2" charset="0"/>
                <a:cs typeface="ADLaM Display" panose="02010000000000000000" pitchFamily="2" charset="0"/>
              </a:rPr>
              <a:t>IEP</a:t>
            </a:r>
          </a:p>
        </p:txBody>
      </p:sp>
      <p:sp>
        <p:nvSpPr>
          <p:cNvPr id="17" name="Content Placeholder 2">
            <a:extLst>
              <a:ext uri="{FF2B5EF4-FFF2-40B4-BE49-F238E27FC236}">
                <a16:creationId xmlns:a16="http://schemas.microsoft.com/office/drawing/2014/main" id="{4B1D406B-13BD-104D-7143-C03A9631C8D8}"/>
              </a:ext>
            </a:extLst>
          </p:cNvPr>
          <p:cNvSpPr txBox="1">
            <a:spLocks/>
          </p:cNvSpPr>
          <p:nvPr/>
        </p:nvSpPr>
        <p:spPr>
          <a:xfrm>
            <a:off x="238760" y="4112157"/>
            <a:ext cx="4343400" cy="497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Font typeface="Arial" panose="020B0604020202020204" pitchFamily="34" charset="0"/>
              <a:buNone/>
            </a:pPr>
            <a:r>
              <a:rPr lang="en-US">
                <a:solidFill>
                  <a:srgbClr val="C00000"/>
                </a:solidFill>
                <a:latin typeface="ADLaM Display" panose="02010000000000000000" pitchFamily="2" charset="0"/>
                <a:ea typeface="ADLaM Display" panose="02010000000000000000" pitchFamily="2" charset="0"/>
                <a:cs typeface="ADLaM Display" panose="02010000000000000000" pitchFamily="2" charset="0"/>
              </a:rPr>
              <a:t>Student with a Disability</a:t>
            </a:r>
          </a:p>
        </p:txBody>
      </p:sp>
      <p:sp>
        <p:nvSpPr>
          <p:cNvPr id="19" name="Content Placeholder 2">
            <a:extLst>
              <a:ext uri="{FF2B5EF4-FFF2-40B4-BE49-F238E27FC236}">
                <a16:creationId xmlns:a16="http://schemas.microsoft.com/office/drawing/2014/main" id="{C0977522-01F1-B8E1-A8A3-01A41B63585A}"/>
              </a:ext>
            </a:extLst>
          </p:cNvPr>
          <p:cNvSpPr txBox="1">
            <a:spLocks/>
          </p:cNvSpPr>
          <p:nvPr/>
        </p:nvSpPr>
        <p:spPr>
          <a:xfrm>
            <a:off x="7307580" y="4033060"/>
            <a:ext cx="1686560" cy="497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a:solidFill>
                  <a:srgbClr val="C00000"/>
                </a:solidFill>
                <a:latin typeface="ADLaM Display" panose="02010000000000000000" pitchFamily="2" charset="0"/>
                <a:ea typeface="ADLaM Display" panose="02010000000000000000" pitchFamily="2" charset="0"/>
                <a:cs typeface="ADLaM Display" panose="02010000000000000000" pitchFamily="2" charset="0"/>
              </a:rPr>
              <a:t>TEA</a:t>
            </a:r>
          </a:p>
        </p:txBody>
      </p:sp>
      <p:sp>
        <p:nvSpPr>
          <p:cNvPr id="13" name="Content Placeholder 2">
            <a:extLst>
              <a:ext uri="{FF2B5EF4-FFF2-40B4-BE49-F238E27FC236}">
                <a16:creationId xmlns:a16="http://schemas.microsoft.com/office/drawing/2014/main" id="{88A94A33-E919-449C-0CAD-495E9AE2BA25}"/>
              </a:ext>
            </a:extLst>
          </p:cNvPr>
          <p:cNvSpPr txBox="1">
            <a:spLocks/>
          </p:cNvSpPr>
          <p:nvPr/>
        </p:nvSpPr>
        <p:spPr>
          <a:xfrm>
            <a:off x="9667240" y="4224845"/>
            <a:ext cx="1686560" cy="497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a:solidFill>
                  <a:srgbClr val="00B050"/>
                </a:solidFill>
                <a:latin typeface="ADLaM Display" panose="02010000000000000000" pitchFamily="2" charset="0"/>
                <a:ea typeface="ADLaM Display" panose="02010000000000000000" pitchFamily="2" charset="0"/>
                <a:cs typeface="ADLaM Display" panose="02010000000000000000" pitchFamily="2" charset="0"/>
              </a:rPr>
              <a:t>ESC</a:t>
            </a:r>
          </a:p>
        </p:txBody>
      </p:sp>
      <p:sp>
        <p:nvSpPr>
          <p:cNvPr id="21" name="Content Placeholder 2">
            <a:extLst>
              <a:ext uri="{FF2B5EF4-FFF2-40B4-BE49-F238E27FC236}">
                <a16:creationId xmlns:a16="http://schemas.microsoft.com/office/drawing/2014/main" id="{A6A08663-26BF-E60B-8CE3-6B7F65D3BF1E}"/>
              </a:ext>
            </a:extLst>
          </p:cNvPr>
          <p:cNvSpPr txBox="1">
            <a:spLocks/>
          </p:cNvSpPr>
          <p:nvPr/>
        </p:nvSpPr>
        <p:spPr>
          <a:xfrm>
            <a:off x="5135880" y="4768182"/>
            <a:ext cx="4343400" cy="497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Font typeface="Arial" panose="020B0604020202020204" pitchFamily="34" charset="0"/>
              <a:buNone/>
            </a:pPr>
            <a:r>
              <a:rPr lang="en-US">
                <a:solidFill>
                  <a:srgbClr val="0099CC"/>
                </a:solidFill>
                <a:latin typeface="ADLaM Display" panose="02010000000000000000" pitchFamily="2" charset="0"/>
                <a:ea typeface="ADLaM Display" panose="02010000000000000000" pitchFamily="2" charset="0"/>
                <a:cs typeface="ADLaM Display" panose="02010000000000000000" pitchFamily="2" charset="0"/>
              </a:rPr>
              <a:t>Potentially Eligible</a:t>
            </a:r>
          </a:p>
        </p:txBody>
      </p:sp>
      <p:sp>
        <p:nvSpPr>
          <p:cNvPr id="22" name="Content Placeholder 2">
            <a:extLst>
              <a:ext uri="{FF2B5EF4-FFF2-40B4-BE49-F238E27FC236}">
                <a16:creationId xmlns:a16="http://schemas.microsoft.com/office/drawing/2014/main" id="{96A03C1E-B6A0-FD57-A98A-D2E781200511}"/>
              </a:ext>
            </a:extLst>
          </p:cNvPr>
          <p:cNvSpPr txBox="1">
            <a:spLocks/>
          </p:cNvSpPr>
          <p:nvPr/>
        </p:nvSpPr>
        <p:spPr>
          <a:xfrm>
            <a:off x="980440" y="5298339"/>
            <a:ext cx="4343400" cy="497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Font typeface="Arial" panose="020B0604020202020204" pitchFamily="34" charset="0"/>
              <a:buNone/>
            </a:pPr>
            <a:r>
              <a:rPr lang="en-US" b="1">
                <a:latin typeface="ADLaM Display" panose="02010000000000000000" pitchFamily="2" charset="0"/>
                <a:ea typeface="ADLaM Display" panose="02010000000000000000" pitchFamily="2" charset="0"/>
                <a:cs typeface="ADLaM Display" panose="02010000000000000000" pitchFamily="2" charset="0"/>
              </a:rPr>
              <a:t>VR Transition Services</a:t>
            </a:r>
          </a:p>
        </p:txBody>
      </p:sp>
      <p:sp>
        <p:nvSpPr>
          <p:cNvPr id="3" name="Content Placeholder 2">
            <a:extLst>
              <a:ext uri="{FF2B5EF4-FFF2-40B4-BE49-F238E27FC236}">
                <a16:creationId xmlns:a16="http://schemas.microsoft.com/office/drawing/2014/main" id="{420215D1-1CFA-9D3F-AB9D-EB8E9D134502}"/>
              </a:ext>
              <a:ext uri="{C183D7F6-B498-43B3-948B-1728B52AA6E4}">
                <adec:decorative xmlns:adec="http://schemas.microsoft.com/office/drawing/2017/decorative" val="0"/>
              </a:ext>
            </a:extLst>
          </p:cNvPr>
          <p:cNvSpPr>
            <a:spLocks noGrp="1"/>
          </p:cNvSpPr>
          <p:nvPr>
            <p:ph idx="1"/>
          </p:nvPr>
        </p:nvSpPr>
        <p:spPr>
          <a:xfrm>
            <a:off x="8610600" y="5593079"/>
            <a:ext cx="1686560" cy="497840"/>
          </a:xfrm>
        </p:spPr>
        <p:txBody>
          <a:bodyPr>
            <a:normAutofit/>
          </a:bodyPr>
          <a:lstStyle/>
          <a:p>
            <a:pPr marL="457200" lvl="1" indent="0">
              <a:buNone/>
            </a:pPr>
            <a:r>
              <a:rPr lang="en-US">
                <a:solidFill>
                  <a:srgbClr val="3333FF"/>
                </a:solidFill>
                <a:latin typeface="ADLaM Display" panose="02010000000000000000" pitchFamily="2" charset="0"/>
                <a:ea typeface="ADLaM Display" panose="02010000000000000000" pitchFamily="2" charset="0"/>
                <a:cs typeface="ADLaM Display" panose="02010000000000000000" pitchFamily="2" charset="0"/>
              </a:rPr>
              <a:t>ARD</a:t>
            </a:r>
          </a:p>
        </p:txBody>
      </p:sp>
      <p:sp>
        <p:nvSpPr>
          <p:cNvPr id="4" name="Slide Number Placeholder 3">
            <a:extLst>
              <a:ext uri="{FF2B5EF4-FFF2-40B4-BE49-F238E27FC236}">
                <a16:creationId xmlns:a16="http://schemas.microsoft.com/office/drawing/2014/main" id="{1651DB75-BCD0-9019-4C45-538A6E1102F1}"/>
              </a:ext>
            </a:extLst>
          </p:cNvPr>
          <p:cNvSpPr>
            <a:spLocks noGrp="1"/>
          </p:cNvSpPr>
          <p:nvPr>
            <p:ph type="sldNum" sz="quarter" idx="12"/>
          </p:nvPr>
        </p:nvSpPr>
        <p:spPr/>
        <p:txBody>
          <a:bodyPr/>
          <a:lstStyle/>
          <a:p>
            <a:pPr algn="ctr"/>
            <a:fld id="{775B6C71-B8E2-4E4D-A4A3-1937B1299F9F}" type="slidenum">
              <a:rPr lang="en-US" smtClean="0"/>
              <a:pPr algn="ctr"/>
              <a:t>19</a:t>
            </a:fld>
            <a:endParaRPr lang="en-US"/>
          </a:p>
        </p:txBody>
      </p:sp>
    </p:spTree>
    <p:extLst>
      <p:ext uri="{BB962C8B-B14F-4D97-AF65-F5344CB8AC3E}">
        <p14:creationId xmlns:p14="http://schemas.microsoft.com/office/powerpoint/2010/main" val="4117198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23000">
              <a:schemeClr val="accent1">
                <a:lumMod val="40000"/>
                <a:lumOff val="60000"/>
              </a:schemeClr>
            </a:gs>
            <a:gs pos="61000">
              <a:schemeClr val="accent1">
                <a:lumMod val="20000"/>
                <a:lumOff val="80000"/>
              </a:schemeClr>
            </a:gs>
            <a:gs pos="84000">
              <a:schemeClr val="accent1">
                <a:lumMod val="40000"/>
                <a:lumOff val="60000"/>
              </a:schemeClr>
            </a:gs>
            <a:gs pos="40000">
              <a:schemeClr val="accent1">
                <a:lumMod val="20000"/>
                <a:lumOff val="80000"/>
              </a:schemeClr>
            </a:gs>
          </a:gsLst>
          <a:lin ang="5400000" scaled="1"/>
        </a:gradFill>
        <a:effectLst/>
      </p:bgPr>
    </p:bg>
    <p:spTree>
      <p:nvGrpSpPr>
        <p:cNvPr id="1" name=""/>
        <p:cNvGrpSpPr/>
        <p:nvPr/>
      </p:nvGrpSpPr>
      <p:grpSpPr>
        <a:xfrm>
          <a:off x="0" y="0"/>
          <a:ext cx="0" cy="0"/>
          <a:chOff x="0" y="0"/>
          <a:chExt cx="0" cy="0"/>
        </a:xfrm>
      </p:grpSpPr>
      <p:sp>
        <p:nvSpPr>
          <p:cNvPr id="110" name="Google Shape;110;p21"/>
          <p:cNvSpPr txBox="1">
            <a:spLocks noGrp="1"/>
          </p:cNvSpPr>
          <p:nvPr>
            <p:ph type="title" idx="4294967295"/>
          </p:nvPr>
        </p:nvSpPr>
        <p:spPr>
          <a:xfrm>
            <a:off x="3370958" y="136525"/>
            <a:ext cx="5730239" cy="1120416"/>
          </a:xfrm>
          <a:prstGeom prst="rect">
            <a:avLst/>
          </a:prstGeom>
          <a:noFill/>
          <a:ln>
            <a:noFill/>
            <a:prstDash/>
          </a:ln>
          <a:effectLst/>
        </p:spPr>
        <p:txBody>
          <a:bodyPr rot="0" spcFirstLastPara="1" vertOverflow="overflow" horzOverflow="overflow" vert="horz" wrap="square" lIns="121900" tIns="60925" rIns="121900" bIns="60925"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
                <a:schemeClr val="dk1"/>
              </a:buClr>
              <a:buSzPts val="5900"/>
              <a:buFont typeface="Calibri"/>
              <a:buNone/>
              <a:tabLst/>
              <a:defRPr/>
            </a:pPr>
            <a:r>
              <a:rPr kumimoji="0" lang="en-IN" sz="4000" b="0" i="0" u="none" strike="noStrike" kern="1200" cap="none" spc="0" normalizeH="0" baseline="0" noProof="0">
                <a:ln>
                  <a:noFill/>
                </a:ln>
                <a:solidFill>
                  <a:schemeClr val="tx1"/>
                </a:solidFill>
                <a:effectLst/>
                <a:uLnTx/>
                <a:uFillTx/>
                <a:latin typeface="Amasis MT Pro Black" panose="02040A04050005020304" pitchFamily="18" charset="0"/>
                <a:ea typeface="+mj-ea"/>
                <a:cs typeface="+mj-cs"/>
              </a:rPr>
              <a:t>Your Presenters</a:t>
            </a:r>
          </a:p>
        </p:txBody>
      </p:sp>
      <p:pic>
        <p:nvPicPr>
          <p:cNvPr id="5" name="Graphic 4" descr="Lecturer outline">
            <a:extLst>
              <a:ext uri="{FF2B5EF4-FFF2-40B4-BE49-F238E27FC236}">
                <a16:creationId xmlns:a16="http://schemas.microsoft.com/office/drawing/2014/main" id="{FBED380D-7EB9-69EB-9965-C6EAB947B3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4999" y="1492772"/>
            <a:ext cx="3872455" cy="3872455"/>
          </a:xfrm>
          <a:prstGeom prst="rect">
            <a:avLst/>
          </a:prstGeom>
        </p:spPr>
      </p:pic>
      <p:sp useBgFill="1">
        <p:nvSpPr>
          <p:cNvPr id="111" name="Google Shape;111;p21"/>
          <p:cNvSpPr txBox="1">
            <a:spLocks/>
          </p:cNvSpPr>
          <p:nvPr/>
        </p:nvSpPr>
        <p:spPr>
          <a:xfrm>
            <a:off x="5146100" y="1256941"/>
            <a:ext cx="5262963" cy="4537165"/>
          </a:xfrm>
          <a:prstGeom prst="rect">
            <a:avLst/>
          </a:prstGeom>
        </p:spPr>
        <p:txBody>
          <a:bodyPr spcFirstLastPara="1" vert="horz" lIns="121900" tIns="60925" rIns="121900" bIns="60925"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600"/>
              </a:spcAft>
              <a:buFont typeface="Arial" panose="020B0604020202020204" pitchFamily="34" charset="0"/>
              <a:buNone/>
            </a:pPr>
            <a:endParaRPr lang="en-IN" sz="1900">
              <a:latin typeface="ADLaM Display" panose="02010000000000000000" pitchFamily="2" charset="0"/>
              <a:ea typeface="ADLaM Display" panose="02010000000000000000" pitchFamily="2" charset="0"/>
              <a:cs typeface="ADLaM Display" panose="02010000000000000000" pitchFamily="2" charset="0"/>
            </a:endParaRPr>
          </a:p>
          <a:p>
            <a:pPr marL="0" indent="0" algn="ctr">
              <a:spcBef>
                <a:spcPts val="0"/>
              </a:spcBef>
              <a:spcAft>
                <a:spcPts val="600"/>
              </a:spcAft>
              <a:buFont typeface="Arial" panose="020B0604020202020204" pitchFamily="34" charset="0"/>
              <a:buNone/>
            </a:pPr>
            <a:r>
              <a:rPr lang="en-IN" sz="1900">
                <a:latin typeface="ADLaM Display" panose="02010000000000000000" pitchFamily="2" charset="0"/>
                <a:ea typeface="ADLaM Display" panose="02010000000000000000" pitchFamily="2" charset="0"/>
                <a:cs typeface="ADLaM Display" panose="02010000000000000000" pitchFamily="2" charset="0"/>
              </a:rPr>
              <a:t>Kristen Davis, M.S., LPC</a:t>
            </a:r>
          </a:p>
          <a:p>
            <a:pPr marL="0" indent="0" algn="ctr">
              <a:spcBef>
                <a:spcPts val="0"/>
              </a:spcBef>
              <a:spcAft>
                <a:spcPts val="600"/>
              </a:spcAft>
              <a:buNone/>
            </a:pPr>
            <a:r>
              <a:rPr lang="en-IN" sz="1900">
                <a:latin typeface="Amasis MT Pro Light" panose="02040304050005020304" pitchFamily="18" charset="0"/>
              </a:rPr>
              <a:t>VR State Office</a:t>
            </a:r>
          </a:p>
          <a:p>
            <a:pPr marL="0" indent="0" algn="ctr">
              <a:spcBef>
                <a:spcPts val="0"/>
              </a:spcBef>
              <a:spcAft>
                <a:spcPts val="600"/>
              </a:spcAft>
              <a:buFont typeface="Arial" panose="020B0604020202020204" pitchFamily="34" charset="0"/>
              <a:buNone/>
            </a:pPr>
            <a:r>
              <a:rPr lang="en-IN" sz="1900" i="1">
                <a:latin typeface="Amasis MT Pro Light" panose="02040304050005020304" pitchFamily="18" charset="0"/>
              </a:rPr>
              <a:t>Transition Program Specialist</a:t>
            </a:r>
          </a:p>
          <a:p>
            <a:pPr marL="0" indent="0" algn="ctr">
              <a:spcBef>
                <a:spcPts val="0"/>
              </a:spcBef>
              <a:spcAft>
                <a:spcPts val="600"/>
              </a:spcAft>
              <a:buFont typeface="Arial" panose="020B0604020202020204" pitchFamily="34" charset="0"/>
              <a:buNone/>
            </a:pPr>
            <a:endParaRPr lang="en-IN" sz="1900">
              <a:latin typeface="Amasis MT Pro Light" panose="02040304050005020304" pitchFamily="18" charset="0"/>
            </a:endParaRPr>
          </a:p>
          <a:p>
            <a:pPr marL="0" indent="0" algn="ctr">
              <a:spcBef>
                <a:spcPts val="0"/>
              </a:spcBef>
              <a:spcAft>
                <a:spcPts val="600"/>
              </a:spcAft>
              <a:buFont typeface="Arial" panose="020B0604020202020204" pitchFamily="34" charset="0"/>
              <a:buNone/>
            </a:pPr>
            <a:endParaRPr lang="en-IN" sz="1900">
              <a:latin typeface="Amasis MT Pro Light" panose="02040304050005020304" pitchFamily="18" charset="0"/>
            </a:endParaRPr>
          </a:p>
          <a:p>
            <a:pPr marL="0" indent="0" algn="ctr">
              <a:spcBef>
                <a:spcPts val="0"/>
              </a:spcBef>
              <a:spcAft>
                <a:spcPts val="600"/>
              </a:spcAft>
              <a:buFont typeface="Arial" panose="020B0604020202020204" pitchFamily="34" charset="0"/>
              <a:buNone/>
            </a:pPr>
            <a:r>
              <a:rPr lang="en-IN" sz="1900">
                <a:latin typeface="ADLaM Display" panose="02010000000000000000" pitchFamily="2" charset="0"/>
                <a:ea typeface="ADLaM Display" panose="02010000000000000000" pitchFamily="2" charset="0"/>
                <a:cs typeface="ADLaM Display" panose="02010000000000000000" pitchFamily="2" charset="0"/>
              </a:rPr>
              <a:t>Rebecca Quintero, M.S.</a:t>
            </a:r>
          </a:p>
          <a:p>
            <a:pPr marL="0" indent="0" algn="ctr">
              <a:spcBef>
                <a:spcPts val="0"/>
              </a:spcBef>
              <a:spcAft>
                <a:spcPts val="600"/>
              </a:spcAft>
              <a:buNone/>
            </a:pPr>
            <a:r>
              <a:rPr lang="en-IN" sz="1900">
                <a:latin typeface="Amasis MT Pro Light" panose="02040304050005020304" pitchFamily="18" charset="0"/>
              </a:rPr>
              <a:t>VR Region 6</a:t>
            </a:r>
          </a:p>
          <a:p>
            <a:pPr marL="0" indent="0" algn="ctr">
              <a:spcBef>
                <a:spcPts val="0"/>
              </a:spcBef>
              <a:spcAft>
                <a:spcPts val="600"/>
              </a:spcAft>
              <a:buFont typeface="Arial" panose="020B0604020202020204" pitchFamily="34" charset="0"/>
              <a:buNone/>
            </a:pPr>
            <a:r>
              <a:rPr lang="en-IN" sz="1900" i="1">
                <a:latin typeface="Amasis MT Pro Light" panose="02040304050005020304" pitchFamily="18" charset="0"/>
              </a:rPr>
              <a:t>Senior Transition Specialist</a:t>
            </a:r>
          </a:p>
          <a:p>
            <a:pPr marL="0" indent="0" algn="ctr">
              <a:spcBef>
                <a:spcPts val="0"/>
              </a:spcBef>
              <a:spcAft>
                <a:spcPts val="600"/>
              </a:spcAft>
              <a:buFont typeface="Arial" panose="020B0604020202020204" pitchFamily="34" charset="0"/>
              <a:buNone/>
            </a:pPr>
            <a:endParaRPr lang="en-IN" sz="1900">
              <a:latin typeface="Amasis MT Pro Light" panose="02040304050005020304" pitchFamily="18" charset="0"/>
            </a:endParaRPr>
          </a:p>
          <a:p>
            <a:pPr marL="0" indent="0" algn="ctr">
              <a:spcBef>
                <a:spcPts val="0"/>
              </a:spcBef>
              <a:spcAft>
                <a:spcPts val="600"/>
              </a:spcAft>
              <a:buFont typeface="Arial" panose="020B0604020202020204" pitchFamily="34" charset="0"/>
              <a:buNone/>
            </a:pPr>
            <a:r>
              <a:rPr lang="en-IN" sz="1900">
                <a:latin typeface="ADLaM Display" panose="02010000000000000000" pitchFamily="2" charset="0"/>
                <a:ea typeface="ADLaM Display" panose="02010000000000000000" pitchFamily="2" charset="0"/>
                <a:cs typeface="ADLaM Display" panose="02010000000000000000" pitchFamily="2" charset="0"/>
              </a:rPr>
              <a:t>Sam Gonzalez</a:t>
            </a:r>
          </a:p>
          <a:p>
            <a:pPr marL="0" indent="0" algn="ctr">
              <a:spcBef>
                <a:spcPts val="0"/>
              </a:spcBef>
              <a:spcAft>
                <a:spcPts val="600"/>
              </a:spcAft>
              <a:buNone/>
            </a:pPr>
            <a:r>
              <a:rPr lang="en-IN" sz="1900">
                <a:latin typeface="Amasis MT Pro Light" panose="02040304050005020304" pitchFamily="18" charset="0"/>
              </a:rPr>
              <a:t>Education Service Center Region 20</a:t>
            </a:r>
          </a:p>
          <a:p>
            <a:pPr marL="0" indent="0" algn="ctr">
              <a:spcBef>
                <a:spcPts val="0"/>
              </a:spcBef>
              <a:spcAft>
                <a:spcPts val="600"/>
              </a:spcAft>
              <a:buFont typeface="Arial" panose="020B0604020202020204" pitchFamily="34" charset="0"/>
              <a:buNone/>
            </a:pPr>
            <a:r>
              <a:rPr lang="en-IN" sz="1900" i="1">
                <a:latin typeface="Amasis MT Pro Light" panose="02040304050005020304" pitchFamily="18" charset="0"/>
              </a:rPr>
              <a:t>Education Consultant for Transition</a:t>
            </a:r>
          </a:p>
          <a:p>
            <a:pPr marL="0" indent="0">
              <a:spcBef>
                <a:spcPts val="0"/>
              </a:spcBef>
              <a:spcAft>
                <a:spcPts val="600"/>
              </a:spcAft>
              <a:buFont typeface="Arial" panose="020B0604020202020204" pitchFamily="34" charset="0"/>
              <a:buNone/>
            </a:pPr>
            <a:endParaRPr lang="en-IN" sz="1900">
              <a:latin typeface="Amasis MT Pro Light" panose="02040304050005020304" pitchFamily="18" charset="0"/>
            </a:endParaRPr>
          </a:p>
        </p:txBody>
      </p:sp>
      <p:sp>
        <p:nvSpPr>
          <p:cNvPr id="4" name="Slide Number Placeholder 3">
            <a:extLst>
              <a:ext uri="{FF2B5EF4-FFF2-40B4-BE49-F238E27FC236}">
                <a16:creationId xmlns:a16="http://schemas.microsoft.com/office/drawing/2014/main" id="{62207340-7364-85D0-BA58-27B5F02BE403}"/>
              </a:ext>
            </a:extLst>
          </p:cNvPr>
          <p:cNvSpPr>
            <a:spLocks noGrp="1"/>
          </p:cNvSpPr>
          <p:nvPr>
            <p:ph type="sldNum" sz="quarter" idx="12"/>
          </p:nvPr>
        </p:nvSpPr>
        <p:spPr/>
        <p:txBody>
          <a:bodyPr/>
          <a:lstStyle/>
          <a:p>
            <a:pPr algn="ctr"/>
            <a:fld id="{775B6C71-B8E2-4E4D-A4A3-1937B1299F9F}" type="slidenum">
              <a:rPr lang="en-US" smtClean="0"/>
              <a:pPr algn="ctr"/>
              <a:t>2</a:t>
            </a:fld>
            <a:endParaRPr lang="en-US"/>
          </a:p>
        </p:txBody>
      </p:sp>
    </p:spTree>
    <p:extLst>
      <p:ext uri="{BB962C8B-B14F-4D97-AF65-F5344CB8AC3E}">
        <p14:creationId xmlns:p14="http://schemas.microsoft.com/office/powerpoint/2010/main" val="373748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21000">
              <a:schemeClr val="bg1">
                <a:lumMod val="95000"/>
              </a:schemeClr>
            </a:gs>
            <a:gs pos="68000">
              <a:srgbClr val="CCECFF"/>
            </a:gs>
            <a:gs pos="91000">
              <a:srgbClr val="CCECFF"/>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94B66-FDC9-25A3-E89A-16E734AF5B1F}"/>
              </a:ext>
            </a:extLst>
          </p:cNvPr>
          <p:cNvSpPr>
            <a:spLocks noGrp="1"/>
          </p:cNvSpPr>
          <p:nvPr>
            <p:ph type="title"/>
          </p:nvPr>
        </p:nvSpPr>
        <p:spPr>
          <a:xfrm>
            <a:off x="322580" y="136525"/>
            <a:ext cx="11562080" cy="1189038"/>
          </a:xfrm>
        </p:spPr>
        <p:txBody>
          <a:bodyPr>
            <a:normAutofit/>
          </a:bodyPr>
          <a:lstStyle/>
          <a:p>
            <a:pPr algn="ctr"/>
            <a:r>
              <a:rPr lang="en-US">
                <a:latin typeface="ADLaM Display" panose="02010000000000000000" pitchFamily="2" charset="0"/>
                <a:ea typeface="ADLaM Display" panose="02010000000000000000" pitchFamily="2" charset="0"/>
                <a:cs typeface="ADLaM Display" panose="02010000000000000000" pitchFamily="2" charset="0"/>
              </a:rPr>
              <a:t>Group Activity: MOU Review</a:t>
            </a:r>
            <a:endParaRPr lang="en-US">
              <a:latin typeface="Amasis MT Pro Light" panose="02040304050005020304" pitchFamily="18" charset="0"/>
            </a:endParaRPr>
          </a:p>
        </p:txBody>
      </p:sp>
      <p:sp>
        <p:nvSpPr>
          <p:cNvPr id="4" name="Slide Number Placeholder 3">
            <a:extLst>
              <a:ext uri="{FF2B5EF4-FFF2-40B4-BE49-F238E27FC236}">
                <a16:creationId xmlns:a16="http://schemas.microsoft.com/office/drawing/2014/main" id="{1651DB75-BCD0-9019-4C45-538A6E1102F1}"/>
              </a:ext>
            </a:extLst>
          </p:cNvPr>
          <p:cNvSpPr>
            <a:spLocks noGrp="1"/>
          </p:cNvSpPr>
          <p:nvPr>
            <p:ph type="sldNum" sz="quarter" idx="12"/>
          </p:nvPr>
        </p:nvSpPr>
        <p:spPr/>
        <p:txBody>
          <a:bodyPr/>
          <a:lstStyle/>
          <a:p>
            <a:pPr algn="ctr"/>
            <a:fld id="{775B6C71-B8E2-4E4D-A4A3-1937B1299F9F}" type="slidenum">
              <a:rPr lang="en-US" smtClean="0"/>
              <a:pPr algn="ctr"/>
              <a:t>20</a:t>
            </a:fld>
            <a:endParaRPr lang="en-US"/>
          </a:p>
        </p:txBody>
      </p:sp>
      <p:sp>
        <p:nvSpPr>
          <p:cNvPr id="9" name="Content Placeholder 2">
            <a:extLst>
              <a:ext uri="{FF2B5EF4-FFF2-40B4-BE49-F238E27FC236}">
                <a16:creationId xmlns:a16="http://schemas.microsoft.com/office/drawing/2014/main" id="{926A9AE5-55AD-A9F5-DC7A-739C8D0573F0}"/>
              </a:ext>
            </a:extLst>
          </p:cNvPr>
          <p:cNvSpPr>
            <a:spLocks noGrp="1"/>
          </p:cNvSpPr>
          <p:nvPr>
            <p:ph idx="1"/>
          </p:nvPr>
        </p:nvSpPr>
        <p:spPr>
          <a:xfrm>
            <a:off x="855617" y="1407613"/>
            <a:ext cx="11109960" cy="4351338"/>
          </a:xfrm>
        </p:spPr>
        <p:txBody>
          <a:bodyPr>
            <a:normAutofit fontScale="92500" lnSpcReduction="10000"/>
          </a:bodyPr>
          <a:lstStyle/>
          <a:p>
            <a:r>
              <a:rPr lang="en-US">
                <a:latin typeface="Amasis MT Pro Light" panose="02040304050005020304" pitchFamily="18" charset="0"/>
              </a:rPr>
              <a:t>Pull copy of the MOU between TWC-TEA in your conference packet</a:t>
            </a:r>
          </a:p>
          <a:p>
            <a:endParaRPr lang="en-US">
              <a:latin typeface="Amasis MT Pro Light" panose="02040304050005020304" pitchFamily="18" charset="0"/>
            </a:endParaRPr>
          </a:p>
          <a:p>
            <a:r>
              <a:rPr lang="en-US">
                <a:latin typeface="Amasis MT Pro Light" panose="02040304050005020304" pitchFamily="18" charset="0"/>
              </a:rPr>
              <a:t>We want to ensure we have at eat table, a mixed group of TWC-VR staff as well as our School Partners</a:t>
            </a:r>
          </a:p>
          <a:p>
            <a:endParaRPr lang="en-US">
              <a:latin typeface="Amasis MT Pro Light" panose="02040304050005020304" pitchFamily="18" charset="0"/>
            </a:endParaRPr>
          </a:p>
          <a:p>
            <a:r>
              <a:rPr lang="en-US">
                <a:latin typeface="Amasis MT Pro Light" panose="02040304050005020304" pitchFamily="18" charset="0"/>
              </a:rPr>
              <a:t>Decide what questions you have and highlight 1-2 of them</a:t>
            </a:r>
          </a:p>
          <a:p>
            <a:endParaRPr lang="en-US">
              <a:latin typeface="Amasis MT Pro Light" panose="02040304050005020304" pitchFamily="18" charset="0"/>
            </a:endParaRPr>
          </a:p>
          <a:p>
            <a:r>
              <a:rPr lang="en-US">
                <a:latin typeface="Amasis MT Pro Light" panose="02040304050005020304" pitchFamily="18" charset="0"/>
              </a:rPr>
              <a:t>Identify a person from within your group who will share out your questions</a:t>
            </a:r>
          </a:p>
          <a:p>
            <a:endParaRPr lang="en-US">
              <a:latin typeface="Amasis MT Pro Light" panose="02040304050005020304" pitchFamily="18" charset="0"/>
            </a:endParaRPr>
          </a:p>
          <a:p>
            <a:r>
              <a:rPr lang="en-US">
                <a:latin typeface="Amasis MT Pro Light" panose="02040304050005020304" pitchFamily="18" charset="0"/>
              </a:rPr>
              <a:t>Any pending questions: Place in the “Parking Lot”</a:t>
            </a:r>
          </a:p>
        </p:txBody>
      </p:sp>
    </p:spTree>
    <p:extLst>
      <p:ext uri="{BB962C8B-B14F-4D97-AF65-F5344CB8AC3E}">
        <p14:creationId xmlns:p14="http://schemas.microsoft.com/office/powerpoint/2010/main" val="2986025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13000">
              <a:schemeClr val="bg1">
                <a:lumMod val="85000"/>
              </a:schemeClr>
            </a:gs>
            <a:gs pos="67000">
              <a:srgbClr val="CCECFF"/>
            </a:gs>
            <a:gs pos="32176">
              <a:srgbClr val="D4E1E9"/>
            </a:gs>
            <a:gs pos="93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51FED-426E-106D-138F-4A1C58D6D43E}"/>
              </a:ext>
            </a:extLst>
          </p:cNvPr>
          <p:cNvSpPr>
            <a:spLocks noGrp="1"/>
          </p:cNvSpPr>
          <p:nvPr>
            <p:ph type="title"/>
          </p:nvPr>
        </p:nvSpPr>
        <p:spPr>
          <a:xfrm>
            <a:off x="838199" y="109432"/>
            <a:ext cx="10515600" cy="1325563"/>
          </a:xfrm>
        </p:spPr>
        <p:txBody>
          <a:bodyPr/>
          <a:lstStyle/>
          <a:p>
            <a:pPr algn="ctr"/>
            <a:r>
              <a:rPr lang="en-US">
                <a:latin typeface="Amasis MT Pro Black" panose="02040A04050005020304" pitchFamily="18" charset="0"/>
              </a:rPr>
              <a:t>VR School Plan Guidelines</a:t>
            </a:r>
          </a:p>
        </p:txBody>
      </p:sp>
      <p:pic>
        <p:nvPicPr>
          <p:cNvPr id="6" name="Content Placeholder 5" descr="A VR school plan guideline&#10;">
            <a:extLst>
              <a:ext uri="{FF2B5EF4-FFF2-40B4-BE49-F238E27FC236}">
                <a16:creationId xmlns:a16="http://schemas.microsoft.com/office/drawing/2014/main" id="{615E4ED9-88EC-75AE-69DB-9C9C5C7146D1}"/>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t="8968"/>
          <a:stretch/>
        </p:blipFill>
        <p:spPr>
          <a:xfrm>
            <a:off x="1714500" y="1219200"/>
            <a:ext cx="8763000" cy="4860536"/>
          </a:xfrm>
          <a:ln>
            <a:solidFill>
              <a:schemeClr val="tx1"/>
            </a:solidFill>
            <a:extLst>
              <a:ext uri="{C807C97D-BFC1-408E-A445-0C87EB9F89A2}">
                <ask:lineSketchStyleProps xmlns:ask="http://schemas.microsoft.com/office/drawing/2018/sketchyshapes">
                  <ask:type>
                    <ask:lineSketchNone/>
                  </ask:type>
                </ask:lineSketchStyleProps>
              </a:ext>
            </a:extLst>
          </a:ln>
        </p:spPr>
      </p:pic>
      <p:sp>
        <p:nvSpPr>
          <p:cNvPr id="4" name="Slide Number Placeholder 3">
            <a:extLst>
              <a:ext uri="{FF2B5EF4-FFF2-40B4-BE49-F238E27FC236}">
                <a16:creationId xmlns:a16="http://schemas.microsoft.com/office/drawing/2014/main" id="{4DD9A559-66C2-7682-CB69-419CFF7AA1BB}"/>
              </a:ext>
            </a:extLst>
          </p:cNvPr>
          <p:cNvSpPr>
            <a:spLocks noGrp="1"/>
          </p:cNvSpPr>
          <p:nvPr>
            <p:ph type="sldNum" sz="quarter" idx="12"/>
          </p:nvPr>
        </p:nvSpPr>
        <p:spPr>
          <a:xfrm>
            <a:off x="10810874" y="6356350"/>
            <a:ext cx="542925" cy="365125"/>
          </a:xfrm>
        </p:spPr>
        <p:txBody>
          <a:bodyPr/>
          <a:lstStyle/>
          <a:p>
            <a:pPr algn="ctr"/>
            <a:fld id="{775B6C71-B8E2-4E4D-A4A3-1937B1299F9F}" type="slidenum">
              <a:rPr lang="en-US" smtClean="0"/>
              <a:pPr algn="ctr"/>
              <a:t>21</a:t>
            </a:fld>
            <a:endParaRPr lang="en-US"/>
          </a:p>
        </p:txBody>
      </p:sp>
    </p:spTree>
    <p:extLst>
      <p:ext uri="{BB962C8B-B14F-4D97-AF65-F5344CB8AC3E}">
        <p14:creationId xmlns:p14="http://schemas.microsoft.com/office/powerpoint/2010/main" val="3921148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13000">
              <a:schemeClr val="bg1">
                <a:lumMod val="85000"/>
              </a:schemeClr>
            </a:gs>
            <a:gs pos="67000">
              <a:srgbClr val="CCECFF"/>
            </a:gs>
            <a:gs pos="32176">
              <a:srgbClr val="D4E1E9"/>
            </a:gs>
            <a:gs pos="93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8D1E-FAAD-47D9-8FED-E1B748851B0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School Plan Slide</a:t>
            </a:r>
          </a:p>
        </p:txBody>
      </p:sp>
      <p:pic>
        <p:nvPicPr>
          <p:cNvPr id="6" name="Content Placeholder 5" descr="A school plan with a list of information&#10;">
            <a:extLst>
              <a:ext uri="{FF2B5EF4-FFF2-40B4-BE49-F238E27FC236}">
                <a16:creationId xmlns:a16="http://schemas.microsoft.com/office/drawing/2014/main" id="{29E8C6D0-8ACD-E368-107B-8929D16BE951}"/>
              </a:ext>
            </a:extLst>
          </p:cNvPr>
          <p:cNvPicPr>
            <a:picLocks noGrp="1" noChangeAspect="1"/>
          </p:cNvPicPr>
          <p:nvPr>
            <p:ph idx="1"/>
          </p:nvPr>
        </p:nvPicPr>
        <p:blipFill>
          <a:blip r:embed="rId3"/>
          <a:stretch>
            <a:fillRect/>
          </a:stretch>
        </p:blipFill>
        <p:spPr>
          <a:xfrm>
            <a:off x="615579" y="147410"/>
            <a:ext cx="5312435" cy="5991225"/>
          </a:xfrm>
          <a:ln w="9525">
            <a:solidFill>
              <a:schemeClr val="tx1"/>
            </a:solidFill>
          </a:ln>
        </p:spPr>
      </p:pic>
      <p:pic>
        <p:nvPicPr>
          <p:cNvPr id="8" name="Picture 7" descr="A school plan with a list of information">
            <a:extLst>
              <a:ext uri="{FF2B5EF4-FFF2-40B4-BE49-F238E27FC236}">
                <a16:creationId xmlns:a16="http://schemas.microsoft.com/office/drawing/2014/main" id="{34169A94-FACC-A0BF-D216-9E23E1AA5CD6}"/>
              </a:ext>
            </a:extLst>
          </p:cNvPr>
          <p:cNvPicPr>
            <a:picLocks noChangeAspect="1"/>
          </p:cNvPicPr>
          <p:nvPr/>
        </p:nvPicPr>
        <p:blipFill>
          <a:blip r:embed="rId4"/>
          <a:stretch>
            <a:fillRect/>
          </a:stretch>
        </p:blipFill>
        <p:spPr>
          <a:xfrm>
            <a:off x="6430910" y="147410"/>
            <a:ext cx="5145511" cy="5991225"/>
          </a:xfrm>
          <a:prstGeom prst="rect">
            <a:avLst/>
          </a:prstGeom>
          <a:ln w="9525">
            <a:solidFill>
              <a:schemeClr val="tx1"/>
            </a:solidFill>
          </a:ln>
        </p:spPr>
      </p:pic>
      <p:sp>
        <p:nvSpPr>
          <p:cNvPr id="4" name="Slide Number Placeholder 3">
            <a:extLst>
              <a:ext uri="{FF2B5EF4-FFF2-40B4-BE49-F238E27FC236}">
                <a16:creationId xmlns:a16="http://schemas.microsoft.com/office/drawing/2014/main" id="{6EEF1A61-4FDD-42EB-7D0E-C3EC9DC30FBA}"/>
              </a:ext>
            </a:extLst>
          </p:cNvPr>
          <p:cNvSpPr>
            <a:spLocks noGrp="1"/>
          </p:cNvSpPr>
          <p:nvPr>
            <p:ph type="sldNum" sz="quarter" idx="12"/>
          </p:nvPr>
        </p:nvSpPr>
        <p:spPr>
          <a:xfrm>
            <a:off x="10829924" y="6356350"/>
            <a:ext cx="523875" cy="365125"/>
          </a:xfrm>
        </p:spPr>
        <p:txBody>
          <a:bodyPr/>
          <a:lstStyle/>
          <a:p>
            <a:pPr algn="ctr"/>
            <a:fld id="{775B6C71-B8E2-4E4D-A4A3-1937B1299F9F}" type="slidenum">
              <a:rPr lang="en-US" smtClean="0"/>
              <a:pPr algn="ctr"/>
              <a:t>22</a:t>
            </a:fld>
            <a:endParaRPr lang="en-US"/>
          </a:p>
        </p:txBody>
      </p:sp>
    </p:spTree>
    <p:extLst>
      <p:ext uri="{BB962C8B-B14F-4D97-AF65-F5344CB8AC3E}">
        <p14:creationId xmlns:p14="http://schemas.microsoft.com/office/powerpoint/2010/main" val="3068129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13000">
              <a:schemeClr val="bg1">
                <a:lumMod val="85000"/>
              </a:schemeClr>
            </a:gs>
            <a:gs pos="67000">
              <a:srgbClr val="CCECFF"/>
            </a:gs>
            <a:gs pos="32176">
              <a:srgbClr val="D4E1E9"/>
            </a:gs>
            <a:gs pos="93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369CDE-D128-BA45-C040-88ECF7CB14B8}"/>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School Plan Slide 2</a:t>
            </a:r>
          </a:p>
        </p:txBody>
      </p:sp>
      <p:pic>
        <p:nvPicPr>
          <p:cNvPr id="6" name="Content Placeholder 5" descr="A school plan with a list of information">
            <a:extLst>
              <a:ext uri="{FF2B5EF4-FFF2-40B4-BE49-F238E27FC236}">
                <a16:creationId xmlns:a16="http://schemas.microsoft.com/office/drawing/2014/main" id="{C0EA82E9-6EBB-E558-57E4-11956537629C}"/>
              </a:ext>
            </a:extLst>
          </p:cNvPr>
          <p:cNvPicPr>
            <a:picLocks noGrp="1" noChangeAspect="1"/>
          </p:cNvPicPr>
          <p:nvPr>
            <p:ph idx="1"/>
          </p:nvPr>
        </p:nvPicPr>
        <p:blipFill>
          <a:blip r:embed="rId3"/>
          <a:stretch>
            <a:fillRect/>
          </a:stretch>
        </p:blipFill>
        <p:spPr>
          <a:xfrm>
            <a:off x="2033588" y="218803"/>
            <a:ext cx="8124824" cy="5937250"/>
          </a:xfrm>
          <a:ln w="9525">
            <a:solidFill>
              <a:schemeClr val="tx1"/>
            </a:solidFill>
          </a:ln>
        </p:spPr>
      </p:pic>
      <p:sp>
        <p:nvSpPr>
          <p:cNvPr id="4" name="Slide Number Placeholder 3">
            <a:extLst>
              <a:ext uri="{FF2B5EF4-FFF2-40B4-BE49-F238E27FC236}">
                <a16:creationId xmlns:a16="http://schemas.microsoft.com/office/drawing/2014/main" id="{A4E9A6CA-6C7A-AA51-43B8-F47265724F26}"/>
              </a:ext>
            </a:extLst>
          </p:cNvPr>
          <p:cNvSpPr>
            <a:spLocks noGrp="1"/>
          </p:cNvSpPr>
          <p:nvPr>
            <p:ph type="sldNum" sz="quarter" idx="12"/>
          </p:nvPr>
        </p:nvSpPr>
        <p:spPr>
          <a:xfrm>
            <a:off x="10791824" y="6356350"/>
            <a:ext cx="561975" cy="365125"/>
          </a:xfrm>
        </p:spPr>
        <p:txBody>
          <a:bodyPr/>
          <a:lstStyle/>
          <a:p>
            <a:pPr algn="ctr"/>
            <a:fld id="{775B6C71-B8E2-4E4D-A4A3-1937B1299F9F}" type="slidenum">
              <a:rPr lang="en-US" smtClean="0"/>
              <a:pPr algn="ctr"/>
              <a:t>23</a:t>
            </a:fld>
            <a:endParaRPr lang="en-US"/>
          </a:p>
        </p:txBody>
      </p:sp>
    </p:spTree>
    <p:extLst>
      <p:ext uri="{BB962C8B-B14F-4D97-AF65-F5344CB8AC3E}">
        <p14:creationId xmlns:p14="http://schemas.microsoft.com/office/powerpoint/2010/main" val="2294343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3"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Rectangle 36">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6" name="Content Placeholder 5" descr="Word Cloud on Collaboration&#10;">
            <a:extLst>
              <a:ext uri="{FF2B5EF4-FFF2-40B4-BE49-F238E27FC236}">
                <a16:creationId xmlns:a16="http://schemas.microsoft.com/office/drawing/2014/main" id="{6D1BE5A4-29F2-9E60-5AE6-69F4D349CBFF}"/>
              </a:ext>
            </a:extLst>
          </p:cNvPr>
          <p:cNvPicPr>
            <a:picLocks noGrp="1" noChangeAspect="1"/>
          </p:cNvPicPr>
          <p:nvPr>
            <p:ph idx="1"/>
          </p:nvPr>
        </p:nvPicPr>
        <p:blipFill>
          <a:blip r:embed="rId3"/>
          <a:stretch>
            <a:fillRect/>
          </a:stretch>
        </p:blipFill>
        <p:spPr>
          <a:xfrm>
            <a:off x="1198702" y="918266"/>
            <a:ext cx="4644528" cy="2171317"/>
          </a:xfrm>
          <a:prstGeom prst="rect">
            <a:avLst/>
          </a:prstGeom>
          <a:solidFill>
            <a:srgbClr val="FFFFFF">
              <a:shade val="85000"/>
            </a:srgbClr>
          </a:solidFill>
        </p:spPr>
      </p:pic>
      <p:pic>
        <p:nvPicPr>
          <p:cNvPr id="8" name="Graphic 7">
            <a:extLst>
              <a:ext uri="{FF2B5EF4-FFF2-40B4-BE49-F238E27FC236}">
                <a16:creationId xmlns:a16="http://schemas.microsoft.com/office/drawing/2014/main" id="{166C76B4-4004-9854-7FBE-16C53D68AD1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00334" y="3132082"/>
            <a:ext cx="2716683" cy="2716683"/>
          </a:xfrm>
          <a:prstGeom prst="rect">
            <a:avLst/>
          </a:prstGeom>
        </p:spPr>
      </p:pic>
      <p:cxnSp>
        <p:nvCxnSpPr>
          <p:cNvPr id="39" name="Straight Connector 38">
            <a:extLst>
              <a:ext uri="{FF2B5EF4-FFF2-40B4-BE49-F238E27FC236}">
                <a16:creationId xmlns:a16="http://schemas.microsoft.com/office/drawing/2014/main" id="{02E9B2EE-76CA-47F3-9977-3F2FCB7FD2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739239"/>
            <a:ext cx="0" cy="32004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C3B0D070-F3B0-2397-18D9-F569134E4AF4}"/>
              </a:ext>
            </a:extLst>
          </p:cNvPr>
          <p:cNvSpPr txBox="1">
            <a:spLocks noGrp="1"/>
          </p:cNvSpPr>
          <p:nvPr>
            <p:ph type="title" idx="4294967295"/>
          </p:nvPr>
        </p:nvSpPr>
        <p:spPr>
          <a:xfrm>
            <a:off x="6096000" y="962257"/>
            <a:ext cx="5442186" cy="43396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chemeClr val="tx1"/>
                </a:solidFill>
                <a:effectLst/>
                <a:uLnTx/>
                <a:uFillTx/>
                <a:latin typeface="Amasis MT Pro Light" panose="02040304050005020304" pitchFamily="18" charset="0"/>
                <a:ea typeface="+mn-ea"/>
                <a:cs typeface="+mn-cs"/>
              </a:rPr>
              <a:t>Capacity Building for a Stronger Collaboration</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600" b="0" i="0" u="none" strike="noStrike" kern="1200" cap="none" spc="0" normalizeH="0" baseline="0" noProof="0">
              <a:ln>
                <a:noFill/>
              </a:ln>
              <a:solidFill>
                <a:schemeClr val="tx1"/>
              </a:solidFill>
              <a:effectLst/>
              <a:uLnTx/>
              <a:uFillTx/>
              <a:latin typeface="Amasis MT Pro Light" panose="02040304050005020304" pitchFamily="18"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a:ln>
                  <a:noFill/>
                </a:ln>
                <a:solidFill>
                  <a:schemeClr val="tx1"/>
                </a:solidFill>
                <a:effectLst/>
                <a:uLnTx/>
                <a:uFillTx/>
                <a:latin typeface="Amasis MT Pro Light" panose="02040304050005020304" pitchFamily="18" charset="0"/>
                <a:ea typeface="+mn-ea"/>
                <a:cs typeface="+mn-cs"/>
              </a:rPr>
              <a:t>Collaboration and Communication for student success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tx1"/>
              </a:solidFill>
              <a:effectLst/>
              <a:uLnTx/>
              <a:uFillTx/>
              <a:latin typeface="Amasis MT Pro Light" panose="02040304050005020304" pitchFamily="18" charset="0"/>
              <a:ea typeface="+mn-ea"/>
              <a:cs typeface="Calibri"/>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a:ln>
                  <a:noFill/>
                </a:ln>
                <a:solidFill>
                  <a:schemeClr val="tx1"/>
                </a:solidFill>
                <a:effectLst/>
                <a:uLnTx/>
                <a:uFillTx/>
                <a:latin typeface="Amasis MT Pro Light" panose="02040304050005020304" pitchFamily="18" charset="0"/>
                <a:ea typeface="+mn-ea"/>
                <a:cs typeface="Calibri Light"/>
              </a:rPr>
              <a:t>How systems benefit from seamless transition collaboration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tx1"/>
              </a:solidFill>
              <a:effectLst/>
              <a:uLnTx/>
              <a:uFillTx/>
              <a:latin typeface="Amasis MT Pro Light" panose="02040304050005020304" pitchFamily="18" charset="0"/>
              <a:ea typeface="+mn-ea"/>
              <a:cs typeface="Calibri Light"/>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a:ln>
                  <a:noFill/>
                </a:ln>
                <a:solidFill>
                  <a:schemeClr val="tx1"/>
                </a:solidFill>
                <a:effectLst/>
                <a:uLnTx/>
                <a:uFillTx/>
                <a:latin typeface="Amasis MT Pro Light" panose="02040304050005020304" pitchFamily="18" charset="0"/>
                <a:ea typeface="+mn-ea"/>
                <a:cs typeface="+mn-cs"/>
              </a:rPr>
              <a:t>What are Pre-Employment Transition Services (Pre-ETS)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tx1"/>
              </a:solidFill>
              <a:effectLst/>
              <a:uLnTx/>
              <a:uFillTx/>
              <a:latin typeface="Amasis MT Pro Light" panose="02040304050005020304" pitchFamily="18" charset="0"/>
              <a:ea typeface="+mn-ea"/>
              <a:cs typeface="Calibri"/>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a:ln>
                  <a:noFill/>
                </a:ln>
                <a:solidFill>
                  <a:schemeClr val="tx1"/>
                </a:solidFill>
                <a:effectLst/>
                <a:uLnTx/>
                <a:uFillTx/>
                <a:latin typeface="Amasis MT Pro Light" panose="02040304050005020304" pitchFamily="18" charset="0"/>
                <a:ea typeface="+mn-ea"/>
                <a:cs typeface="+mn-cs"/>
              </a:rPr>
              <a:t>How ISD Staff can initiate contact with VR Staff</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tx1"/>
              </a:solidFill>
              <a:effectLst/>
              <a:uLnTx/>
              <a:uFillTx/>
              <a:latin typeface="Amasis MT Pro Light" panose="02040304050005020304" pitchFamily="18" charset="0"/>
              <a:ea typeface="+mn-ea"/>
              <a:cs typeface="Calibri"/>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a:ln>
                  <a:noFill/>
                </a:ln>
                <a:solidFill>
                  <a:schemeClr val="tx1"/>
                </a:solidFill>
                <a:effectLst/>
                <a:uLnTx/>
                <a:uFillTx/>
                <a:latin typeface="Amasis MT Pro Light" panose="02040304050005020304" pitchFamily="18" charset="0"/>
                <a:ea typeface="+mn-ea"/>
                <a:cs typeface="+mn-cs"/>
              </a:rPr>
              <a:t>Starting the student referral process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tx1"/>
              </a:solidFill>
              <a:effectLst/>
              <a:uLnTx/>
              <a:uFillTx/>
              <a:latin typeface="Amasis MT Pro Light" panose="02040304050005020304" pitchFamily="18"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a:ln>
                  <a:noFill/>
                </a:ln>
                <a:solidFill>
                  <a:schemeClr val="tx1"/>
                </a:solidFill>
                <a:effectLst/>
                <a:uLnTx/>
                <a:uFillTx/>
                <a:latin typeface="Amasis MT Pro Light" panose="02040304050005020304" pitchFamily="18" charset="0"/>
                <a:ea typeface="+mn-ea"/>
                <a:cs typeface="+mn-cs"/>
              </a:rPr>
              <a:t>Two Pathways to Vocational Rehabilitation Services: </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a:ln>
                  <a:noFill/>
                </a:ln>
                <a:solidFill>
                  <a:schemeClr val="tx1"/>
                </a:solidFill>
                <a:effectLst/>
                <a:uLnTx/>
                <a:uFillTx/>
                <a:latin typeface="Amasis MT Pro Light" panose="02040304050005020304" pitchFamily="18" charset="0"/>
                <a:ea typeface="+mn-ea"/>
                <a:cs typeface="+mn-cs"/>
              </a:rPr>
              <a:t>(1) Potentially VR Eligible and (2) VR Eligible</a:t>
            </a:r>
          </a:p>
          <a:p>
            <a:pPr marL="1200150" marR="0" lvl="2"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a:ln>
                  <a:noFill/>
                </a:ln>
                <a:solidFill>
                  <a:schemeClr val="tx1"/>
                </a:solidFill>
                <a:effectLst/>
                <a:uLnTx/>
                <a:uFillTx/>
                <a:latin typeface="Amasis MT Pro Light" panose="02040304050005020304" pitchFamily="18" charset="0"/>
                <a:ea typeface="+mn-ea"/>
                <a:cs typeface="+mn-cs"/>
              </a:rPr>
              <a:t>When to enter into each VR Phase?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600" b="0" i="0" u="none" strike="noStrike" kern="1200" cap="none" spc="0" normalizeH="0" baseline="0" noProof="0">
              <a:ln>
                <a:noFill/>
              </a:ln>
              <a:solidFill>
                <a:schemeClr val="tx1"/>
              </a:solidFill>
              <a:effectLst/>
              <a:uLnTx/>
              <a:uFillTx/>
              <a:latin typeface="Amasis MT Pro Light" panose="02040304050005020304" pitchFamily="18" charset="0"/>
              <a:ea typeface="+mn-ea"/>
              <a:cs typeface="Calibri"/>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a:ln>
                  <a:noFill/>
                </a:ln>
                <a:solidFill>
                  <a:schemeClr val="tx1"/>
                </a:solidFill>
                <a:effectLst/>
                <a:uLnTx/>
                <a:uFillTx/>
                <a:latin typeface="Amasis MT Pro Light" panose="02040304050005020304" pitchFamily="18" charset="0"/>
                <a:ea typeface="+mn-ea"/>
                <a:cs typeface="+mn-cs"/>
              </a:rPr>
              <a:t>Review of the Potentially Eligible Process</a:t>
            </a:r>
          </a:p>
        </p:txBody>
      </p:sp>
      <p:sp>
        <p:nvSpPr>
          <p:cNvPr id="5" name="Slide Number Placeholder 4">
            <a:extLst>
              <a:ext uri="{FF2B5EF4-FFF2-40B4-BE49-F238E27FC236}">
                <a16:creationId xmlns:a16="http://schemas.microsoft.com/office/drawing/2014/main" id="{2C86C0D1-0883-AC71-8573-DE231721A603}"/>
              </a:ext>
            </a:extLst>
          </p:cNvPr>
          <p:cNvSpPr>
            <a:spLocks noGrp="1"/>
          </p:cNvSpPr>
          <p:nvPr>
            <p:ph type="sldNum" sz="quarter" idx="12"/>
          </p:nvPr>
        </p:nvSpPr>
        <p:spPr>
          <a:xfrm>
            <a:off x="10707624" y="6382512"/>
            <a:ext cx="685800" cy="320040"/>
          </a:xfrm>
        </p:spPr>
        <p:txBody>
          <a:bodyPr vert="horz" lIns="91440" tIns="45720" rIns="91440" bIns="45720" rtlCol="0" anchor="ctr">
            <a:normAutofit/>
          </a:bodyPr>
          <a:lstStyle/>
          <a:p>
            <a:pPr defTabSz="914400">
              <a:spcAft>
                <a:spcPts val="600"/>
              </a:spcAft>
            </a:pPr>
            <a:fld id="{775B6C71-B8E2-4E4D-A4A3-1937B1299F9F}" type="slidenum">
              <a:rPr lang="en-US"/>
              <a:pPr defTabSz="914400">
                <a:spcAft>
                  <a:spcPts val="600"/>
                </a:spcAft>
              </a:pPr>
              <a:t>24</a:t>
            </a:fld>
            <a:endParaRPr lang="en-US"/>
          </a:p>
        </p:txBody>
      </p:sp>
    </p:spTree>
    <p:extLst>
      <p:ext uri="{BB962C8B-B14F-4D97-AF65-F5344CB8AC3E}">
        <p14:creationId xmlns:p14="http://schemas.microsoft.com/office/powerpoint/2010/main" val="4069795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CCECFF"/>
            </a:gs>
            <a:gs pos="58000">
              <a:schemeClr val="bg1">
                <a:lumMod val="8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D9F2C1-5278-DF84-D172-FB5C30AD9808}"/>
              </a:ext>
            </a:extLst>
          </p:cNvPr>
          <p:cNvSpPr>
            <a:spLocks noGrp="1"/>
          </p:cNvSpPr>
          <p:nvPr>
            <p:ph type="title"/>
          </p:nvPr>
        </p:nvSpPr>
        <p:spPr>
          <a:xfrm>
            <a:off x="1420150" y="303454"/>
            <a:ext cx="9236700" cy="1188950"/>
          </a:xfrm>
        </p:spPr>
        <p:txBody>
          <a:bodyPr anchor="b">
            <a:normAutofit/>
          </a:bodyPr>
          <a:lstStyle/>
          <a:p>
            <a:pPr algn="ctr"/>
            <a:r>
              <a:rPr lang="en-US" b="1">
                <a:latin typeface="Amasis MT Pro Black" panose="02040A04050005020304" pitchFamily="18" charset="0"/>
              </a:rPr>
              <a:t>Importance of Collaboration</a:t>
            </a:r>
          </a:p>
        </p:txBody>
      </p:sp>
      <p:grpSp>
        <p:nvGrpSpPr>
          <p:cNvPr id="14" name="Group 13">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5" name="Rectangle 14">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45B4E1-63D7-DFF1-F43B-0974FC786F90}"/>
              </a:ext>
            </a:extLst>
          </p:cNvPr>
          <p:cNvSpPr>
            <a:spLocks noGrp="1"/>
          </p:cNvSpPr>
          <p:nvPr>
            <p:ph idx="1"/>
          </p:nvPr>
        </p:nvSpPr>
        <p:spPr>
          <a:xfrm>
            <a:off x="808638" y="2385776"/>
            <a:ext cx="10459725" cy="3531986"/>
          </a:xfrm>
        </p:spPr>
        <p:txBody>
          <a:bodyPr anchor="ctr">
            <a:normAutofit fontScale="92500" lnSpcReduction="10000"/>
          </a:bodyPr>
          <a:lstStyle/>
          <a:p>
            <a:pPr marL="0" indent="0" algn="just">
              <a:buNone/>
            </a:pPr>
            <a:r>
              <a:rPr lang="en-US">
                <a:effectLst/>
                <a:latin typeface="Amasis MT Pro Light" panose="02040304050005020304" pitchFamily="18" charset="0"/>
              </a:rPr>
              <a:t>Collaboration is a predictor of positive postschool outcomes for students with disabilities when it occurs across education, vocational rehabilitation, families, and numerous other partners who provide instruction, pre-employment transition services, and other transition services stakeholders. </a:t>
            </a:r>
          </a:p>
          <a:p>
            <a:pPr marL="0" indent="0" algn="just">
              <a:buNone/>
            </a:pPr>
            <a:endParaRPr lang="en-US" i="1">
              <a:effectLst/>
              <a:latin typeface="Amasis MT Pro Light" panose="02040304050005020304" pitchFamily="18" charset="0"/>
            </a:endParaRPr>
          </a:p>
          <a:p>
            <a:pPr marL="0" indent="0" algn="just">
              <a:buNone/>
            </a:pPr>
            <a:r>
              <a:rPr lang="en-US">
                <a:effectLst/>
                <a:latin typeface="Amasis MT Pro Light" panose="02040304050005020304" pitchFamily="18" charset="0"/>
              </a:rPr>
              <a:t>Well-developed partnerships for planning and service delivery give the greatest benefit to youth and their families.  </a:t>
            </a:r>
          </a:p>
          <a:p>
            <a:pPr marL="0" indent="0" algn="just">
              <a:buNone/>
            </a:pPr>
            <a:endParaRPr lang="en-US">
              <a:latin typeface="Amasis MT Pro Light" panose="02040304050005020304" pitchFamily="18" charset="0"/>
            </a:endParaRPr>
          </a:p>
          <a:p>
            <a:pPr marL="0" indent="0" algn="just">
              <a:buNone/>
            </a:pPr>
            <a:r>
              <a:rPr lang="en-US">
                <a:effectLst/>
                <a:latin typeface="Amasis MT Pro Light" panose="02040304050005020304" pitchFamily="18" charset="0"/>
              </a:rPr>
              <a:t>Source:  </a:t>
            </a:r>
            <a:r>
              <a:rPr lang="en-US">
                <a:latin typeface="Amasis MT Pro Light" panose="02040304050005020304" pitchFamily="18" charset="0"/>
                <a:hlinkClick r:id="rId3" tooltip="https://transitionta.org/interagency-collaboration/"/>
              </a:rPr>
              <a:t>Interagency Collaboration - NTACT:C (transitionta.org)</a:t>
            </a:r>
            <a:endParaRPr lang="en-US">
              <a:latin typeface="Amasis MT Pro Light" panose="02040304050005020304" pitchFamily="18" charset="0"/>
            </a:endParaRPr>
          </a:p>
        </p:txBody>
      </p:sp>
      <p:pic>
        <p:nvPicPr>
          <p:cNvPr id="4" name="Graphic 3" descr="Cheers outline">
            <a:extLst>
              <a:ext uri="{FF2B5EF4-FFF2-40B4-BE49-F238E27FC236}">
                <a16:creationId xmlns:a16="http://schemas.microsoft.com/office/drawing/2014/main" id="{7D416429-965A-3593-50FF-2FE635F5C1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13291" y="5034664"/>
            <a:ext cx="1316260" cy="1316260"/>
          </a:xfrm>
          <a:prstGeom prst="rect">
            <a:avLst/>
          </a:prstGeom>
        </p:spPr>
      </p:pic>
      <p:sp>
        <p:nvSpPr>
          <p:cNvPr id="5" name="Slide Number Placeholder 4">
            <a:extLst>
              <a:ext uri="{FF2B5EF4-FFF2-40B4-BE49-F238E27FC236}">
                <a16:creationId xmlns:a16="http://schemas.microsoft.com/office/drawing/2014/main" id="{2C86C0D1-0883-AC71-8573-DE231721A603}"/>
              </a:ext>
            </a:extLst>
          </p:cNvPr>
          <p:cNvSpPr>
            <a:spLocks noGrp="1"/>
          </p:cNvSpPr>
          <p:nvPr>
            <p:ph type="sldNum" sz="quarter" idx="12"/>
          </p:nvPr>
        </p:nvSpPr>
        <p:spPr>
          <a:xfrm>
            <a:off x="8610600" y="6492240"/>
            <a:ext cx="2743200" cy="365125"/>
          </a:xfrm>
        </p:spPr>
        <p:txBody>
          <a:bodyPr>
            <a:normAutofit/>
          </a:bodyPr>
          <a:lstStyle/>
          <a:p>
            <a:pPr>
              <a:spcAft>
                <a:spcPts val="600"/>
              </a:spcAft>
            </a:pPr>
            <a:fld id="{775B6C71-B8E2-4E4D-A4A3-1937B1299F9F}" type="slidenum">
              <a:rPr lang="en-US" smtClean="0"/>
              <a:pPr>
                <a:spcAft>
                  <a:spcPts val="600"/>
                </a:spcAft>
              </a:pPr>
              <a:t>25</a:t>
            </a:fld>
            <a:endParaRPr lang="en-US"/>
          </a:p>
        </p:txBody>
      </p:sp>
    </p:spTree>
    <p:extLst>
      <p:ext uri="{BB962C8B-B14F-4D97-AF65-F5344CB8AC3E}">
        <p14:creationId xmlns:p14="http://schemas.microsoft.com/office/powerpoint/2010/main" val="3573281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CCECFF"/>
            </a:gs>
            <a:gs pos="58000">
              <a:schemeClr val="bg1">
                <a:lumMod val="8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D9F2C1-5278-DF84-D172-FB5C30AD9808}"/>
              </a:ext>
            </a:extLst>
          </p:cNvPr>
          <p:cNvSpPr>
            <a:spLocks noGrp="1"/>
          </p:cNvSpPr>
          <p:nvPr>
            <p:ph type="title"/>
          </p:nvPr>
        </p:nvSpPr>
        <p:spPr>
          <a:xfrm>
            <a:off x="482711" y="35682"/>
            <a:ext cx="10971882" cy="1415969"/>
          </a:xfrm>
        </p:spPr>
        <p:txBody>
          <a:bodyPr anchor="b">
            <a:noAutofit/>
          </a:bodyPr>
          <a:lstStyle/>
          <a:p>
            <a:pPr algn="ctr"/>
            <a:r>
              <a:rPr lang="en-US">
                <a:latin typeface="Amasis MT Pro Black" panose="02040A04050005020304" pitchFamily="18" charset="0"/>
                <a:cs typeface="Calibri Light"/>
              </a:rPr>
              <a:t>Seamless Transition Collaboration How Systems Benefit</a:t>
            </a:r>
            <a:endParaRPr lang="en-US">
              <a:latin typeface="Amasis MT Pro Black" panose="02040A04050005020304" pitchFamily="18" charset="0"/>
            </a:endParaRPr>
          </a:p>
        </p:txBody>
      </p:sp>
      <p:grpSp>
        <p:nvGrpSpPr>
          <p:cNvPr id="14" name="Group 13">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5" name="Rectangle 14">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45B4E1-63D7-DFF1-F43B-0974FC786F90}"/>
              </a:ext>
            </a:extLst>
          </p:cNvPr>
          <p:cNvSpPr>
            <a:spLocks noGrp="1"/>
          </p:cNvSpPr>
          <p:nvPr>
            <p:ph idx="1"/>
          </p:nvPr>
        </p:nvSpPr>
        <p:spPr>
          <a:xfrm>
            <a:off x="243211" y="1998368"/>
            <a:ext cx="11255435" cy="4459160"/>
          </a:xfrm>
        </p:spPr>
        <p:txBody>
          <a:bodyPr anchor="ctr">
            <a:normAutofit/>
          </a:bodyPr>
          <a:lstStyle/>
          <a:p>
            <a:pPr marL="0" indent="0">
              <a:buNone/>
            </a:pPr>
            <a:r>
              <a:rPr lang="en-US" sz="2000" b="1" u="sng">
                <a:latin typeface="Amasis MT Pro Light" panose="02040304050005020304" pitchFamily="18" charset="0"/>
                <a:cs typeface="Calibri"/>
              </a:rPr>
              <a:t>Education</a:t>
            </a:r>
            <a:endParaRPr lang="en-US" sz="2000" b="1" u="sng">
              <a:latin typeface="Amasis MT Pro Light" panose="02040304050005020304" pitchFamily="18" charset="0"/>
            </a:endParaRPr>
          </a:p>
          <a:p>
            <a:pPr lvl="1"/>
            <a:r>
              <a:rPr lang="en-US" sz="2000">
                <a:latin typeface="Amasis MT Pro Light" panose="02040304050005020304" pitchFamily="18" charset="0"/>
                <a:cs typeface="Calibri"/>
              </a:rPr>
              <a:t>More meaningful Individualized Education Program (IEP) and transition plans required under the Individuals with Disabilities Education Act (IDEA);</a:t>
            </a:r>
          </a:p>
          <a:p>
            <a:pPr lvl="1"/>
            <a:r>
              <a:rPr lang="en-US" sz="2000">
                <a:latin typeface="Amasis MT Pro Light" panose="02040304050005020304" pitchFamily="18" charset="0"/>
                <a:cs typeface="Calibri"/>
              </a:rPr>
              <a:t>Additional positive outcomes required by IDEA Indicator 14 reports, and post-school follow up shows more former students working.</a:t>
            </a:r>
          </a:p>
          <a:p>
            <a:pPr lvl="1"/>
            <a:r>
              <a:rPr lang="en-US" sz="2000">
                <a:latin typeface="Amasis MT Pro Light" panose="02040304050005020304" pitchFamily="18" charset="0"/>
                <a:cs typeface="Calibri"/>
              </a:rPr>
              <a:t>More meaningful 504 Plans required under the 504 Rehabilitation Act.</a:t>
            </a:r>
          </a:p>
          <a:p>
            <a:pPr marL="0" indent="0">
              <a:buNone/>
            </a:pPr>
            <a:r>
              <a:rPr lang="en-US" sz="2000" b="1" u="sng">
                <a:latin typeface="Amasis MT Pro Light" panose="02040304050005020304" pitchFamily="18" charset="0"/>
                <a:cs typeface="Calibri"/>
              </a:rPr>
              <a:t>Vocational Rehabilitation </a:t>
            </a:r>
          </a:p>
          <a:p>
            <a:pPr lvl="1"/>
            <a:r>
              <a:rPr lang="en-US" sz="2000">
                <a:latin typeface="Amasis MT Pro Light" panose="02040304050005020304" pitchFamily="18" charset="0"/>
                <a:cs typeface="Calibri"/>
              </a:rPr>
              <a:t>Clear opportunities to meet WIOA requirements to collaborate with education agencies;</a:t>
            </a:r>
          </a:p>
          <a:p>
            <a:pPr lvl="1"/>
            <a:r>
              <a:rPr lang="en-US" sz="2000">
                <a:latin typeface="Amasis MT Pro Light" panose="02040304050005020304" pitchFamily="18" charset="0"/>
                <a:cs typeface="Calibri"/>
              </a:rPr>
              <a:t>More successful case closures, that is, services to youth with I/DD and other significant disabilities result in successful employment.</a:t>
            </a:r>
          </a:p>
          <a:p>
            <a:pPr marL="0" indent="0">
              <a:buNone/>
            </a:pPr>
            <a:r>
              <a:rPr lang="en-US" sz="2000" b="1" u="sng">
                <a:latin typeface="Amasis MT Pro Light" panose="02040304050005020304" pitchFamily="18" charset="0"/>
                <a:cs typeface="Calibri"/>
              </a:rPr>
              <a:t>State I/DD and Other Service Agencies</a:t>
            </a:r>
          </a:p>
          <a:p>
            <a:pPr lvl="1"/>
            <a:r>
              <a:rPr lang="en-US" sz="1800">
                <a:latin typeface="Amasis MT Pro Light" panose="02040304050005020304" pitchFamily="18" charset="0"/>
                <a:cs typeface="Calibri"/>
              </a:rPr>
              <a:t>More efficient application of resources when providing services to youth who exit school already working.</a:t>
            </a:r>
          </a:p>
        </p:txBody>
      </p:sp>
      <p:pic>
        <p:nvPicPr>
          <p:cNvPr id="4" name="Graphic 3" descr="Cheers outline">
            <a:extLst>
              <a:ext uri="{FF2B5EF4-FFF2-40B4-BE49-F238E27FC236}">
                <a16:creationId xmlns:a16="http://schemas.microsoft.com/office/drawing/2014/main" id="{25D45DB8-20A6-741B-CA42-1D8D2246F7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27583" y="1310657"/>
            <a:ext cx="886690" cy="687949"/>
          </a:xfrm>
          <a:prstGeom prst="rect">
            <a:avLst/>
          </a:prstGeom>
        </p:spPr>
      </p:pic>
      <p:sp>
        <p:nvSpPr>
          <p:cNvPr id="5" name="Slide Number Placeholder 4">
            <a:extLst>
              <a:ext uri="{FF2B5EF4-FFF2-40B4-BE49-F238E27FC236}">
                <a16:creationId xmlns:a16="http://schemas.microsoft.com/office/drawing/2014/main" id="{2C86C0D1-0883-AC71-8573-DE231721A603}"/>
              </a:ext>
            </a:extLst>
          </p:cNvPr>
          <p:cNvSpPr>
            <a:spLocks noGrp="1"/>
          </p:cNvSpPr>
          <p:nvPr>
            <p:ph type="sldNum" sz="quarter" idx="12"/>
          </p:nvPr>
        </p:nvSpPr>
        <p:spPr>
          <a:xfrm>
            <a:off x="8610600" y="6492240"/>
            <a:ext cx="2743200" cy="365125"/>
          </a:xfrm>
        </p:spPr>
        <p:txBody>
          <a:bodyPr>
            <a:normAutofit/>
          </a:bodyPr>
          <a:lstStyle/>
          <a:p>
            <a:pPr>
              <a:spcAft>
                <a:spcPts val="600"/>
              </a:spcAft>
            </a:pPr>
            <a:fld id="{775B6C71-B8E2-4E4D-A4A3-1937B1299F9F}" type="slidenum">
              <a:rPr lang="en-US" smtClean="0"/>
              <a:pPr>
                <a:spcAft>
                  <a:spcPts val="600"/>
                </a:spcAft>
              </a:pPr>
              <a:t>26</a:t>
            </a:fld>
            <a:endParaRPr lang="en-US"/>
          </a:p>
        </p:txBody>
      </p:sp>
    </p:spTree>
    <p:extLst>
      <p:ext uri="{BB962C8B-B14F-4D97-AF65-F5344CB8AC3E}">
        <p14:creationId xmlns:p14="http://schemas.microsoft.com/office/powerpoint/2010/main" val="2585332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CCECFF"/>
            </a:gs>
            <a:gs pos="58000">
              <a:schemeClr val="bg1">
                <a:lumMod val="8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D9F2C1-5278-DF84-D172-FB5C30AD9808}"/>
              </a:ext>
            </a:extLst>
          </p:cNvPr>
          <p:cNvSpPr>
            <a:spLocks noGrp="1"/>
          </p:cNvSpPr>
          <p:nvPr>
            <p:ph type="title"/>
          </p:nvPr>
        </p:nvSpPr>
        <p:spPr>
          <a:xfrm>
            <a:off x="570817" y="290961"/>
            <a:ext cx="10971882" cy="1415969"/>
          </a:xfrm>
        </p:spPr>
        <p:txBody>
          <a:bodyPr anchor="b">
            <a:noAutofit/>
          </a:bodyPr>
          <a:lstStyle/>
          <a:p>
            <a:pPr algn="ctr"/>
            <a:br>
              <a:rPr lang="en-US" sz="2800">
                <a:latin typeface="Amasis MT Pro Black" panose="02040A04050005020304" pitchFamily="18" charset="0"/>
                <a:cs typeface="Calibri Light"/>
              </a:rPr>
            </a:br>
            <a:br>
              <a:rPr lang="en-US" sz="2800">
                <a:latin typeface="Amasis MT Pro Black" panose="02040A04050005020304" pitchFamily="18" charset="0"/>
                <a:cs typeface="Calibri Light"/>
              </a:rPr>
            </a:br>
            <a:r>
              <a:rPr lang="en-US" sz="4000">
                <a:latin typeface="Amasis MT Pro Black" panose="02040A04050005020304" pitchFamily="18" charset="0"/>
                <a:cs typeface="Calibri Light"/>
              </a:rPr>
              <a:t>VRSM Policy </a:t>
            </a:r>
            <a:br>
              <a:rPr lang="en-US" sz="2800">
                <a:latin typeface="Amasis MT Pro Black" panose="02040A04050005020304" pitchFamily="18" charset="0"/>
                <a:cs typeface="Calibri Light"/>
              </a:rPr>
            </a:br>
            <a:r>
              <a:rPr lang="en-US" sz="2800">
                <a:latin typeface="Amasis MT Pro Black" panose="02040A04050005020304" pitchFamily="18" charset="0"/>
                <a:cs typeface="Calibri Light"/>
              </a:rPr>
              <a:t>Overview of VR Services</a:t>
            </a:r>
            <a:br>
              <a:rPr lang="en-US" sz="2800">
                <a:latin typeface="Amasis MT Pro Black" panose="02040A04050005020304" pitchFamily="18" charset="0"/>
                <a:cs typeface="Calibri Light"/>
              </a:rPr>
            </a:br>
            <a:r>
              <a:rPr lang="en-US" sz="2800">
                <a:latin typeface="Amasis MT Pro Black" panose="02040A04050005020304" pitchFamily="18" charset="0"/>
                <a:cs typeface="Calibri Light"/>
              </a:rPr>
              <a:t>Part C, Chapter 21: Scope of Services</a:t>
            </a:r>
            <a:endParaRPr lang="en-US">
              <a:latin typeface="Amasis MT Pro Black" panose="02040A04050005020304" pitchFamily="18" charset="0"/>
            </a:endParaRPr>
          </a:p>
        </p:txBody>
      </p:sp>
      <p:grpSp>
        <p:nvGrpSpPr>
          <p:cNvPr id="14" name="Group 13">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5" name="Rectangle 14">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45B4E1-63D7-DFF1-F43B-0974FC786F90}"/>
              </a:ext>
            </a:extLst>
          </p:cNvPr>
          <p:cNvSpPr>
            <a:spLocks noGrp="1"/>
          </p:cNvSpPr>
          <p:nvPr>
            <p:ph idx="1"/>
          </p:nvPr>
        </p:nvSpPr>
        <p:spPr>
          <a:xfrm>
            <a:off x="287264" y="2842247"/>
            <a:ext cx="11255435" cy="3453724"/>
          </a:xfrm>
        </p:spPr>
        <p:txBody>
          <a:bodyPr anchor="ctr">
            <a:normAutofit fontScale="85000" lnSpcReduction="20000"/>
          </a:bodyPr>
          <a:lstStyle/>
          <a:p>
            <a:pPr marL="0" indent="0">
              <a:buNone/>
            </a:pPr>
            <a:r>
              <a:rPr lang="en-US" sz="2000" b="1" u="sng">
                <a:latin typeface="Amasis MT Pro Light" panose="02040304050005020304" pitchFamily="18" charset="0"/>
                <a:cs typeface="Calibri"/>
              </a:rPr>
              <a:t>Pre-Employment Transition Services (Pre-ETS):</a:t>
            </a:r>
            <a:endParaRPr lang="en-US" sz="2000" b="1" u="sng">
              <a:latin typeface="Amasis MT Pro Light" panose="02040304050005020304" pitchFamily="18" charset="0"/>
            </a:endParaRPr>
          </a:p>
          <a:p>
            <a:pPr lvl="1"/>
            <a:r>
              <a:rPr lang="en-US" sz="2000">
                <a:latin typeface="Amasis MT Pro Light" panose="02040304050005020304" pitchFamily="18" charset="0"/>
                <a:cs typeface="Calibri"/>
              </a:rPr>
              <a:t>Services available only to those who meet the definition of students with disabilities; and </a:t>
            </a:r>
          </a:p>
          <a:p>
            <a:pPr marL="0" indent="0">
              <a:buNone/>
            </a:pPr>
            <a:endParaRPr lang="en-US" sz="2000" b="1" u="sng">
              <a:latin typeface="Amasis MT Pro Light" panose="02040304050005020304" pitchFamily="18" charset="0"/>
              <a:cs typeface="Calibri"/>
            </a:endParaRPr>
          </a:p>
          <a:p>
            <a:pPr marL="0" indent="0">
              <a:buNone/>
            </a:pPr>
            <a:r>
              <a:rPr lang="en-US" sz="2000" b="1" u="sng">
                <a:latin typeface="Amasis MT Pro Light" panose="02040304050005020304" pitchFamily="18" charset="0"/>
                <a:cs typeface="Calibri"/>
              </a:rPr>
              <a:t>VR Services:</a:t>
            </a:r>
            <a:endParaRPr lang="en-US" sz="2000" b="1" u="sng">
              <a:latin typeface="Amasis MT Pro Light" panose="02040304050005020304" pitchFamily="18" charset="0"/>
            </a:endParaRPr>
          </a:p>
          <a:p>
            <a:pPr lvl="1"/>
            <a:r>
              <a:rPr lang="en-US" sz="2000">
                <a:latin typeface="Amasis MT Pro Light" panose="02040304050005020304" pitchFamily="18" charset="0"/>
                <a:cs typeface="Calibri"/>
              </a:rPr>
              <a:t>Services for customer who have applied for or have been determined eligible, and consistent with each individual’s IPE. </a:t>
            </a:r>
          </a:p>
          <a:p>
            <a:pPr marL="457200" lvl="1" indent="0">
              <a:buNone/>
            </a:pPr>
            <a:endParaRPr lang="en-US" sz="2000">
              <a:latin typeface="Amasis MT Pro Light" panose="02040304050005020304" pitchFamily="18" charset="0"/>
              <a:cs typeface="Calibri"/>
            </a:endParaRPr>
          </a:p>
          <a:p>
            <a:pPr lvl="1"/>
            <a:r>
              <a:rPr lang="en-US" sz="2000">
                <a:latin typeface="Amasis MT Pro Light" panose="02040304050005020304" pitchFamily="18" charset="0"/>
                <a:cs typeface="Calibri"/>
              </a:rPr>
              <a:t>Here are a few examples</a:t>
            </a:r>
            <a:r>
              <a:rPr lang="en-US" sz="1600">
                <a:latin typeface="Amasis MT Pro Light" panose="02040304050005020304" pitchFamily="18" charset="0"/>
                <a:cs typeface="Calibri"/>
              </a:rPr>
              <a:t>: 	</a:t>
            </a:r>
          </a:p>
          <a:p>
            <a:pPr lvl="2"/>
            <a:r>
              <a:rPr lang="en-US" sz="1400">
                <a:latin typeface="Amasis MT Pro Light" panose="02040304050005020304" pitchFamily="18" charset="0"/>
                <a:cs typeface="Calibri"/>
              </a:rPr>
              <a:t>Assessment for determining services</a:t>
            </a:r>
          </a:p>
          <a:p>
            <a:pPr lvl="2"/>
            <a:r>
              <a:rPr lang="en-US" sz="1400">
                <a:latin typeface="Amasis MT Pro Light" panose="02040304050005020304" pitchFamily="18" charset="0"/>
                <a:cs typeface="Calibri"/>
              </a:rPr>
              <a:t>VR Counseling and Guidance</a:t>
            </a:r>
          </a:p>
          <a:p>
            <a:pPr lvl="2"/>
            <a:r>
              <a:rPr lang="en-US" sz="1400">
                <a:latin typeface="Amasis MT Pro Light" panose="02040304050005020304" pitchFamily="18" charset="0"/>
                <a:cs typeface="Calibri"/>
              </a:rPr>
              <a:t>Transportation Services</a:t>
            </a:r>
          </a:p>
          <a:p>
            <a:pPr lvl="2"/>
            <a:r>
              <a:rPr lang="en-US" sz="1400">
                <a:latin typeface="Amasis MT Pro Light" panose="02040304050005020304" pitchFamily="18" charset="0"/>
                <a:cs typeface="Calibri"/>
              </a:rPr>
              <a:t>Interpreter and Reader Services</a:t>
            </a:r>
          </a:p>
          <a:p>
            <a:pPr lvl="2"/>
            <a:r>
              <a:rPr lang="en-US" sz="1400">
                <a:latin typeface="Amasis MT Pro Light" panose="02040304050005020304" pitchFamily="18" charset="0"/>
                <a:cs typeface="Calibri"/>
              </a:rPr>
              <a:t>Employment-related Services</a:t>
            </a:r>
          </a:p>
          <a:p>
            <a:pPr lvl="2"/>
            <a:r>
              <a:rPr lang="en-US" sz="1400">
                <a:latin typeface="Amasis MT Pro Light" panose="02040304050005020304" pitchFamily="18" charset="0"/>
                <a:cs typeface="Calibri"/>
              </a:rPr>
              <a:t>Supported Employment Services</a:t>
            </a:r>
          </a:p>
          <a:p>
            <a:pPr lvl="2"/>
            <a:r>
              <a:rPr lang="en-US" sz="1400">
                <a:latin typeface="Amasis MT Pro Light" panose="02040304050005020304" pitchFamily="18" charset="0"/>
                <a:cs typeface="Calibri"/>
              </a:rPr>
              <a:t>Transition Services</a:t>
            </a:r>
          </a:p>
          <a:p>
            <a:pPr lvl="2"/>
            <a:endParaRPr lang="en-US" sz="1200">
              <a:latin typeface="Amasis MT Pro Light" panose="02040304050005020304" pitchFamily="18" charset="0"/>
              <a:cs typeface="Calibri"/>
            </a:endParaRPr>
          </a:p>
          <a:p>
            <a:pPr lvl="2"/>
            <a:endParaRPr lang="en-US" sz="1600">
              <a:latin typeface="Amasis MT Pro Light" panose="02040304050005020304" pitchFamily="18" charset="0"/>
              <a:cs typeface="Calibri"/>
            </a:endParaRPr>
          </a:p>
          <a:p>
            <a:pPr marL="457200" lvl="1" indent="0">
              <a:buNone/>
            </a:pPr>
            <a:endParaRPr lang="en-US" sz="2000">
              <a:latin typeface="Amasis MT Pro Light" panose="02040304050005020304" pitchFamily="18" charset="0"/>
              <a:cs typeface="Calibri"/>
            </a:endParaRPr>
          </a:p>
        </p:txBody>
      </p:sp>
      <p:sp>
        <p:nvSpPr>
          <p:cNvPr id="5" name="Slide Number Placeholder 4">
            <a:extLst>
              <a:ext uri="{FF2B5EF4-FFF2-40B4-BE49-F238E27FC236}">
                <a16:creationId xmlns:a16="http://schemas.microsoft.com/office/drawing/2014/main" id="{2C86C0D1-0883-AC71-8573-DE231721A603}"/>
              </a:ext>
            </a:extLst>
          </p:cNvPr>
          <p:cNvSpPr>
            <a:spLocks noGrp="1"/>
          </p:cNvSpPr>
          <p:nvPr>
            <p:ph type="sldNum" sz="quarter" idx="12"/>
          </p:nvPr>
        </p:nvSpPr>
        <p:spPr>
          <a:xfrm>
            <a:off x="8610600" y="6492240"/>
            <a:ext cx="2743200" cy="365125"/>
          </a:xfrm>
        </p:spPr>
        <p:txBody>
          <a:bodyPr>
            <a:normAutofit/>
          </a:bodyPr>
          <a:lstStyle/>
          <a:p>
            <a:pPr>
              <a:spcAft>
                <a:spcPts val="600"/>
              </a:spcAft>
            </a:pPr>
            <a:fld id="{775B6C71-B8E2-4E4D-A4A3-1937B1299F9F}" type="slidenum">
              <a:rPr lang="en-US" smtClean="0"/>
              <a:pPr>
                <a:spcAft>
                  <a:spcPts val="600"/>
                </a:spcAft>
              </a:pPr>
              <a:t>27</a:t>
            </a:fld>
            <a:endParaRPr lang="en-US"/>
          </a:p>
        </p:txBody>
      </p:sp>
    </p:spTree>
    <p:extLst>
      <p:ext uri="{BB962C8B-B14F-4D97-AF65-F5344CB8AC3E}">
        <p14:creationId xmlns:p14="http://schemas.microsoft.com/office/powerpoint/2010/main" val="1239273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C7914D-31FD-4B36-B856-4974BF75ED58}"/>
              </a:ext>
            </a:extLst>
          </p:cNvPr>
          <p:cNvSpPr>
            <a:spLocks noGrp="1"/>
          </p:cNvSpPr>
          <p:nvPr>
            <p:ph type="title"/>
          </p:nvPr>
        </p:nvSpPr>
        <p:spPr>
          <a:xfrm>
            <a:off x="0" y="362536"/>
            <a:ext cx="5018336" cy="1956841"/>
          </a:xfrm>
        </p:spPr>
        <p:txBody>
          <a:bodyPr anchor="b">
            <a:normAutofit/>
          </a:bodyPr>
          <a:lstStyle/>
          <a:p>
            <a:pPr algn="ctr"/>
            <a:r>
              <a:rPr lang="en-US" sz="3800">
                <a:latin typeface="Amasis MT Pro Black" panose="02040A04050005020304" pitchFamily="18" charset="0"/>
                <a:ea typeface="Verdana" panose="020B0604030504040204" pitchFamily="34" charset="0"/>
              </a:rPr>
              <a:t>Pre-Employment Transition Services</a:t>
            </a:r>
          </a:p>
        </p:txBody>
      </p:sp>
      <p:sp>
        <p:nvSpPr>
          <p:cNvPr id="5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826455F-BC7D-42FB-B4B9-70DA7B66EF1E}"/>
              </a:ext>
            </a:extLst>
          </p:cNvPr>
          <p:cNvSpPr>
            <a:spLocks noGrp="1"/>
          </p:cNvSpPr>
          <p:nvPr>
            <p:ph idx="1"/>
          </p:nvPr>
        </p:nvSpPr>
        <p:spPr>
          <a:xfrm>
            <a:off x="60960" y="2681913"/>
            <a:ext cx="5139970" cy="3795263"/>
          </a:xfrm>
        </p:spPr>
        <p:txBody>
          <a:bodyPr vert="horz" lIns="91440" tIns="45720" rIns="91440" bIns="45720" rtlCol="0">
            <a:normAutofit lnSpcReduction="10000"/>
          </a:bodyPr>
          <a:lstStyle/>
          <a:p>
            <a:pPr marL="457200" lvl="1" indent="0">
              <a:buNone/>
            </a:pPr>
            <a:r>
              <a:rPr lang="en-US" sz="1800" u="sng">
                <a:latin typeface="Amasis MT Pro Light" panose="02040304050005020304" pitchFamily="18" charset="0"/>
              </a:rPr>
              <a:t>WIOA (July 2014) utilizes the term:</a:t>
            </a:r>
          </a:p>
          <a:p>
            <a:pPr marL="457200" lvl="1" indent="0">
              <a:buNone/>
            </a:pPr>
            <a:r>
              <a:rPr lang="en-US" sz="1800" b="1">
                <a:latin typeface="Amasis MT Pro Light" panose="02040304050005020304" pitchFamily="18" charset="0"/>
              </a:rPr>
              <a:t>“Pre-Employment Transition Services”</a:t>
            </a:r>
            <a:r>
              <a:rPr lang="en-US" sz="1800">
                <a:latin typeface="Amasis MT Pro Light" panose="02040304050005020304" pitchFamily="18" charset="0"/>
              </a:rPr>
              <a:t> as the type of services that are most impactful for students with disabilities.</a:t>
            </a:r>
          </a:p>
          <a:p>
            <a:pPr marL="457200" lvl="1" indent="0">
              <a:buNone/>
            </a:pPr>
            <a:r>
              <a:rPr lang="en-US" sz="1800">
                <a:latin typeface="Amasis MT Pro Light" panose="02040304050005020304" pitchFamily="18" charset="0"/>
                <a:ea typeface="Verdana"/>
              </a:rPr>
              <a:t>These services help customers prepare for employment opportunities. They come before actual employment and cease at that time.</a:t>
            </a:r>
            <a:endParaRPr lang="en-US" sz="1800">
              <a:latin typeface="Amasis MT Pro Light" panose="02040304050005020304" pitchFamily="18" charset="0"/>
              <a:ea typeface="Verdana"/>
              <a:cs typeface="Calibri"/>
            </a:endParaRPr>
          </a:p>
          <a:p>
            <a:pPr marL="457200" lvl="1" indent="0">
              <a:buNone/>
            </a:pPr>
            <a:endParaRPr lang="en-US" sz="1800">
              <a:latin typeface="Amasis MT Pro Light" panose="02040304050005020304" pitchFamily="18" charset="0"/>
              <a:ea typeface="Verdana"/>
            </a:endParaRPr>
          </a:p>
          <a:p>
            <a:pPr lvl="2"/>
            <a:r>
              <a:rPr lang="en-US" sz="1800">
                <a:latin typeface="Amasis MT Pro Light" panose="02040304050005020304" pitchFamily="18" charset="0"/>
                <a:ea typeface="Verdana"/>
              </a:rPr>
              <a:t>Self-advocacy</a:t>
            </a:r>
            <a:endParaRPr lang="en-US" sz="1800">
              <a:latin typeface="Amasis MT Pro Light" panose="02040304050005020304" pitchFamily="18" charset="0"/>
              <a:ea typeface="Verdana"/>
              <a:cs typeface="Calibri"/>
            </a:endParaRPr>
          </a:p>
          <a:p>
            <a:pPr lvl="2"/>
            <a:r>
              <a:rPr lang="en-US" sz="1800">
                <a:latin typeface="Amasis MT Pro Light" panose="02040304050005020304" pitchFamily="18" charset="0"/>
                <a:ea typeface="Verdana"/>
              </a:rPr>
              <a:t>Career exploration</a:t>
            </a:r>
            <a:endParaRPr lang="en-US" sz="1800">
              <a:latin typeface="Amasis MT Pro Light" panose="02040304050005020304" pitchFamily="18" charset="0"/>
              <a:ea typeface="Verdana"/>
              <a:cs typeface="Calibri"/>
            </a:endParaRPr>
          </a:p>
          <a:p>
            <a:pPr lvl="2"/>
            <a:r>
              <a:rPr lang="en-US" sz="1800">
                <a:latin typeface="Amasis MT Pro Light" panose="02040304050005020304" pitchFamily="18" charset="0"/>
                <a:ea typeface="Verdana"/>
              </a:rPr>
              <a:t>Workplace readiness training</a:t>
            </a:r>
            <a:endParaRPr lang="en-US" sz="1800">
              <a:latin typeface="Amasis MT Pro Light" panose="02040304050005020304" pitchFamily="18" charset="0"/>
              <a:ea typeface="Verdana"/>
              <a:cs typeface="Calibri"/>
            </a:endParaRPr>
          </a:p>
          <a:p>
            <a:pPr lvl="2"/>
            <a:r>
              <a:rPr lang="en-US" sz="1800">
                <a:latin typeface="Amasis MT Pro Light" panose="02040304050005020304" pitchFamily="18" charset="0"/>
                <a:ea typeface="Verdana"/>
              </a:rPr>
              <a:t>Work-based learning experiences</a:t>
            </a:r>
            <a:endParaRPr lang="en-US" sz="1800">
              <a:latin typeface="Amasis MT Pro Light" panose="02040304050005020304" pitchFamily="18" charset="0"/>
              <a:ea typeface="Verdana"/>
              <a:cs typeface="Calibri"/>
            </a:endParaRPr>
          </a:p>
          <a:p>
            <a:pPr lvl="2"/>
            <a:r>
              <a:rPr lang="en-US" sz="1800">
                <a:latin typeface="Amasis MT Pro Light" panose="02040304050005020304" pitchFamily="18" charset="0"/>
                <a:ea typeface="Verdana"/>
              </a:rPr>
              <a:t>Counseling on post-secondary options</a:t>
            </a:r>
            <a:endParaRPr lang="en-US" sz="1800">
              <a:latin typeface="Amasis MT Pro Light" panose="02040304050005020304" pitchFamily="18" charset="0"/>
              <a:ea typeface="Verdana"/>
              <a:cs typeface="Calibri"/>
            </a:endParaRPr>
          </a:p>
          <a:p>
            <a:pPr marL="457200" lvl="2" indent="0">
              <a:buNone/>
            </a:pPr>
            <a:endParaRPr lang="en-US" sz="1500">
              <a:ea typeface="Verdana" panose="020B0604030504040204" pitchFamily="34" charset="0"/>
              <a:cs typeface="Calibri"/>
            </a:endParaRPr>
          </a:p>
        </p:txBody>
      </p:sp>
      <p:pic>
        <p:nvPicPr>
          <p:cNvPr id="7" name="Picture 6" descr="Picture of two students participating in the summer earn and learn program and working at a CVS store.">
            <a:extLst>
              <a:ext uri="{FF2B5EF4-FFF2-40B4-BE49-F238E27FC236}">
                <a16:creationId xmlns:a16="http://schemas.microsoft.com/office/drawing/2014/main" id="{B8FD18DB-A8FE-421D-9D82-5FCB305078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5" name="Slide Number Placeholder 4">
            <a:extLst>
              <a:ext uri="{FF2B5EF4-FFF2-40B4-BE49-F238E27FC236}">
                <a16:creationId xmlns:a16="http://schemas.microsoft.com/office/drawing/2014/main" id="{B4D88821-2157-520A-E622-D926BE711150}"/>
              </a:ext>
            </a:extLst>
          </p:cNvPr>
          <p:cNvSpPr>
            <a:spLocks noGrp="1"/>
          </p:cNvSpPr>
          <p:nvPr>
            <p:ph type="sldNum" sz="quarter" idx="12"/>
          </p:nvPr>
        </p:nvSpPr>
        <p:spPr>
          <a:xfrm>
            <a:off x="10439400" y="6356350"/>
            <a:ext cx="914400" cy="365125"/>
          </a:xfrm>
        </p:spPr>
        <p:txBody>
          <a:bodyPr>
            <a:normAutofit/>
          </a:bodyPr>
          <a:lstStyle/>
          <a:p>
            <a:pPr>
              <a:spcAft>
                <a:spcPts val="600"/>
              </a:spcAft>
            </a:pPr>
            <a:fld id="{775B6C71-B8E2-4E4D-A4A3-1937B1299F9F}" type="slidenum">
              <a:rPr lang="en-US">
                <a:solidFill>
                  <a:srgbClr val="FFFFFF"/>
                </a:solidFill>
              </a:rPr>
              <a:pPr>
                <a:spcAft>
                  <a:spcPts val="600"/>
                </a:spcAft>
              </a:pPr>
              <a:t>28</a:t>
            </a:fld>
            <a:endParaRPr lang="en-US">
              <a:solidFill>
                <a:srgbClr val="FFFFFF"/>
              </a:solidFill>
            </a:endParaRPr>
          </a:p>
        </p:txBody>
      </p:sp>
    </p:spTree>
    <p:extLst>
      <p:ext uri="{BB962C8B-B14F-4D97-AF65-F5344CB8AC3E}">
        <p14:creationId xmlns:p14="http://schemas.microsoft.com/office/powerpoint/2010/main" val="3853428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CCECFF"/>
            </a:gs>
            <a:gs pos="58000">
              <a:schemeClr val="bg1">
                <a:lumMod val="8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43" y="179077"/>
            <a:ext cx="6690346" cy="1851246"/>
          </a:xfrm>
        </p:spPr>
        <p:txBody>
          <a:bodyPr anchor="ctr">
            <a:noAutofit/>
          </a:bodyPr>
          <a:lstStyle/>
          <a:p>
            <a:pPr algn="ctr"/>
            <a:r>
              <a:rPr lang="en-US">
                <a:latin typeface="Amasis MT Pro Black" panose="02040A04050005020304" pitchFamily="18" charset="0"/>
              </a:rPr>
              <a:t>Initiating Contact with Your VR Office</a:t>
            </a:r>
          </a:p>
        </p:txBody>
      </p:sp>
      <p:grpSp>
        <p:nvGrpSpPr>
          <p:cNvPr id="1035" name="Group 103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036" name="Rectangle 103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9" name="Rectangle 103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30909" y="2330505"/>
            <a:ext cx="6530109" cy="4161735"/>
          </a:xfrm>
        </p:spPr>
        <p:txBody>
          <a:bodyPr vert="horz" lIns="91440" tIns="45720" rIns="91440" bIns="45720" rtlCol="0" anchor="ctr">
            <a:normAutofit fontScale="92500" lnSpcReduction="10000"/>
          </a:bodyPr>
          <a:lstStyle/>
          <a:p>
            <a:pPr marL="0" indent="0">
              <a:buNone/>
            </a:pPr>
            <a:endParaRPr lang="en-US" sz="2400">
              <a:cs typeface="Calibri"/>
            </a:endParaRPr>
          </a:p>
          <a:p>
            <a:r>
              <a:rPr lang="en-US" sz="2000">
                <a:latin typeface="Amasis MT Pro Light" panose="02040304050005020304" pitchFamily="18" charset="0"/>
              </a:rPr>
              <a:t>Contact your assigned TVRC or VRC High School Liaison</a:t>
            </a:r>
          </a:p>
          <a:p>
            <a:pPr marL="0" indent="0">
              <a:buNone/>
            </a:pPr>
            <a:r>
              <a:rPr lang="en-US" sz="2000">
                <a:latin typeface="Amasis MT Pro Light" panose="02040304050005020304" pitchFamily="18" charset="0"/>
              </a:rPr>
              <a:t> </a:t>
            </a:r>
          </a:p>
          <a:p>
            <a:r>
              <a:rPr lang="en-US" sz="2000">
                <a:latin typeface="Amasis MT Pro Light" panose="02040304050005020304" pitchFamily="18" charset="0"/>
              </a:rPr>
              <a:t>Call VR Inquiries at (512) 936-6400</a:t>
            </a:r>
          </a:p>
          <a:p>
            <a:pPr marL="0" indent="0">
              <a:buNone/>
            </a:pPr>
            <a:endParaRPr lang="en-US" sz="2000">
              <a:latin typeface="Amasis MT Pro Light" panose="02040304050005020304" pitchFamily="18" charset="0"/>
            </a:endParaRPr>
          </a:p>
          <a:p>
            <a:r>
              <a:rPr lang="en-US" sz="2000">
                <a:latin typeface="Amasis MT Pro Light" panose="02040304050005020304" pitchFamily="18" charset="0"/>
                <a:cs typeface="Calibri"/>
              </a:rPr>
              <a:t>Use </a:t>
            </a:r>
            <a:r>
              <a:rPr lang="en-US" sz="2000" b="1">
                <a:solidFill>
                  <a:srgbClr val="3333FF"/>
                </a:solidFill>
                <a:latin typeface="Amasis MT Pro Light" panose="02040304050005020304" pitchFamily="18" charset="0"/>
                <a:hlinkClick r:id="rId3">
                  <a:extLst>
                    <a:ext uri="{A12FA001-AC4F-418D-AE19-62706E023703}">
                      <ahyp:hlinkClr xmlns:ahyp="http://schemas.microsoft.com/office/drawing/2018/hyperlinkcolor" val="tx"/>
                    </a:ext>
                  </a:extLst>
                </a:hlinkClick>
              </a:rPr>
              <a:t>VR Office Locator </a:t>
            </a:r>
            <a:r>
              <a:rPr lang="en-US" sz="2000">
                <a:latin typeface="Amasis MT Pro Light" panose="02040304050005020304" pitchFamily="18" charset="0"/>
              </a:rPr>
              <a:t>website to find an office near you</a:t>
            </a:r>
          </a:p>
          <a:p>
            <a:pPr marL="0" indent="0">
              <a:buNone/>
            </a:pPr>
            <a:endParaRPr lang="en-US" sz="2000">
              <a:latin typeface="Amasis MT Pro Light" panose="02040304050005020304" pitchFamily="18" charset="0"/>
              <a:cs typeface="Calibri"/>
            </a:endParaRPr>
          </a:p>
          <a:p>
            <a:r>
              <a:rPr lang="en-US" sz="2000">
                <a:latin typeface="Amasis MT Pro Light" panose="02040304050005020304" pitchFamily="18" charset="0"/>
              </a:rPr>
              <a:t>Email </a:t>
            </a:r>
            <a:r>
              <a:rPr lang="en-US" sz="2000" b="1">
                <a:solidFill>
                  <a:srgbClr val="3333FF"/>
                </a:solidFill>
                <a:latin typeface="Amasis MT Pro Light" panose="02040304050005020304" pitchFamily="18" charset="0"/>
                <a:hlinkClick r:id="rId4">
                  <a:extLst>
                    <a:ext uri="{A12FA001-AC4F-418D-AE19-62706E023703}">
                      <ahyp:hlinkClr xmlns:ahyp="http://schemas.microsoft.com/office/drawing/2018/hyperlinkcolor" val="tx"/>
                    </a:ext>
                  </a:extLst>
                </a:hlinkClick>
              </a:rPr>
              <a:t>vr.office.locator@twc.texas.gov</a:t>
            </a:r>
            <a:r>
              <a:rPr lang="en-US" sz="2000" b="1">
                <a:solidFill>
                  <a:srgbClr val="3333FF"/>
                </a:solidFill>
                <a:latin typeface="Amasis MT Pro Light" panose="02040304050005020304" pitchFamily="18" charset="0"/>
              </a:rPr>
              <a:t> </a:t>
            </a:r>
            <a:r>
              <a:rPr lang="en-US" sz="2000">
                <a:latin typeface="Amasis MT Pro Light" panose="02040304050005020304" pitchFamily="18" charset="0"/>
              </a:rPr>
              <a:t>with your name, phone number, and address</a:t>
            </a:r>
          </a:p>
          <a:p>
            <a:pPr marL="0" indent="0">
              <a:buNone/>
            </a:pPr>
            <a:endParaRPr lang="en-US" sz="2000">
              <a:latin typeface="Amasis MT Pro Light" panose="02040304050005020304" pitchFamily="18" charset="0"/>
            </a:endParaRPr>
          </a:p>
          <a:p>
            <a:r>
              <a:rPr lang="en-US" sz="2000">
                <a:latin typeface="Amasis MT Pro Light" panose="02040304050005020304" pitchFamily="18" charset="0"/>
                <a:cs typeface="Calibri"/>
              </a:rPr>
              <a:t>Engage with your local Regional Transition Program Specialist to find appropriate counselor</a:t>
            </a:r>
          </a:p>
          <a:p>
            <a:endParaRPr lang="en-US" sz="2000"/>
          </a:p>
        </p:txBody>
      </p:sp>
      <p:sp>
        <p:nvSpPr>
          <p:cNvPr id="1041" name="Rectangle 104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ectangle 104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VR Office Locator">
            <a:extLst>
              <a:ext uri="{FF2B5EF4-FFF2-40B4-BE49-F238E27FC236}">
                <a16:creationId xmlns:a16="http://schemas.microsoft.com/office/drawing/2014/main" id="{ACC0E611-C216-13A7-EF42-8A985ABD8DC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7083423" y="868218"/>
            <a:ext cx="4397433" cy="1847273"/>
          </a:xfrm>
          <a:prstGeom prst="rect">
            <a:avLst/>
          </a:prstGeom>
          <a:noFill/>
          <a:extLst>
            <a:ext uri="{909E8E84-426E-40DD-AFC4-6F175D3DCCD1}">
              <a14:hiddenFill xmlns:a14="http://schemas.microsoft.com/office/drawing/2010/main">
                <a:solidFill>
                  <a:srgbClr val="FFFFFF"/>
                </a:solidFill>
              </a14:hiddenFill>
            </a:ext>
          </a:extLst>
        </p:spPr>
      </p:pic>
      <p:sp>
        <p:nvSpPr>
          <p:cNvPr id="1045" name="Rectangle 1044">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QR code for VR Office Locator&#10;">
            <a:extLst>
              <a:ext uri="{FF2B5EF4-FFF2-40B4-BE49-F238E27FC236}">
                <a16:creationId xmlns:a16="http://schemas.microsoft.com/office/drawing/2014/main" id="{7DCB0115-2619-F853-99C5-8DB13D9567E7}"/>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b="-5"/>
          <a:stretch/>
        </p:blipFill>
        <p:spPr bwMode="auto">
          <a:xfrm>
            <a:off x="8185811" y="3707894"/>
            <a:ext cx="2423190" cy="251875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0F0FD364-60FF-E0B7-6590-254C51A9A654}"/>
              </a:ext>
            </a:extLst>
          </p:cNvPr>
          <p:cNvSpPr>
            <a:spLocks noGrp="1"/>
          </p:cNvSpPr>
          <p:nvPr>
            <p:ph type="sldNum" sz="quarter" idx="12"/>
          </p:nvPr>
        </p:nvSpPr>
        <p:spPr>
          <a:xfrm>
            <a:off x="9385070" y="6492240"/>
            <a:ext cx="1055716" cy="365125"/>
          </a:xfrm>
        </p:spPr>
        <p:txBody>
          <a:bodyPr>
            <a:normAutofit/>
          </a:bodyPr>
          <a:lstStyle/>
          <a:p>
            <a:pPr>
              <a:spcAft>
                <a:spcPts val="600"/>
              </a:spcAft>
            </a:pPr>
            <a:fld id="{775B6C71-B8E2-4E4D-A4A3-1937B1299F9F}" type="slidenum">
              <a:rPr lang="en-US" smtClean="0"/>
              <a:pPr>
                <a:spcAft>
                  <a:spcPts val="600"/>
                </a:spcAft>
              </a:pPr>
              <a:t>29</a:t>
            </a:fld>
            <a:endParaRPr lang="en-US"/>
          </a:p>
        </p:txBody>
      </p:sp>
    </p:spTree>
    <p:extLst>
      <p:ext uri="{BB962C8B-B14F-4D97-AF65-F5344CB8AC3E}">
        <p14:creationId xmlns:p14="http://schemas.microsoft.com/office/powerpoint/2010/main" val="1914612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39000">
              <a:schemeClr val="accent1">
                <a:lumMod val="5000"/>
                <a:lumOff val="95000"/>
              </a:schemeClr>
            </a:gs>
            <a:gs pos="64000">
              <a:srgbClr val="FFEFB2"/>
            </a:gs>
            <a:gs pos="83000">
              <a:srgbClr val="FFF3C8"/>
            </a:gs>
            <a:gs pos="1000">
              <a:schemeClr val="bg1"/>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FA544-E91B-E452-9B3E-4E563C1B7342}"/>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Myths vs. Facts</a:t>
            </a:r>
          </a:p>
        </p:txBody>
      </p:sp>
      <p:pic>
        <p:nvPicPr>
          <p:cNvPr id="5" name="Picture 4" descr="Diagram - Myths">
            <a:extLst>
              <a:ext uri="{FF2B5EF4-FFF2-40B4-BE49-F238E27FC236}">
                <a16:creationId xmlns:a16="http://schemas.microsoft.com/office/drawing/2014/main" id="{36AB295F-06AD-D70A-5132-5E9B36CCAD88}"/>
              </a:ext>
            </a:extLst>
          </p:cNvPr>
          <p:cNvPicPr>
            <a:picLocks noChangeAspect="1"/>
          </p:cNvPicPr>
          <p:nvPr/>
        </p:nvPicPr>
        <p:blipFill>
          <a:blip r:embed="rId3"/>
          <a:stretch>
            <a:fillRect/>
          </a:stretch>
        </p:blipFill>
        <p:spPr>
          <a:xfrm>
            <a:off x="1343055" y="253228"/>
            <a:ext cx="3153215" cy="1962424"/>
          </a:xfrm>
          <a:prstGeom prst="rect">
            <a:avLst/>
          </a:prstGeom>
        </p:spPr>
      </p:pic>
      <p:pic>
        <p:nvPicPr>
          <p:cNvPr id="9" name="Picture 8" descr="Picture - Facts&#10;">
            <a:extLst>
              <a:ext uri="{FF2B5EF4-FFF2-40B4-BE49-F238E27FC236}">
                <a16:creationId xmlns:a16="http://schemas.microsoft.com/office/drawing/2014/main" id="{61A5852F-8DF3-D158-D8E6-920C58708BED}"/>
              </a:ext>
            </a:extLst>
          </p:cNvPr>
          <p:cNvPicPr>
            <a:picLocks noChangeAspect="1"/>
          </p:cNvPicPr>
          <p:nvPr/>
        </p:nvPicPr>
        <p:blipFill>
          <a:blip r:embed="rId4"/>
          <a:stretch>
            <a:fillRect/>
          </a:stretch>
        </p:blipFill>
        <p:spPr>
          <a:xfrm>
            <a:off x="7212982" y="353254"/>
            <a:ext cx="2867425" cy="1762371"/>
          </a:xfrm>
          <a:prstGeom prst="rect">
            <a:avLst/>
          </a:prstGeom>
        </p:spPr>
      </p:pic>
      <p:sp>
        <p:nvSpPr>
          <p:cNvPr id="3" name="Content Placeholder 2">
            <a:extLst>
              <a:ext uri="{FF2B5EF4-FFF2-40B4-BE49-F238E27FC236}">
                <a16:creationId xmlns:a16="http://schemas.microsoft.com/office/drawing/2014/main" id="{C4AE84EF-B224-AF58-D099-A51AEA3DBE3A}"/>
              </a:ext>
            </a:extLst>
          </p:cNvPr>
          <p:cNvSpPr>
            <a:spLocks noGrp="1"/>
          </p:cNvSpPr>
          <p:nvPr>
            <p:ph idx="1"/>
          </p:nvPr>
        </p:nvSpPr>
        <p:spPr>
          <a:xfrm>
            <a:off x="273843" y="2485651"/>
            <a:ext cx="5650707" cy="4013309"/>
          </a:xfrm>
        </p:spPr>
        <p:txBody>
          <a:bodyPr numCol="1">
            <a:normAutofit fontScale="92500" lnSpcReduction="20000"/>
          </a:bodyPr>
          <a:lstStyle/>
          <a:p>
            <a:r>
              <a:rPr lang="en-US" sz="2000" b="1" u="sng">
                <a:solidFill>
                  <a:srgbClr val="FF0000"/>
                </a:solidFill>
                <a:latin typeface="Amasis MT Pro Light" panose="02040304050005020304" pitchFamily="18" charset="0"/>
              </a:rPr>
              <a:t>Myth 1:</a:t>
            </a:r>
            <a:r>
              <a:rPr lang="en-US" sz="2000" b="1">
                <a:solidFill>
                  <a:srgbClr val="FF0000"/>
                </a:solidFill>
                <a:latin typeface="Amasis MT Pro Light" panose="02040304050005020304" pitchFamily="18" charset="0"/>
              </a:rPr>
              <a:t> </a:t>
            </a:r>
            <a:r>
              <a:rPr lang="en-US" sz="2000">
                <a:latin typeface="Amasis MT Pro Light" panose="02040304050005020304" pitchFamily="18" charset="0"/>
              </a:rPr>
              <a:t>If the student has not been referred to VR by a certain time frame, we cannot engage the student. </a:t>
            </a:r>
            <a:endParaRPr lang="en-US" sz="2400">
              <a:latin typeface="Amasis MT Pro Light" panose="02040304050005020304" pitchFamily="18" charset="0"/>
            </a:endParaRPr>
          </a:p>
          <a:p>
            <a:r>
              <a:rPr lang="en-US" sz="2000" b="1" u="sng">
                <a:solidFill>
                  <a:srgbClr val="FF0000"/>
                </a:solidFill>
                <a:latin typeface="Amasis MT Pro Light" panose="02040304050005020304" pitchFamily="18" charset="0"/>
              </a:rPr>
              <a:t>Myth 2:</a:t>
            </a:r>
            <a:r>
              <a:rPr lang="en-US" sz="2000" b="1">
                <a:solidFill>
                  <a:srgbClr val="FF0000"/>
                </a:solidFill>
                <a:latin typeface="Amasis MT Pro Light" panose="02040304050005020304" pitchFamily="18" charset="0"/>
              </a:rPr>
              <a:t> </a:t>
            </a:r>
            <a:r>
              <a:rPr lang="en-US" sz="2000">
                <a:latin typeface="Amasis MT Pro Light" panose="02040304050005020304" pitchFamily="18" charset="0"/>
              </a:rPr>
              <a:t>VR only serves Junior &amp; Seniors in high school.</a:t>
            </a:r>
          </a:p>
          <a:p>
            <a:r>
              <a:rPr lang="en-US" sz="2000" b="1" u="sng">
                <a:solidFill>
                  <a:srgbClr val="FF0000"/>
                </a:solidFill>
                <a:latin typeface="Amasis MT Pro Light" panose="02040304050005020304" pitchFamily="18" charset="0"/>
              </a:rPr>
              <a:t>Myth 3:</a:t>
            </a:r>
            <a:r>
              <a:rPr lang="en-US" sz="1800">
                <a:latin typeface="Amasis MT Pro Light" panose="02040304050005020304" pitchFamily="18" charset="0"/>
              </a:rPr>
              <a:t> </a:t>
            </a:r>
            <a:r>
              <a:rPr lang="en-US" sz="2000">
                <a:latin typeface="Amasis MT Pro Light" panose="02040304050005020304" pitchFamily="18" charset="0"/>
              </a:rPr>
              <a:t>You will receive any of the available services you want.</a:t>
            </a:r>
          </a:p>
          <a:p>
            <a:r>
              <a:rPr lang="en-US" sz="2000" b="1" u="sng">
                <a:solidFill>
                  <a:srgbClr val="FF0000"/>
                </a:solidFill>
                <a:latin typeface="Amasis MT Pro Light" panose="02040304050005020304" pitchFamily="18" charset="0"/>
              </a:rPr>
              <a:t>Myth 4:</a:t>
            </a:r>
            <a:r>
              <a:rPr lang="en-US" sz="1800">
                <a:latin typeface="Amasis MT Pro Light" panose="02040304050005020304" pitchFamily="18" charset="0"/>
              </a:rPr>
              <a:t> </a:t>
            </a:r>
            <a:r>
              <a:rPr lang="en-US" sz="2000">
                <a:latin typeface="Amasis MT Pro Light" panose="02040304050005020304" pitchFamily="18" charset="0"/>
              </a:rPr>
              <a:t>Just like in high school, you are entitled to VR Services. Because you received </a:t>
            </a:r>
            <a:r>
              <a:rPr lang="en-US" sz="2000" err="1">
                <a:latin typeface="Amasis MT Pro Light" panose="02040304050005020304" pitchFamily="18" charset="0"/>
              </a:rPr>
              <a:t>SpeEd</a:t>
            </a:r>
            <a:r>
              <a:rPr lang="en-US" sz="2000">
                <a:latin typeface="Amasis MT Pro Light" panose="02040304050005020304" pitchFamily="18" charset="0"/>
              </a:rPr>
              <a:t> or 504 you automatically receive VR Services.</a:t>
            </a:r>
          </a:p>
          <a:p>
            <a:r>
              <a:rPr lang="en-US" sz="2000" b="1" u="sng">
                <a:solidFill>
                  <a:srgbClr val="FF0000"/>
                </a:solidFill>
                <a:latin typeface="Amasis MT Pro Light" panose="02040304050005020304" pitchFamily="18" charset="0"/>
              </a:rPr>
              <a:t>Myth 5:</a:t>
            </a:r>
            <a:r>
              <a:rPr lang="en-US" sz="2000">
                <a:latin typeface="Amasis MT Pro Light" panose="02040304050005020304" pitchFamily="18" charset="0"/>
              </a:rPr>
              <a:t> Social Security recipients lose their benefits when they apply for VR services.</a:t>
            </a:r>
          </a:p>
          <a:p>
            <a:r>
              <a:rPr lang="en-US" sz="2100" b="1" u="sng">
                <a:solidFill>
                  <a:srgbClr val="FF0000"/>
                </a:solidFill>
                <a:latin typeface="Amasis MT Pro Light" panose="02040304050005020304" pitchFamily="18" charset="0"/>
              </a:rPr>
              <a:t>Myth 6:</a:t>
            </a:r>
            <a:r>
              <a:rPr lang="en-US" sz="2100">
                <a:latin typeface="Amasis MT Pro Light" panose="02040304050005020304" pitchFamily="18" charset="0"/>
              </a:rPr>
              <a:t> </a:t>
            </a:r>
            <a:r>
              <a:rPr lang="en-US" sz="2000">
                <a:latin typeface="Amasis MT Pro Light" panose="02040304050005020304" pitchFamily="18" charset="0"/>
              </a:rPr>
              <a:t>A VR Counselor must attend all ARD meetings.</a:t>
            </a:r>
          </a:p>
          <a:p>
            <a:r>
              <a:rPr lang="en-US" sz="2000" b="1" u="sng">
                <a:solidFill>
                  <a:srgbClr val="FF0000"/>
                </a:solidFill>
                <a:latin typeface="Amasis MT Pro Light" panose="02040304050005020304" pitchFamily="18" charset="0"/>
              </a:rPr>
              <a:t>Myth 7:</a:t>
            </a:r>
            <a:r>
              <a:rPr lang="en-US" sz="2000">
                <a:latin typeface="Amasis MT Pro Light" panose="02040304050005020304" pitchFamily="18" charset="0"/>
              </a:rPr>
              <a:t> I/Parents make too much money to apply for VR.</a:t>
            </a:r>
          </a:p>
          <a:p>
            <a:pPr marL="0" indent="0">
              <a:buNone/>
            </a:pPr>
            <a:endParaRPr lang="en-US" sz="2400">
              <a:latin typeface="Amasis MT Pro Light" panose="02040304050005020304" pitchFamily="18" charset="0"/>
            </a:endParaRPr>
          </a:p>
        </p:txBody>
      </p:sp>
      <p:sp>
        <p:nvSpPr>
          <p:cNvPr id="12" name="Content Placeholder 2">
            <a:extLst>
              <a:ext uri="{FF2B5EF4-FFF2-40B4-BE49-F238E27FC236}">
                <a16:creationId xmlns:a16="http://schemas.microsoft.com/office/drawing/2014/main" id="{89DE9D40-1375-64BC-C14A-4E71E4860D0D}"/>
              </a:ext>
            </a:extLst>
          </p:cNvPr>
          <p:cNvSpPr txBox="1">
            <a:spLocks/>
          </p:cNvSpPr>
          <p:nvPr/>
        </p:nvSpPr>
        <p:spPr>
          <a:xfrm>
            <a:off x="6124577" y="2485652"/>
            <a:ext cx="5650706" cy="3891204"/>
          </a:xfrm>
          <a:prstGeom prst="rect">
            <a:avLst/>
          </a:prstGeom>
        </p:spPr>
        <p:txBody>
          <a:bodyPr vert="horz" lIns="91440" tIns="45720" rIns="91440" bIns="45720" numCol="1"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b="1" u="sng">
                <a:solidFill>
                  <a:srgbClr val="00B050"/>
                </a:solidFill>
                <a:latin typeface="Amasis MT Pro Light" panose="02040304050005020304" pitchFamily="18" charset="0"/>
              </a:rPr>
              <a:t>Fact 1:</a:t>
            </a:r>
            <a:r>
              <a:rPr lang="en-US" sz="2100">
                <a:latin typeface="Amasis MT Pro Light" panose="02040304050005020304" pitchFamily="18" charset="0"/>
              </a:rPr>
              <a:t> </a:t>
            </a:r>
            <a:r>
              <a:rPr lang="en-US" sz="2400">
                <a:latin typeface="Amasis MT Pro Light" panose="02040304050005020304" pitchFamily="18" charset="0"/>
              </a:rPr>
              <a:t>VR cannot deny an interest to apply for services at any point. </a:t>
            </a:r>
          </a:p>
          <a:p>
            <a:r>
              <a:rPr lang="en-US" sz="2100" b="1" u="sng">
                <a:solidFill>
                  <a:srgbClr val="00B050"/>
                </a:solidFill>
                <a:latin typeface="Amasis MT Pro Light" panose="02040304050005020304" pitchFamily="18" charset="0"/>
              </a:rPr>
              <a:t>Fact 2:</a:t>
            </a:r>
            <a:r>
              <a:rPr lang="en-US" sz="2100">
                <a:latin typeface="Amasis MT Pro Light" panose="02040304050005020304" pitchFamily="18" charset="0"/>
              </a:rPr>
              <a:t> </a:t>
            </a:r>
            <a:r>
              <a:rPr lang="en-US" sz="2400">
                <a:latin typeface="Amasis MT Pro Light" panose="02040304050005020304" pitchFamily="18" charset="0"/>
              </a:rPr>
              <a:t>VR can serve a student with a disability as early as 14 years of age.</a:t>
            </a:r>
          </a:p>
          <a:p>
            <a:r>
              <a:rPr lang="en-US" sz="2100" b="1" u="sng">
                <a:solidFill>
                  <a:srgbClr val="00B050"/>
                </a:solidFill>
                <a:latin typeface="Amasis MT Pro Light" panose="02040304050005020304" pitchFamily="18" charset="0"/>
              </a:rPr>
              <a:t>Fact 3:</a:t>
            </a:r>
            <a:r>
              <a:rPr lang="en-US" sz="2100">
                <a:latin typeface="Amasis MT Pro Light" panose="02040304050005020304" pitchFamily="18" charset="0"/>
              </a:rPr>
              <a:t> </a:t>
            </a:r>
            <a:r>
              <a:rPr lang="en-US" sz="2400">
                <a:latin typeface="Amasis MT Pro Light" panose="02040304050005020304" pitchFamily="18" charset="0"/>
              </a:rPr>
              <a:t>Your VR Counselor will consider your individual situation and need for appropriate services. </a:t>
            </a:r>
          </a:p>
          <a:p>
            <a:r>
              <a:rPr lang="en-US" sz="2100" b="1" u="sng">
                <a:solidFill>
                  <a:srgbClr val="00B050"/>
                </a:solidFill>
                <a:latin typeface="Amasis MT Pro Light" panose="02040304050005020304" pitchFamily="18" charset="0"/>
              </a:rPr>
              <a:t>Fact 4:</a:t>
            </a:r>
            <a:r>
              <a:rPr lang="en-US" sz="2100">
                <a:latin typeface="Amasis MT Pro Light" panose="02040304050005020304" pitchFamily="18" charset="0"/>
              </a:rPr>
              <a:t> </a:t>
            </a:r>
            <a:r>
              <a:rPr lang="en-US" sz="2400">
                <a:latin typeface="Amasis MT Pro Light" panose="02040304050005020304" pitchFamily="18" charset="0"/>
              </a:rPr>
              <a:t>An individual must be determined eligible into the VR Program. </a:t>
            </a:r>
            <a:r>
              <a:rPr lang="en-US" sz="2300">
                <a:latin typeface="Amasis MT Pro Light" panose="02040304050005020304" pitchFamily="18" charset="0"/>
              </a:rPr>
              <a:t>Entitlement vs. Eligibility </a:t>
            </a:r>
          </a:p>
          <a:p>
            <a:r>
              <a:rPr lang="en-US" sz="2100" b="1" u="sng">
                <a:solidFill>
                  <a:srgbClr val="00B050"/>
                </a:solidFill>
                <a:latin typeface="Amasis MT Pro Light" panose="02040304050005020304" pitchFamily="18" charset="0"/>
              </a:rPr>
              <a:t>Fact 5:</a:t>
            </a:r>
            <a:r>
              <a:rPr lang="en-US" sz="2100">
                <a:latin typeface="Amasis MT Pro Light" panose="02040304050005020304" pitchFamily="18" charset="0"/>
              </a:rPr>
              <a:t> VR encourages SS recipients to apply. </a:t>
            </a:r>
            <a:r>
              <a:rPr lang="en-US" sz="2300">
                <a:latin typeface="Amasis MT Pro Light" panose="02040304050005020304" pitchFamily="18" charset="0"/>
              </a:rPr>
              <a:t>SMURF, CWIC Referral.</a:t>
            </a:r>
            <a:endParaRPr lang="en-US" sz="2300" b="1" u="sng">
              <a:solidFill>
                <a:srgbClr val="00B050"/>
              </a:solidFill>
              <a:latin typeface="Amasis MT Pro Light" panose="02040304050005020304" pitchFamily="18" charset="0"/>
            </a:endParaRPr>
          </a:p>
          <a:p>
            <a:r>
              <a:rPr lang="en-US" sz="2100" b="1" u="sng">
                <a:solidFill>
                  <a:srgbClr val="00B050"/>
                </a:solidFill>
                <a:latin typeface="Amasis MT Pro Light" panose="02040304050005020304" pitchFamily="18" charset="0"/>
              </a:rPr>
              <a:t>Fact 6:</a:t>
            </a:r>
            <a:r>
              <a:rPr lang="en-US" sz="2000">
                <a:latin typeface="Amasis MT Pro Light" panose="02040304050005020304" pitchFamily="18" charset="0"/>
              </a:rPr>
              <a:t> No. The MOU section 6.1.9 and 6.4.5. appropriate; more detail forthcoming.</a:t>
            </a:r>
          </a:p>
          <a:p>
            <a:r>
              <a:rPr lang="en-US" sz="2400" b="1" u="sng">
                <a:solidFill>
                  <a:srgbClr val="00B050"/>
                </a:solidFill>
                <a:latin typeface="Amasis MT Pro Light" panose="02040304050005020304" pitchFamily="18" charset="0"/>
              </a:rPr>
              <a:t>Fact 7:</a:t>
            </a:r>
            <a:r>
              <a:rPr lang="en-US" sz="2400">
                <a:latin typeface="Amasis MT Pro Light" panose="02040304050005020304" pitchFamily="18" charset="0"/>
              </a:rPr>
              <a:t> </a:t>
            </a:r>
            <a:r>
              <a:rPr lang="en-US" sz="2300">
                <a:latin typeface="Amasis MT Pro Light" panose="02040304050005020304" pitchFamily="18" charset="0"/>
              </a:rPr>
              <a:t>No. Pre-ETS services are not subjected to this. All other customers, refer VRSM Policy</a:t>
            </a:r>
          </a:p>
        </p:txBody>
      </p:sp>
      <p:sp>
        <p:nvSpPr>
          <p:cNvPr id="4" name="Slide Number Placeholder 3">
            <a:extLst>
              <a:ext uri="{FF2B5EF4-FFF2-40B4-BE49-F238E27FC236}">
                <a16:creationId xmlns:a16="http://schemas.microsoft.com/office/drawing/2014/main" id="{DE277299-57BA-3FBC-4D7D-67953A64C0F2}"/>
              </a:ext>
            </a:extLst>
          </p:cNvPr>
          <p:cNvSpPr>
            <a:spLocks noGrp="1"/>
          </p:cNvSpPr>
          <p:nvPr>
            <p:ph type="sldNum" sz="quarter" idx="12"/>
          </p:nvPr>
        </p:nvSpPr>
        <p:spPr>
          <a:xfrm>
            <a:off x="10848974" y="6356350"/>
            <a:ext cx="504825" cy="365125"/>
          </a:xfrm>
        </p:spPr>
        <p:txBody>
          <a:bodyPr/>
          <a:lstStyle/>
          <a:p>
            <a:pPr algn="ctr"/>
            <a:fld id="{775B6C71-B8E2-4E4D-A4A3-1937B1299F9F}" type="slidenum">
              <a:rPr lang="en-US" smtClean="0"/>
              <a:pPr algn="ctr"/>
              <a:t>3</a:t>
            </a:fld>
            <a:endParaRPr lang="en-US"/>
          </a:p>
        </p:txBody>
      </p:sp>
    </p:spTree>
    <p:extLst>
      <p:ext uri="{BB962C8B-B14F-4D97-AF65-F5344CB8AC3E}">
        <p14:creationId xmlns:p14="http://schemas.microsoft.com/office/powerpoint/2010/main" val="414240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12">
                                            <p:txEl>
                                              <p:pRg st="0" end="0"/>
                                            </p:txEl>
                                          </p:spTgt>
                                        </p:tgtEl>
                                        <p:attrNameLst>
                                          <p:attrName>style.visibility</p:attrName>
                                        </p:attrNameLst>
                                      </p:cBhvr>
                                      <p:to>
                                        <p:strVal val="visible"/>
                                      </p:to>
                                    </p:set>
                                    <p:animEffect transition="in" filter="wipe(down)">
                                      <p:cBhvr>
                                        <p:cTn id="30" dur="580">
                                          <p:stCondLst>
                                            <p:cond delay="0"/>
                                          </p:stCondLst>
                                        </p:cTn>
                                        <p:tgtEl>
                                          <p:spTgt spid="12">
                                            <p:txEl>
                                              <p:pRg st="0" end="0"/>
                                            </p:txEl>
                                          </p:spTgt>
                                        </p:tgtEl>
                                      </p:cBhvr>
                                    </p:animEffect>
                                    <p:anim calcmode="lin" valueType="num">
                                      <p:cBhvr>
                                        <p:cTn id="31" dur="1822" tmFilter="0,0; 0.14,0.36; 0.43,0.73; 0.71,0.91; 1.0,1.0">
                                          <p:stCondLst>
                                            <p:cond delay="0"/>
                                          </p:stCondLst>
                                        </p:cTn>
                                        <p:tgtEl>
                                          <p:spTgt spid="12">
                                            <p:txEl>
                                              <p:pRg st="0" end="0"/>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2">
                                            <p:txEl>
                                              <p:pRg st="0" end="0"/>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2">
                                            <p:txEl>
                                              <p:pRg st="0" end="0"/>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2">
                                            <p:txEl>
                                              <p:pRg st="0" end="0"/>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2">
                                            <p:txEl>
                                              <p:pRg st="0" end="0"/>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12">
                                            <p:txEl>
                                              <p:pRg st="0" end="0"/>
                                            </p:txEl>
                                          </p:spTgt>
                                        </p:tgtEl>
                                      </p:cBhvr>
                                      <p:to x="100000" y="60000"/>
                                    </p:animScale>
                                    <p:animScale>
                                      <p:cBhvr>
                                        <p:cTn id="37" dur="166" decel="50000">
                                          <p:stCondLst>
                                            <p:cond delay="676"/>
                                          </p:stCondLst>
                                        </p:cTn>
                                        <p:tgtEl>
                                          <p:spTgt spid="12">
                                            <p:txEl>
                                              <p:pRg st="0" end="0"/>
                                            </p:txEl>
                                          </p:spTgt>
                                        </p:tgtEl>
                                      </p:cBhvr>
                                      <p:to x="100000" y="100000"/>
                                    </p:animScale>
                                    <p:animScale>
                                      <p:cBhvr>
                                        <p:cTn id="38" dur="26">
                                          <p:stCondLst>
                                            <p:cond delay="1312"/>
                                          </p:stCondLst>
                                        </p:cTn>
                                        <p:tgtEl>
                                          <p:spTgt spid="12">
                                            <p:txEl>
                                              <p:pRg st="0" end="0"/>
                                            </p:txEl>
                                          </p:spTgt>
                                        </p:tgtEl>
                                      </p:cBhvr>
                                      <p:to x="100000" y="80000"/>
                                    </p:animScale>
                                    <p:animScale>
                                      <p:cBhvr>
                                        <p:cTn id="39" dur="166" decel="50000">
                                          <p:stCondLst>
                                            <p:cond delay="1338"/>
                                          </p:stCondLst>
                                        </p:cTn>
                                        <p:tgtEl>
                                          <p:spTgt spid="12">
                                            <p:txEl>
                                              <p:pRg st="0" end="0"/>
                                            </p:txEl>
                                          </p:spTgt>
                                        </p:tgtEl>
                                      </p:cBhvr>
                                      <p:to x="100000" y="100000"/>
                                    </p:animScale>
                                    <p:animScale>
                                      <p:cBhvr>
                                        <p:cTn id="40" dur="26">
                                          <p:stCondLst>
                                            <p:cond delay="1642"/>
                                          </p:stCondLst>
                                        </p:cTn>
                                        <p:tgtEl>
                                          <p:spTgt spid="12">
                                            <p:txEl>
                                              <p:pRg st="0" end="0"/>
                                            </p:txEl>
                                          </p:spTgt>
                                        </p:tgtEl>
                                      </p:cBhvr>
                                      <p:to x="100000" y="90000"/>
                                    </p:animScale>
                                    <p:animScale>
                                      <p:cBhvr>
                                        <p:cTn id="41" dur="166" decel="50000">
                                          <p:stCondLst>
                                            <p:cond delay="1668"/>
                                          </p:stCondLst>
                                        </p:cTn>
                                        <p:tgtEl>
                                          <p:spTgt spid="12">
                                            <p:txEl>
                                              <p:pRg st="0" end="0"/>
                                            </p:txEl>
                                          </p:spTgt>
                                        </p:tgtEl>
                                      </p:cBhvr>
                                      <p:to x="100000" y="100000"/>
                                    </p:animScale>
                                    <p:animScale>
                                      <p:cBhvr>
                                        <p:cTn id="42" dur="26">
                                          <p:stCondLst>
                                            <p:cond delay="1808"/>
                                          </p:stCondLst>
                                        </p:cTn>
                                        <p:tgtEl>
                                          <p:spTgt spid="12">
                                            <p:txEl>
                                              <p:pRg st="0" end="0"/>
                                            </p:txEl>
                                          </p:spTgt>
                                        </p:tgtEl>
                                      </p:cBhvr>
                                      <p:to x="100000" y="95000"/>
                                    </p:animScale>
                                    <p:animScale>
                                      <p:cBhvr>
                                        <p:cTn id="43" dur="166" decel="50000">
                                          <p:stCondLst>
                                            <p:cond delay="1834"/>
                                          </p:stCondLst>
                                        </p:cTn>
                                        <p:tgtEl>
                                          <p:spTgt spid="12">
                                            <p:txEl>
                                              <p:pRg st="0" end="0"/>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3">
                                            <p:txEl>
                                              <p:pRg st="1" end="1"/>
                                            </p:txEl>
                                          </p:spTgt>
                                        </p:tgtEl>
                                        <p:attrNameLst>
                                          <p:attrName>style.visibility</p:attrName>
                                        </p:attrNameLst>
                                      </p:cBhvr>
                                      <p:to>
                                        <p:strVal val="visible"/>
                                      </p:to>
                                    </p:set>
                                    <p:anim calcmode="lin" valueType="num">
                                      <p:cBhvr>
                                        <p:cTn id="4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50" dur="500"/>
                                        <p:tgtEl>
                                          <p:spTgt spid="3">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12">
                                            <p:txEl>
                                              <p:pRg st="1" end="1"/>
                                            </p:txEl>
                                          </p:spTgt>
                                        </p:tgtEl>
                                        <p:attrNameLst>
                                          <p:attrName>style.visibility</p:attrName>
                                        </p:attrNameLst>
                                      </p:cBhvr>
                                      <p:to>
                                        <p:strVal val="visible"/>
                                      </p:to>
                                    </p:set>
                                    <p:animEffect transition="in" filter="wipe(down)">
                                      <p:cBhvr>
                                        <p:cTn id="55" dur="580">
                                          <p:stCondLst>
                                            <p:cond delay="0"/>
                                          </p:stCondLst>
                                        </p:cTn>
                                        <p:tgtEl>
                                          <p:spTgt spid="12">
                                            <p:txEl>
                                              <p:pRg st="1" end="1"/>
                                            </p:txEl>
                                          </p:spTgt>
                                        </p:tgtEl>
                                      </p:cBhvr>
                                    </p:animEffect>
                                    <p:anim calcmode="lin" valueType="num">
                                      <p:cBhvr>
                                        <p:cTn id="56" dur="1822" tmFilter="0,0; 0.14,0.36; 0.43,0.73; 0.71,0.91; 1.0,1.0">
                                          <p:stCondLst>
                                            <p:cond delay="0"/>
                                          </p:stCondLst>
                                        </p:cTn>
                                        <p:tgtEl>
                                          <p:spTgt spid="12">
                                            <p:txEl>
                                              <p:pRg st="1" end="1"/>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2">
                                            <p:txEl>
                                              <p:pRg st="1" end="1"/>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2">
                                            <p:txEl>
                                              <p:pRg st="1" end="1"/>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2">
                                            <p:txEl>
                                              <p:pRg st="1" end="1"/>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2">
                                            <p:txEl>
                                              <p:pRg st="1" end="1"/>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12">
                                            <p:txEl>
                                              <p:pRg st="1" end="1"/>
                                            </p:txEl>
                                          </p:spTgt>
                                        </p:tgtEl>
                                      </p:cBhvr>
                                      <p:to x="100000" y="60000"/>
                                    </p:animScale>
                                    <p:animScale>
                                      <p:cBhvr>
                                        <p:cTn id="62" dur="166" decel="50000">
                                          <p:stCondLst>
                                            <p:cond delay="676"/>
                                          </p:stCondLst>
                                        </p:cTn>
                                        <p:tgtEl>
                                          <p:spTgt spid="12">
                                            <p:txEl>
                                              <p:pRg st="1" end="1"/>
                                            </p:txEl>
                                          </p:spTgt>
                                        </p:tgtEl>
                                      </p:cBhvr>
                                      <p:to x="100000" y="100000"/>
                                    </p:animScale>
                                    <p:animScale>
                                      <p:cBhvr>
                                        <p:cTn id="63" dur="26">
                                          <p:stCondLst>
                                            <p:cond delay="1312"/>
                                          </p:stCondLst>
                                        </p:cTn>
                                        <p:tgtEl>
                                          <p:spTgt spid="12">
                                            <p:txEl>
                                              <p:pRg st="1" end="1"/>
                                            </p:txEl>
                                          </p:spTgt>
                                        </p:tgtEl>
                                      </p:cBhvr>
                                      <p:to x="100000" y="80000"/>
                                    </p:animScale>
                                    <p:animScale>
                                      <p:cBhvr>
                                        <p:cTn id="64" dur="166" decel="50000">
                                          <p:stCondLst>
                                            <p:cond delay="1338"/>
                                          </p:stCondLst>
                                        </p:cTn>
                                        <p:tgtEl>
                                          <p:spTgt spid="12">
                                            <p:txEl>
                                              <p:pRg st="1" end="1"/>
                                            </p:txEl>
                                          </p:spTgt>
                                        </p:tgtEl>
                                      </p:cBhvr>
                                      <p:to x="100000" y="100000"/>
                                    </p:animScale>
                                    <p:animScale>
                                      <p:cBhvr>
                                        <p:cTn id="65" dur="26">
                                          <p:stCondLst>
                                            <p:cond delay="1642"/>
                                          </p:stCondLst>
                                        </p:cTn>
                                        <p:tgtEl>
                                          <p:spTgt spid="12">
                                            <p:txEl>
                                              <p:pRg st="1" end="1"/>
                                            </p:txEl>
                                          </p:spTgt>
                                        </p:tgtEl>
                                      </p:cBhvr>
                                      <p:to x="100000" y="90000"/>
                                    </p:animScale>
                                    <p:animScale>
                                      <p:cBhvr>
                                        <p:cTn id="66" dur="166" decel="50000">
                                          <p:stCondLst>
                                            <p:cond delay="1668"/>
                                          </p:stCondLst>
                                        </p:cTn>
                                        <p:tgtEl>
                                          <p:spTgt spid="12">
                                            <p:txEl>
                                              <p:pRg st="1" end="1"/>
                                            </p:txEl>
                                          </p:spTgt>
                                        </p:tgtEl>
                                      </p:cBhvr>
                                      <p:to x="100000" y="100000"/>
                                    </p:animScale>
                                    <p:animScale>
                                      <p:cBhvr>
                                        <p:cTn id="67" dur="26">
                                          <p:stCondLst>
                                            <p:cond delay="1808"/>
                                          </p:stCondLst>
                                        </p:cTn>
                                        <p:tgtEl>
                                          <p:spTgt spid="12">
                                            <p:txEl>
                                              <p:pRg st="1" end="1"/>
                                            </p:txEl>
                                          </p:spTgt>
                                        </p:tgtEl>
                                      </p:cBhvr>
                                      <p:to x="100000" y="95000"/>
                                    </p:animScale>
                                    <p:animScale>
                                      <p:cBhvr>
                                        <p:cTn id="68" dur="166" decel="50000">
                                          <p:stCondLst>
                                            <p:cond delay="1834"/>
                                          </p:stCondLst>
                                        </p:cTn>
                                        <p:tgtEl>
                                          <p:spTgt spid="12">
                                            <p:txEl>
                                              <p:pRg st="1" end="1"/>
                                            </p:txEl>
                                          </p:spTgt>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3">
                                            <p:txEl>
                                              <p:pRg st="2" end="2"/>
                                            </p:txEl>
                                          </p:spTgt>
                                        </p:tgtEl>
                                        <p:attrNameLst>
                                          <p:attrName>style.visibility</p:attrName>
                                        </p:attrNameLst>
                                      </p:cBhvr>
                                      <p:to>
                                        <p:strVal val="visible"/>
                                      </p:to>
                                    </p:set>
                                    <p:anim calcmode="lin" valueType="num">
                                      <p:cBhvr>
                                        <p:cTn id="7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7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75" dur="500"/>
                                        <p:tgtEl>
                                          <p:spTgt spid="3">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6" presetClass="entr" presetSubtype="0" fill="hold" nodeType="clickEffect">
                                  <p:stCondLst>
                                    <p:cond delay="0"/>
                                  </p:stCondLst>
                                  <p:childTnLst>
                                    <p:set>
                                      <p:cBhvr>
                                        <p:cTn id="79" dur="1" fill="hold">
                                          <p:stCondLst>
                                            <p:cond delay="0"/>
                                          </p:stCondLst>
                                        </p:cTn>
                                        <p:tgtEl>
                                          <p:spTgt spid="12">
                                            <p:txEl>
                                              <p:pRg st="2" end="2"/>
                                            </p:txEl>
                                          </p:spTgt>
                                        </p:tgtEl>
                                        <p:attrNameLst>
                                          <p:attrName>style.visibility</p:attrName>
                                        </p:attrNameLst>
                                      </p:cBhvr>
                                      <p:to>
                                        <p:strVal val="visible"/>
                                      </p:to>
                                    </p:set>
                                    <p:animEffect transition="in" filter="wipe(down)">
                                      <p:cBhvr>
                                        <p:cTn id="80" dur="580">
                                          <p:stCondLst>
                                            <p:cond delay="0"/>
                                          </p:stCondLst>
                                        </p:cTn>
                                        <p:tgtEl>
                                          <p:spTgt spid="12">
                                            <p:txEl>
                                              <p:pRg st="2" end="2"/>
                                            </p:txEl>
                                          </p:spTgt>
                                        </p:tgtEl>
                                      </p:cBhvr>
                                    </p:animEffect>
                                    <p:anim calcmode="lin" valueType="num">
                                      <p:cBhvr>
                                        <p:cTn id="81" dur="1822" tmFilter="0,0; 0.14,0.36; 0.43,0.73; 0.71,0.91; 1.0,1.0">
                                          <p:stCondLst>
                                            <p:cond delay="0"/>
                                          </p:stCondLst>
                                        </p:cTn>
                                        <p:tgtEl>
                                          <p:spTgt spid="12">
                                            <p:txEl>
                                              <p:pRg st="2" end="2"/>
                                            </p:txEl>
                                          </p:spTgt>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12">
                                            <p:txEl>
                                              <p:pRg st="2" end="2"/>
                                            </p:txEl>
                                          </p:spTgt>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12">
                                            <p:txEl>
                                              <p:pRg st="2" end="2"/>
                                            </p:txEl>
                                          </p:spTgt>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12">
                                            <p:txEl>
                                              <p:pRg st="2" end="2"/>
                                            </p:txEl>
                                          </p:spTgt>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12">
                                            <p:txEl>
                                              <p:pRg st="2" end="2"/>
                                            </p:txEl>
                                          </p:spTgt>
                                        </p:tgtEl>
                                        <p:attrNameLst>
                                          <p:attrName>ppt_y</p:attrName>
                                        </p:attrNameLst>
                                      </p:cBhvr>
                                      <p:tavLst>
                                        <p:tav tm="0" fmla="#ppt_y-sin(pi*$)/81">
                                          <p:val>
                                            <p:fltVal val="0"/>
                                          </p:val>
                                        </p:tav>
                                        <p:tav tm="100000">
                                          <p:val>
                                            <p:fltVal val="1"/>
                                          </p:val>
                                        </p:tav>
                                      </p:tavLst>
                                    </p:anim>
                                    <p:animScale>
                                      <p:cBhvr>
                                        <p:cTn id="86" dur="26">
                                          <p:stCondLst>
                                            <p:cond delay="650"/>
                                          </p:stCondLst>
                                        </p:cTn>
                                        <p:tgtEl>
                                          <p:spTgt spid="12">
                                            <p:txEl>
                                              <p:pRg st="2" end="2"/>
                                            </p:txEl>
                                          </p:spTgt>
                                        </p:tgtEl>
                                      </p:cBhvr>
                                      <p:to x="100000" y="60000"/>
                                    </p:animScale>
                                    <p:animScale>
                                      <p:cBhvr>
                                        <p:cTn id="87" dur="166" decel="50000">
                                          <p:stCondLst>
                                            <p:cond delay="676"/>
                                          </p:stCondLst>
                                        </p:cTn>
                                        <p:tgtEl>
                                          <p:spTgt spid="12">
                                            <p:txEl>
                                              <p:pRg st="2" end="2"/>
                                            </p:txEl>
                                          </p:spTgt>
                                        </p:tgtEl>
                                      </p:cBhvr>
                                      <p:to x="100000" y="100000"/>
                                    </p:animScale>
                                    <p:animScale>
                                      <p:cBhvr>
                                        <p:cTn id="88" dur="26">
                                          <p:stCondLst>
                                            <p:cond delay="1312"/>
                                          </p:stCondLst>
                                        </p:cTn>
                                        <p:tgtEl>
                                          <p:spTgt spid="12">
                                            <p:txEl>
                                              <p:pRg st="2" end="2"/>
                                            </p:txEl>
                                          </p:spTgt>
                                        </p:tgtEl>
                                      </p:cBhvr>
                                      <p:to x="100000" y="80000"/>
                                    </p:animScale>
                                    <p:animScale>
                                      <p:cBhvr>
                                        <p:cTn id="89" dur="166" decel="50000">
                                          <p:stCondLst>
                                            <p:cond delay="1338"/>
                                          </p:stCondLst>
                                        </p:cTn>
                                        <p:tgtEl>
                                          <p:spTgt spid="12">
                                            <p:txEl>
                                              <p:pRg st="2" end="2"/>
                                            </p:txEl>
                                          </p:spTgt>
                                        </p:tgtEl>
                                      </p:cBhvr>
                                      <p:to x="100000" y="100000"/>
                                    </p:animScale>
                                    <p:animScale>
                                      <p:cBhvr>
                                        <p:cTn id="90" dur="26">
                                          <p:stCondLst>
                                            <p:cond delay="1642"/>
                                          </p:stCondLst>
                                        </p:cTn>
                                        <p:tgtEl>
                                          <p:spTgt spid="12">
                                            <p:txEl>
                                              <p:pRg st="2" end="2"/>
                                            </p:txEl>
                                          </p:spTgt>
                                        </p:tgtEl>
                                      </p:cBhvr>
                                      <p:to x="100000" y="90000"/>
                                    </p:animScale>
                                    <p:animScale>
                                      <p:cBhvr>
                                        <p:cTn id="91" dur="166" decel="50000">
                                          <p:stCondLst>
                                            <p:cond delay="1668"/>
                                          </p:stCondLst>
                                        </p:cTn>
                                        <p:tgtEl>
                                          <p:spTgt spid="12">
                                            <p:txEl>
                                              <p:pRg st="2" end="2"/>
                                            </p:txEl>
                                          </p:spTgt>
                                        </p:tgtEl>
                                      </p:cBhvr>
                                      <p:to x="100000" y="100000"/>
                                    </p:animScale>
                                    <p:animScale>
                                      <p:cBhvr>
                                        <p:cTn id="92" dur="26">
                                          <p:stCondLst>
                                            <p:cond delay="1808"/>
                                          </p:stCondLst>
                                        </p:cTn>
                                        <p:tgtEl>
                                          <p:spTgt spid="12">
                                            <p:txEl>
                                              <p:pRg st="2" end="2"/>
                                            </p:txEl>
                                          </p:spTgt>
                                        </p:tgtEl>
                                      </p:cBhvr>
                                      <p:to x="100000" y="95000"/>
                                    </p:animScale>
                                    <p:animScale>
                                      <p:cBhvr>
                                        <p:cTn id="93" dur="166" decel="50000">
                                          <p:stCondLst>
                                            <p:cond delay="1834"/>
                                          </p:stCondLst>
                                        </p:cTn>
                                        <p:tgtEl>
                                          <p:spTgt spid="12">
                                            <p:txEl>
                                              <p:pRg st="2" end="2"/>
                                            </p:txEl>
                                          </p:spTgt>
                                        </p:tgtEl>
                                      </p:cBhvr>
                                      <p:to x="100000" y="100000"/>
                                    </p:animScale>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3">
                                            <p:txEl>
                                              <p:pRg st="3" end="3"/>
                                            </p:txEl>
                                          </p:spTgt>
                                        </p:tgtEl>
                                        <p:attrNameLst>
                                          <p:attrName>style.visibility</p:attrName>
                                        </p:attrNameLst>
                                      </p:cBhvr>
                                      <p:to>
                                        <p:strVal val="visible"/>
                                      </p:to>
                                    </p:set>
                                    <p:anim calcmode="lin" valueType="num">
                                      <p:cBhvr>
                                        <p:cTn id="9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9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00" dur="500"/>
                                        <p:tgtEl>
                                          <p:spTgt spid="3">
                                            <p:txEl>
                                              <p:pRg st="3" end="3"/>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nodeType="clickEffect">
                                  <p:stCondLst>
                                    <p:cond delay="0"/>
                                  </p:stCondLst>
                                  <p:childTnLst>
                                    <p:set>
                                      <p:cBhvr>
                                        <p:cTn id="104" dur="1" fill="hold">
                                          <p:stCondLst>
                                            <p:cond delay="0"/>
                                          </p:stCondLst>
                                        </p:cTn>
                                        <p:tgtEl>
                                          <p:spTgt spid="12">
                                            <p:txEl>
                                              <p:pRg st="3" end="3"/>
                                            </p:txEl>
                                          </p:spTgt>
                                        </p:tgtEl>
                                        <p:attrNameLst>
                                          <p:attrName>style.visibility</p:attrName>
                                        </p:attrNameLst>
                                      </p:cBhvr>
                                      <p:to>
                                        <p:strVal val="visible"/>
                                      </p:to>
                                    </p:set>
                                    <p:animEffect transition="in" filter="wipe(down)">
                                      <p:cBhvr>
                                        <p:cTn id="105" dur="580">
                                          <p:stCondLst>
                                            <p:cond delay="0"/>
                                          </p:stCondLst>
                                        </p:cTn>
                                        <p:tgtEl>
                                          <p:spTgt spid="12">
                                            <p:txEl>
                                              <p:pRg st="3" end="3"/>
                                            </p:txEl>
                                          </p:spTgt>
                                        </p:tgtEl>
                                      </p:cBhvr>
                                    </p:animEffect>
                                    <p:anim calcmode="lin" valueType="num">
                                      <p:cBhvr>
                                        <p:cTn id="106" dur="1822" tmFilter="0,0; 0.14,0.36; 0.43,0.73; 0.71,0.91; 1.0,1.0">
                                          <p:stCondLst>
                                            <p:cond delay="0"/>
                                          </p:stCondLst>
                                        </p:cTn>
                                        <p:tgtEl>
                                          <p:spTgt spid="12">
                                            <p:txEl>
                                              <p:pRg st="3" end="3"/>
                                            </p:tx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12">
                                            <p:txEl>
                                              <p:pRg st="3" end="3"/>
                                            </p:tx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12">
                                            <p:txEl>
                                              <p:pRg st="3" end="3"/>
                                            </p:tx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12">
                                            <p:txEl>
                                              <p:pRg st="3" end="3"/>
                                            </p:tx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12">
                                            <p:txEl>
                                              <p:pRg st="3" end="3"/>
                                            </p:tx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12">
                                            <p:txEl>
                                              <p:pRg st="3" end="3"/>
                                            </p:txEl>
                                          </p:spTgt>
                                        </p:tgtEl>
                                      </p:cBhvr>
                                      <p:to x="100000" y="60000"/>
                                    </p:animScale>
                                    <p:animScale>
                                      <p:cBhvr>
                                        <p:cTn id="112" dur="166" decel="50000">
                                          <p:stCondLst>
                                            <p:cond delay="676"/>
                                          </p:stCondLst>
                                        </p:cTn>
                                        <p:tgtEl>
                                          <p:spTgt spid="12">
                                            <p:txEl>
                                              <p:pRg st="3" end="3"/>
                                            </p:txEl>
                                          </p:spTgt>
                                        </p:tgtEl>
                                      </p:cBhvr>
                                      <p:to x="100000" y="100000"/>
                                    </p:animScale>
                                    <p:animScale>
                                      <p:cBhvr>
                                        <p:cTn id="113" dur="26">
                                          <p:stCondLst>
                                            <p:cond delay="1312"/>
                                          </p:stCondLst>
                                        </p:cTn>
                                        <p:tgtEl>
                                          <p:spTgt spid="12">
                                            <p:txEl>
                                              <p:pRg st="3" end="3"/>
                                            </p:txEl>
                                          </p:spTgt>
                                        </p:tgtEl>
                                      </p:cBhvr>
                                      <p:to x="100000" y="80000"/>
                                    </p:animScale>
                                    <p:animScale>
                                      <p:cBhvr>
                                        <p:cTn id="114" dur="166" decel="50000">
                                          <p:stCondLst>
                                            <p:cond delay="1338"/>
                                          </p:stCondLst>
                                        </p:cTn>
                                        <p:tgtEl>
                                          <p:spTgt spid="12">
                                            <p:txEl>
                                              <p:pRg st="3" end="3"/>
                                            </p:txEl>
                                          </p:spTgt>
                                        </p:tgtEl>
                                      </p:cBhvr>
                                      <p:to x="100000" y="100000"/>
                                    </p:animScale>
                                    <p:animScale>
                                      <p:cBhvr>
                                        <p:cTn id="115" dur="26">
                                          <p:stCondLst>
                                            <p:cond delay="1642"/>
                                          </p:stCondLst>
                                        </p:cTn>
                                        <p:tgtEl>
                                          <p:spTgt spid="12">
                                            <p:txEl>
                                              <p:pRg st="3" end="3"/>
                                            </p:txEl>
                                          </p:spTgt>
                                        </p:tgtEl>
                                      </p:cBhvr>
                                      <p:to x="100000" y="90000"/>
                                    </p:animScale>
                                    <p:animScale>
                                      <p:cBhvr>
                                        <p:cTn id="116" dur="166" decel="50000">
                                          <p:stCondLst>
                                            <p:cond delay="1668"/>
                                          </p:stCondLst>
                                        </p:cTn>
                                        <p:tgtEl>
                                          <p:spTgt spid="12">
                                            <p:txEl>
                                              <p:pRg st="3" end="3"/>
                                            </p:txEl>
                                          </p:spTgt>
                                        </p:tgtEl>
                                      </p:cBhvr>
                                      <p:to x="100000" y="100000"/>
                                    </p:animScale>
                                    <p:animScale>
                                      <p:cBhvr>
                                        <p:cTn id="117" dur="26">
                                          <p:stCondLst>
                                            <p:cond delay="1808"/>
                                          </p:stCondLst>
                                        </p:cTn>
                                        <p:tgtEl>
                                          <p:spTgt spid="12">
                                            <p:txEl>
                                              <p:pRg st="3" end="3"/>
                                            </p:txEl>
                                          </p:spTgt>
                                        </p:tgtEl>
                                      </p:cBhvr>
                                      <p:to x="100000" y="95000"/>
                                    </p:animScale>
                                    <p:animScale>
                                      <p:cBhvr>
                                        <p:cTn id="118" dur="166" decel="50000">
                                          <p:stCondLst>
                                            <p:cond delay="1834"/>
                                          </p:stCondLst>
                                        </p:cTn>
                                        <p:tgtEl>
                                          <p:spTgt spid="12">
                                            <p:txEl>
                                              <p:pRg st="3" end="3"/>
                                            </p:txEl>
                                          </p:spTgt>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53" presetClass="entr" presetSubtype="16" fill="hold" nodeType="clickEffect">
                                  <p:stCondLst>
                                    <p:cond delay="0"/>
                                  </p:stCondLst>
                                  <p:childTnLst>
                                    <p:set>
                                      <p:cBhvr>
                                        <p:cTn id="122" dur="1" fill="hold">
                                          <p:stCondLst>
                                            <p:cond delay="0"/>
                                          </p:stCondLst>
                                        </p:cTn>
                                        <p:tgtEl>
                                          <p:spTgt spid="3">
                                            <p:txEl>
                                              <p:pRg st="4" end="4"/>
                                            </p:txEl>
                                          </p:spTgt>
                                        </p:tgtEl>
                                        <p:attrNameLst>
                                          <p:attrName>style.visibility</p:attrName>
                                        </p:attrNameLst>
                                      </p:cBhvr>
                                      <p:to>
                                        <p:strVal val="visible"/>
                                      </p:to>
                                    </p:set>
                                    <p:anim calcmode="lin" valueType="num">
                                      <p:cBhvr>
                                        <p:cTn id="12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2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25" dur="500"/>
                                        <p:tgtEl>
                                          <p:spTgt spid="3">
                                            <p:txEl>
                                              <p:pRg st="4" end="4"/>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26" presetClass="entr" presetSubtype="0" fill="hold" nodeType="clickEffect">
                                  <p:stCondLst>
                                    <p:cond delay="0"/>
                                  </p:stCondLst>
                                  <p:childTnLst>
                                    <p:set>
                                      <p:cBhvr>
                                        <p:cTn id="129" dur="1" fill="hold">
                                          <p:stCondLst>
                                            <p:cond delay="0"/>
                                          </p:stCondLst>
                                        </p:cTn>
                                        <p:tgtEl>
                                          <p:spTgt spid="12">
                                            <p:txEl>
                                              <p:pRg st="4" end="4"/>
                                            </p:txEl>
                                          </p:spTgt>
                                        </p:tgtEl>
                                        <p:attrNameLst>
                                          <p:attrName>style.visibility</p:attrName>
                                        </p:attrNameLst>
                                      </p:cBhvr>
                                      <p:to>
                                        <p:strVal val="visible"/>
                                      </p:to>
                                    </p:set>
                                    <p:animEffect transition="in" filter="wipe(down)">
                                      <p:cBhvr>
                                        <p:cTn id="130" dur="580">
                                          <p:stCondLst>
                                            <p:cond delay="0"/>
                                          </p:stCondLst>
                                        </p:cTn>
                                        <p:tgtEl>
                                          <p:spTgt spid="12">
                                            <p:txEl>
                                              <p:pRg st="4" end="4"/>
                                            </p:txEl>
                                          </p:spTgt>
                                        </p:tgtEl>
                                      </p:cBhvr>
                                    </p:animEffect>
                                    <p:anim calcmode="lin" valueType="num">
                                      <p:cBhvr>
                                        <p:cTn id="131" dur="1822" tmFilter="0,0; 0.14,0.36; 0.43,0.73; 0.71,0.91; 1.0,1.0">
                                          <p:stCondLst>
                                            <p:cond delay="0"/>
                                          </p:stCondLst>
                                        </p:cTn>
                                        <p:tgtEl>
                                          <p:spTgt spid="12">
                                            <p:txEl>
                                              <p:pRg st="4" end="4"/>
                                            </p:txEl>
                                          </p:spTgt>
                                        </p:tgtEl>
                                        <p:attrNameLst>
                                          <p:attrName>ppt_x</p:attrName>
                                        </p:attrNameLst>
                                      </p:cBhvr>
                                      <p:tavLst>
                                        <p:tav tm="0">
                                          <p:val>
                                            <p:strVal val="#ppt_x-0.25"/>
                                          </p:val>
                                        </p:tav>
                                        <p:tav tm="100000">
                                          <p:val>
                                            <p:strVal val="#ppt_x"/>
                                          </p:val>
                                        </p:tav>
                                      </p:tavLst>
                                    </p:anim>
                                    <p:anim calcmode="lin" valueType="num">
                                      <p:cBhvr>
                                        <p:cTn id="132" dur="664" tmFilter="0.0,0.0; 0.25,0.07; 0.50,0.2; 0.75,0.467; 1.0,1.0">
                                          <p:stCondLst>
                                            <p:cond delay="0"/>
                                          </p:stCondLst>
                                        </p:cTn>
                                        <p:tgtEl>
                                          <p:spTgt spid="12">
                                            <p:txEl>
                                              <p:pRg st="4" end="4"/>
                                            </p:txEl>
                                          </p:spTgt>
                                        </p:tgtEl>
                                        <p:attrNameLst>
                                          <p:attrName>ppt_y</p:attrName>
                                        </p:attrNameLst>
                                      </p:cBhvr>
                                      <p:tavLst>
                                        <p:tav tm="0" fmla="#ppt_y-sin(pi*$)/3">
                                          <p:val>
                                            <p:fltVal val="0.5"/>
                                          </p:val>
                                        </p:tav>
                                        <p:tav tm="100000">
                                          <p:val>
                                            <p:fltVal val="1"/>
                                          </p:val>
                                        </p:tav>
                                      </p:tavLst>
                                    </p:anim>
                                    <p:anim calcmode="lin" valueType="num">
                                      <p:cBhvr>
                                        <p:cTn id="133" dur="664" tmFilter="0, 0; 0.125,0.2665; 0.25,0.4; 0.375,0.465; 0.5,0.5;  0.625,0.535; 0.75,0.6; 0.875,0.7335; 1,1">
                                          <p:stCondLst>
                                            <p:cond delay="664"/>
                                          </p:stCondLst>
                                        </p:cTn>
                                        <p:tgtEl>
                                          <p:spTgt spid="12">
                                            <p:txEl>
                                              <p:pRg st="4" end="4"/>
                                            </p:txEl>
                                          </p:spTgt>
                                        </p:tgtEl>
                                        <p:attrNameLst>
                                          <p:attrName>ppt_y</p:attrName>
                                        </p:attrNameLst>
                                      </p:cBhvr>
                                      <p:tavLst>
                                        <p:tav tm="0" fmla="#ppt_y-sin(pi*$)/9">
                                          <p:val>
                                            <p:fltVal val="0"/>
                                          </p:val>
                                        </p:tav>
                                        <p:tav tm="100000">
                                          <p:val>
                                            <p:fltVal val="1"/>
                                          </p:val>
                                        </p:tav>
                                      </p:tavLst>
                                    </p:anim>
                                    <p:anim calcmode="lin" valueType="num">
                                      <p:cBhvr>
                                        <p:cTn id="134" dur="332" tmFilter="0, 0; 0.125,0.2665; 0.25,0.4; 0.375,0.465; 0.5,0.5;  0.625,0.535; 0.75,0.6; 0.875,0.7335; 1,1">
                                          <p:stCondLst>
                                            <p:cond delay="1324"/>
                                          </p:stCondLst>
                                        </p:cTn>
                                        <p:tgtEl>
                                          <p:spTgt spid="12">
                                            <p:txEl>
                                              <p:pRg st="4" end="4"/>
                                            </p:txEl>
                                          </p:spTgt>
                                        </p:tgtEl>
                                        <p:attrNameLst>
                                          <p:attrName>ppt_y</p:attrName>
                                        </p:attrNameLst>
                                      </p:cBhvr>
                                      <p:tavLst>
                                        <p:tav tm="0" fmla="#ppt_y-sin(pi*$)/27">
                                          <p:val>
                                            <p:fltVal val="0"/>
                                          </p:val>
                                        </p:tav>
                                        <p:tav tm="100000">
                                          <p:val>
                                            <p:fltVal val="1"/>
                                          </p:val>
                                        </p:tav>
                                      </p:tavLst>
                                    </p:anim>
                                    <p:anim calcmode="lin" valueType="num">
                                      <p:cBhvr>
                                        <p:cTn id="135" dur="164" tmFilter="0, 0; 0.125,0.2665; 0.25,0.4; 0.375,0.465; 0.5,0.5;  0.625,0.535; 0.75,0.6; 0.875,0.7335; 1,1">
                                          <p:stCondLst>
                                            <p:cond delay="1656"/>
                                          </p:stCondLst>
                                        </p:cTn>
                                        <p:tgtEl>
                                          <p:spTgt spid="12">
                                            <p:txEl>
                                              <p:pRg st="4" end="4"/>
                                            </p:txEl>
                                          </p:spTgt>
                                        </p:tgtEl>
                                        <p:attrNameLst>
                                          <p:attrName>ppt_y</p:attrName>
                                        </p:attrNameLst>
                                      </p:cBhvr>
                                      <p:tavLst>
                                        <p:tav tm="0" fmla="#ppt_y-sin(pi*$)/81">
                                          <p:val>
                                            <p:fltVal val="0"/>
                                          </p:val>
                                        </p:tav>
                                        <p:tav tm="100000">
                                          <p:val>
                                            <p:fltVal val="1"/>
                                          </p:val>
                                        </p:tav>
                                      </p:tavLst>
                                    </p:anim>
                                    <p:animScale>
                                      <p:cBhvr>
                                        <p:cTn id="136" dur="26">
                                          <p:stCondLst>
                                            <p:cond delay="650"/>
                                          </p:stCondLst>
                                        </p:cTn>
                                        <p:tgtEl>
                                          <p:spTgt spid="12">
                                            <p:txEl>
                                              <p:pRg st="4" end="4"/>
                                            </p:txEl>
                                          </p:spTgt>
                                        </p:tgtEl>
                                      </p:cBhvr>
                                      <p:to x="100000" y="60000"/>
                                    </p:animScale>
                                    <p:animScale>
                                      <p:cBhvr>
                                        <p:cTn id="137" dur="166" decel="50000">
                                          <p:stCondLst>
                                            <p:cond delay="676"/>
                                          </p:stCondLst>
                                        </p:cTn>
                                        <p:tgtEl>
                                          <p:spTgt spid="12">
                                            <p:txEl>
                                              <p:pRg st="4" end="4"/>
                                            </p:txEl>
                                          </p:spTgt>
                                        </p:tgtEl>
                                      </p:cBhvr>
                                      <p:to x="100000" y="100000"/>
                                    </p:animScale>
                                    <p:animScale>
                                      <p:cBhvr>
                                        <p:cTn id="138" dur="26">
                                          <p:stCondLst>
                                            <p:cond delay="1312"/>
                                          </p:stCondLst>
                                        </p:cTn>
                                        <p:tgtEl>
                                          <p:spTgt spid="12">
                                            <p:txEl>
                                              <p:pRg st="4" end="4"/>
                                            </p:txEl>
                                          </p:spTgt>
                                        </p:tgtEl>
                                      </p:cBhvr>
                                      <p:to x="100000" y="80000"/>
                                    </p:animScale>
                                    <p:animScale>
                                      <p:cBhvr>
                                        <p:cTn id="139" dur="166" decel="50000">
                                          <p:stCondLst>
                                            <p:cond delay="1338"/>
                                          </p:stCondLst>
                                        </p:cTn>
                                        <p:tgtEl>
                                          <p:spTgt spid="12">
                                            <p:txEl>
                                              <p:pRg st="4" end="4"/>
                                            </p:txEl>
                                          </p:spTgt>
                                        </p:tgtEl>
                                      </p:cBhvr>
                                      <p:to x="100000" y="100000"/>
                                    </p:animScale>
                                    <p:animScale>
                                      <p:cBhvr>
                                        <p:cTn id="140" dur="26">
                                          <p:stCondLst>
                                            <p:cond delay="1642"/>
                                          </p:stCondLst>
                                        </p:cTn>
                                        <p:tgtEl>
                                          <p:spTgt spid="12">
                                            <p:txEl>
                                              <p:pRg st="4" end="4"/>
                                            </p:txEl>
                                          </p:spTgt>
                                        </p:tgtEl>
                                      </p:cBhvr>
                                      <p:to x="100000" y="90000"/>
                                    </p:animScale>
                                    <p:animScale>
                                      <p:cBhvr>
                                        <p:cTn id="141" dur="166" decel="50000">
                                          <p:stCondLst>
                                            <p:cond delay="1668"/>
                                          </p:stCondLst>
                                        </p:cTn>
                                        <p:tgtEl>
                                          <p:spTgt spid="12">
                                            <p:txEl>
                                              <p:pRg st="4" end="4"/>
                                            </p:txEl>
                                          </p:spTgt>
                                        </p:tgtEl>
                                      </p:cBhvr>
                                      <p:to x="100000" y="100000"/>
                                    </p:animScale>
                                    <p:animScale>
                                      <p:cBhvr>
                                        <p:cTn id="142" dur="26">
                                          <p:stCondLst>
                                            <p:cond delay="1808"/>
                                          </p:stCondLst>
                                        </p:cTn>
                                        <p:tgtEl>
                                          <p:spTgt spid="12">
                                            <p:txEl>
                                              <p:pRg st="4" end="4"/>
                                            </p:txEl>
                                          </p:spTgt>
                                        </p:tgtEl>
                                      </p:cBhvr>
                                      <p:to x="100000" y="95000"/>
                                    </p:animScale>
                                    <p:animScale>
                                      <p:cBhvr>
                                        <p:cTn id="143" dur="166" decel="50000">
                                          <p:stCondLst>
                                            <p:cond delay="1834"/>
                                          </p:stCondLst>
                                        </p:cTn>
                                        <p:tgtEl>
                                          <p:spTgt spid="12">
                                            <p:txEl>
                                              <p:pRg st="4" end="4"/>
                                            </p:txEl>
                                          </p:spTgt>
                                        </p:tgtEl>
                                      </p:cBhvr>
                                      <p:to x="100000" y="100000"/>
                                    </p:animScale>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nodeType="clickEffect">
                                  <p:stCondLst>
                                    <p:cond delay="0"/>
                                  </p:stCondLst>
                                  <p:childTnLst>
                                    <p:set>
                                      <p:cBhvr>
                                        <p:cTn id="147" dur="1" fill="hold">
                                          <p:stCondLst>
                                            <p:cond delay="0"/>
                                          </p:stCondLst>
                                        </p:cTn>
                                        <p:tgtEl>
                                          <p:spTgt spid="3">
                                            <p:txEl>
                                              <p:pRg st="5" end="5"/>
                                            </p:txEl>
                                          </p:spTgt>
                                        </p:tgtEl>
                                        <p:attrNameLst>
                                          <p:attrName>style.visibility</p:attrName>
                                        </p:attrNameLst>
                                      </p:cBhvr>
                                      <p:to>
                                        <p:strVal val="visible"/>
                                      </p:to>
                                    </p:set>
                                    <p:anim calcmode="lin" valueType="num">
                                      <p:cBhvr>
                                        <p:cTn id="14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4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50" dur="500"/>
                                        <p:tgtEl>
                                          <p:spTgt spid="3">
                                            <p:txEl>
                                              <p:pRg st="5" end="5"/>
                                            </p:txEl>
                                          </p:spTgt>
                                        </p:tgtEl>
                                      </p:cBhvr>
                                    </p:animEffect>
                                  </p:childTnLst>
                                </p:cTn>
                              </p:par>
                            </p:childTnLst>
                          </p:cTn>
                        </p:par>
                      </p:childTnLst>
                    </p:cTn>
                  </p:par>
                  <p:par>
                    <p:cTn id="151" fill="hold">
                      <p:stCondLst>
                        <p:cond delay="indefinite"/>
                      </p:stCondLst>
                      <p:childTnLst>
                        <p:par>
                          <p:cTn id="152" fill="hold">
                            <p:stCondLst>
                              <p:cond delay="0"/>
                            </p:stCondLst>
                            <p:childTnLst>
                              <p:par>
                                <p:cTn id="153" presetID="26" presetClass="entr" presetSubtype="0" fill="hold" nodeType="clickEffect">
                                  <p:stCondLst>
                                    <p:cond delay="0"/>
                                  </p:stCondLst>
                                  <p:childTnLst>
                                    <p:set>
                                      <p:cBhvr>
                                        <p:cTn id="154" dur="1" fill="hold">
                                          <p:stCondLst>
                                            <p:cond delay="0"/>
                                          </p:stCondLst>
                                        </p:cTn>
                                        <p:tgtEl>
                                          <p:spTgt spid="12">
                                            <p:txEl>
                                              <p:pRg st="5" end="5"/>
                                            </p:txEl>
                                          </p:spTgt>
                                        </p:tgtEl>
                                        <p:attrNameLst>
                                          <p:attrName>style.visibility</p:attrName>
                                        </p:attrNameLst>
                                      </p:cBhvr>
                                      <p:to>
                                        <p:strVal val="visible"/>
                                      </p:to>
                                    </p:set>
                                    <p:animEffect transition="in" filter="wipe(down)">
                                      <p:cBhvr>
                                        <p:cTn id="155" dur="580">
                                          <p:stCondLst>
                                            <p:cond delay="0"/>
                                          </p:stCondLst>
                                        </p:cTn>
                                        <p:tgtEl>
                                          <p:spTgt spid="12">
                                            <p:txEl>
                                              <p:pRg st="5" end="5"/>
                                            </p:txEl>
                                          </p:spTgt>
                                        </p:tgtEl>
                                      </p:cBhvr>
                                    </p:animEffect>
                                    <p:anim calcmode="lin" valueType="num">
                                      <p:cBhvr>
                                        <p:cTn id="156" dur="1822" tmFilter="0,0; 0.14,0.36; 0.43,0.73; 0.71,0.91; 1.0,1.0">
                                          <p:stCondLst>
                                            <p:cond delay="0"/>
                                          </p:stCondLst>
                                        </p:cTn>
                                        <p:tgtEl>
                                          <p:spTgt spid="12">
                                            <p:txEl>
                                              <p:pRg st="5" end="5"/>
                                            </p:txEl>
                                          </p:spTgt>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12">
                                            <p:txEl>
                                              <p:pRg st="5" end="5"/>
                                            </p:txEl>
                                          </p:spTgt>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12">
                                            <p:txEl>
                                              <p:pRg st="5" end="5"/>
                                            </p:txEl>
                                          </p:spTgt>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12">
                                            <p:txEl>
                                              <p:pRg st="5" end="5"/>
                                            </p:txEl>
                                          </p:spTgt>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12">
                                            <p:txEl>
                                              <p:pRg st="5" end="5"/>
                                            </p:txEl>
                                          </p:spTgt>
                                        </p:tgtEl>
                                        <p:attrNameLst>
                                          <p:attrName>ppt_y</p:attrName>
                                        </p:attrNameLst>
                                      </p:cBhvr>
                                      <p:tavLst>
                                        <p:tav tm="0" fmla="#ppt_y-sin(pi*$)/81">
                                          <p:val>
                                            <p:fltVal val="0"/>
                                          </p:val>
                                        </p:tav>
                                        <p:tav tm="100000">
                                          <p:val>
                                            <p:fltVal val="1"/>
                                          </p:val>
                                        </p:tav>
                                      </p:tavLst>
                                    </p:anim>
                                    <p:animScale>
                                      <p:cBhvr>
                                        <p:cTn id="161" dur="26">
                                          <p:stCondLst>
                                            <p:cond delay="650"/>
                                          </p:stCondLst>
                                        </p:cTn>
                                        <p:tgtEl>
                                          <p:spTgt spid="12">
                                            <p:txEl>
                                              <p:pRg st="5" end="5"/>
                                            </p:txEl>
                                          </p:spTgt>
                                        </p:tgtEl>
                                      </p:cBhvr>
                                      <p:to x="100000" y="60000"/>
                                    </p:animScale>
                                    <p:animScale>
                                      <p:cBhvr>
                                        <p:cTn id="162" dur="166" decel="50000">
                                          <p:stCondLst>
                                            <p:cond delay="676"/>
                                          </p:stCondLst>
                                        </p:cTn>
                                        <p:tgtEl>
                                          <p:spTgt spid="12">
                                            <p:txEl>
                                              <p:pRg st="5" end="5"/>
                                            </p:txEl>
                                          </p:spTgt>
                                        </p:tgtEl>
                                      </p:cBhvr>
                                      <p:to x="100000" y="100000"/>
                                    </p:animScale>
                                    <p:animScale>
                                      <p:cBhvr>
                                        <p:cTn id="163" dur="26">
                                          <p:stCondLst>
                                            <p:cond delay="1312"/>
                                          </p:stCondLst>
                                        </p:cTn>
                                        <p:tgtEl>
                                          <p:spTgt spid="12">
                                            <p:txEl>
                                              <p:pRg st="5" end="5"/>
                                            </p:txEl>
                                          </p:spTgt>
                                        </p:tgtEl>
                                      </p:cBhvr>
                                      <p:to x="100000" y="80000"/>
                                    </p:animScale>
                                    <p:animScale>
                                      <p:cBhvr>
                                        <p:cTn id="164" dur="166" decel="50000">
                                          <p:stCondLst>
                                            <p:cond delay="1338"/>
                                          </p:stCondLst>
                                        </p:cTn>
                                        <p:tgtEl>
                                          <p:spTgt spid="12">
                                            <p:txEl>
                                              <p:pRg st="5" end="5"/>
                                            </p:txEl>
                                          </p:spTgt>
                                        </p:tgtEl>
                                      </p:cBhvr>
                                      <p:to x="100000" y="100000"/>
                                    </p:animScale>
                                    <p:animScale>
                                      <p:cBhvr>
                                        <p:cTn id="165" dur="26">
                                          <p:stCondLst>
                                            <p:cond delay="1642"/>
                                          </p:stCondLst>
                                        </p:cTn>
                                        <p:tgtEl>
                                          <p:spTgt spid="12">
                                            <p:txEl>
                                              <p:pRg st="5" end="5"/>
                                            </p:txEl>
                                          </p:spTgt>
                                        </p:tgtEl>
                                      </p:cBhvr>
                                      <p:to x="100000" y="90000"/>
                                    </p:animScale>
                                    <p:animScale>
                                      <p:cBhvr>
                                        <p:cTn id="166" dur="166" decel="50000">
                                          <p:stCondLst>
                                            <p:cond delay="1668"/>
                                          </p:stCondLst>
                                        </p:cTn>
                                        <p:tgtEl>
                                          <p:spTgt spid="12">
                                            <p:txEl>
                                              <p:pRg st="5" end="5"/>
                                            </p:txEl>
                                          </p:spTgt>
                                        </p:tgtEl>
                                      </p:cBhvr>
                                      <p:to x="100000" y="100000"/>
                                    </p:animScale>
                                    <p:animScale>
                                      <p:cBhvr>
                                        <p:cTn id="167" dur="26">
                                          <p:stCondLst>
                                            <p:cond delay="1808"/>
                                          </p:stCondLst>
                                        </p:cTn>
                                        <p:tgtEl>
                                          <p:spTgt spid="12">
                                            <p:txEl>
                                              <p:pRg st="5" end="5"/>
                                            </p:txEl>
                                          </p:spTgt>
                                        </p:tgtEl>
                                      </p:cBhvr>
                                      <p:to x="100000" y="95000"/>
                                    </p:animScale>
                                    <p:animScale>
                                      <p:cBhvr>
                                        <p:cTn id="168" dur="166" decel="50000">
                                          <p:stCondLst>
                                            <p:cond delay="1834"/>
                                          </p:stCondLst>
                                        </p:cTn>
                                        <p:tgtEl>
                                          <p:spTgt spid="12">
                                            <p:txEl>
                                              <p:pRg st="5" end="5"/>
                                            </p:txEl>
                                          </p:spTgt>
                                        </p:tgtEl>
                                      </p:cBhvr>
                                      <p:to x="100000" y="100000"/>
                                    </p:animScale>
                                  </p:childTnLst>
                                </p:cTn>
                              </p:par>
                            </p:childTnLst>
                          </p:cTn>
                        </p:par>
                      </p:childTnLst>
                    </p:cTn>
                  </p:par>
                  <p:par>
                    <p:cTn id="169" fill="hold">
                      <p:stCondLst>
                        <p:cond delay="indefinite"/>
                      </p:stCondLst>
                      <p:childTnLst>
                        <p:par>
                          <p:cTn id="170" fill="hold">
                            <p:stCondLst>
                              <p:cond delay="0"/>
                            </p:stCondLst>
                            <p:childTnLst>
                              <p:par>
                                <p:cTn id="171" presetID="53" presetClass="entr" presetSubtype="16" fill="hold" nodeType="clickEffect">
                                  <p:stCondLst>
                                    <p:cond delay="0"/>
                                  </p:stCondLst>
                                  <p:childTnLst>
                                    <p:set>
                                      <p:cBhvr>
                                        <p:cTn id="172" dur="1" fill="hold">
                                          <p:stCondLst>
                                            <p:cond delay="0"/>
                                          </p:stCondLst>
                                        </p:cTn>
                                        <p:tgtEl>
                                          <p:spTgt spid="3">
                                            <p:txEl>
                                              <p:pRg st="6" end="6"/>
                                            </p:txEl>
                                          </p:spTgt>
                                        </p:tgtEl>
                                        <p:attrNameLst>
                                          <p:attrName>style.visibility</p:attrName>
                                        </p:attrNameLst>
                                      </p:cBhvr>
                                      <p:to>
                                        <p:strVal val="visible"/>
                                      </p:to>
                                    </p:set>
                                    <p:anim calcmode="lin" valueType="num">
                                      <p:cBhvr>
                                        <p:cTn id="17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7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175" dur="500"/>
                                        <p:tgtEl>
                                          <p:spTgt spid="3">
                                            <p:txEl>
                                              <p:pRg st="6" end="6"/>
                                            </p:txEl>
                                          </p:spTgt>
                                        </p:tgtEl>
                                      </p:cBhvr>
                                    </p:animEffect>
                                  </p:childTnLst>
                                </p:cTn>
                              </p:par>
                            </p:childTnLst>
                          </p:cTn>
                        </p:par>
                      </p:childTnLst>
                    </p:cTn>
                  </p:par>
                  <p:par>
                    <p:cTn id="176" fill="hold">
                      <p:stCondLst>
                        <p:cond delay="indefinite"/>
                      </p:stCondLst>
                      <p:childTnLst>
                        <p:par>
                          <p:cTn id="177" fill="hold">
                            <p:stCondLst>
                              <p:cond delay="0"/>
                            </p:stCondLst>
                            <p:childTnLst>
                              <p:par>
                                <p:cTn id="178" presetID="26" presetClass="entr" presetSubtype="0" fill="hold" nodeType="clickEffect">
                                  <p:stCondLst>
                                    <p:cond delay="0"/>
                                  </p:stCondLst>
                                  <p:childTnLst>
                                    <p:set>
                                      <p:cBhvr>
                                        <p:cTn id="179" dur="1" fill="hold">
                                          <p:stCondLst>
                                            <p:cond delay="0"/>
                                          </p:stCondLst>
                                        </p:cTn>
                                        <p:tgtEl>
                                          <p:spTgt spid="12">
                                            <p:txEl>
                                              <p:pRg st="6" end="6"/>
                                            </p:txEl>
                                          </p:spTgt>
                                        </p:tgtEl>
                                        <p:attrNameLst>
                                          <p:attrName>style.visibility</p:attrName>
                                        </p:attrNameLst>
                                      </p:cBhvr>
                                      <p:to>
                                        <p:strVal val="visible"/>
                                      </p:to>
                                    </p:set>
                                    <p:animEffect transition="in" filter="wipe(down)">
                                      <p:cBhvr>
                                        <p:cTn id="180" dur="580">
                                          <p:stCondLst>
                                            <p:cond delay="0"/>
                                          </p:stCondLst>
                                        </p:cTn>
                                        <p:tgtEl>
                                          <p:spTgt spid="12">
                                            <p:txEl>
                                              <p:pRg st="6" end="6"/>
                                            </p:txEl>
                                          </p:spTgt>
                                        </p:tgtEl>
                                      </p:cBhvr>
                                    </p:animEffect>
                                    <p:anim calcmode="lin" valueType="num">
                                      <p:cBhvr>
                                        <p:cTn id="181" dur="1822" tmFilter="0,0; 0.14,0.36; 0.43,0.73; 0.71,0.91; 1.0,1.0">
                                          <p:stCondLst>
                                            <p:cond delay="0"/>
                                          </p:stCondLst>
                                        </p:cTn>
                                        <p:tgtEl>
                                          <p:spTgt spid="12">
                                            <p:txEl>
                                              <p:pRg st="6" end="6"/>
                                            </p:txEl>
                                          </p:spTgt>
                                        </p:tgtEl>
                                        <p:attrNameLst>
                                          <p:attrName>ppt_x</p:attrName>
                                        </p:attrNameLst>
                                      </p:cBhvr>
                                      <p:tavLst>
                                        <p:tav tm="0">
                                          <p:val>
                                            <p:strVal val="#ppt_x-0.25"/>
                                          </p:val>
                                        </p:tav>
                                        <p:tav tm="100000">
                                          <p:val>
                                            <p:strVal val="#ppt_x"/>
                                          </p:val>
                                        </p:tav>
                                      </p:tavLst>
                                    </p:anim>
                                    <p:anim calcmode="lin" valueType="num">
                                      <p:cBhvr>
                                        <p:cTn id="182" dur="664" tmFilter="0.0,0.0; 0.25,0.07; 0.50,0.2; 0.75,0.467; 1.0,1.0">
                                          <p:stCondLst>
                                            <p:cond delay="0"/>
                                          </p:stCondLst>
                                        </p:cTn>
                                        <p:tgtEl>
                                          <p:spTgt spid="12">
                                            <p:txEl>
                                              <p:pRg st="6" end="6"/>
                                            </p:txEl>
                                          </p:spTgt>
                                        </p:tgtEl>
                                        <p:attrNameLst>
                                          <p:attrName>ppt_y</p:attrName>
                                        </p:attrNameLst>
                                      </p:cBhvr>
                                      <p:tavLst>
                                        <p:tav tm="0" fmla="#ppt_y-sin(pi*$)/3">
                                          <p:val>
                                            <p:fltVal val="0.5"/>
                                          </p:val>
                                        </p:tav>
                                        <p:tav tm="100000">
                                          <p:val>
                                            <p:fltVal val="1"/>
                                          </p:val>
                                        </p:tav>
                                      </p:tavLst>
                                    </p:anim>
                                    <p:anim calcmode="lin" valueType="num">
                                      <p:cBhvr>
                                        <p:cTn id="183" dur="664" tmFilter="0, 0; 0.125,0.2665; 0.25,0.4; 0.375,0.465; 0.5,0.5;  0.625,0.535; 0.75,0.6; 0.875,0.7335; 1,1">
                                          <p:stCondLst>
                                            <p:cond delay="664"/>
                                          </p:stCondLst>
                                        </p:cTn>
                                        <p:tgtEl>
                                          <p:spTgt spid="12">
                                            <p:txEl>
                                              <p:pRg st="6" end="6"/>
                                            </p:txEl>
                                          </p:spTgt>
                                        </p:tgtEl>
                                        <p:attrNameLst>
                                          <p:attrName>ppt_y</p:attrName>
                                        </p:attrNameLst>
                                      </p:cBhvr>
                                      <p:tavLst>
                                        <p:tav tm="0" fmla="#ppt_y-sin(pi*$)/9">
                                          <p:val>
                                            <p:fltVal val="0"/>
                                          </p:val>
                                        </p:tav>
                                        <p:tav tm="100000">
                                          <p:val>
                                            <p:fltVal val="1"/>
                                          </p:val>
                                        </p:tav>
                                      </p:tavLst>
                                    </p:anim>
                                    <p:anim calcmode="lin" valueType="num">
                                      <p:cBhvr>
                                        <p:cTn id="184" dur="332" tmFilter="0, 0; 0.125,0.2665; 0.25,0.4; 0.375,0.465; 0.5,0.5;  0.625,0.535; 0.75,0.6; 0.875,0.7335; 1,1">
                                          <p:stCondLst>
                                            <p:cond delay="1324"/>
                                          </p:stCondLst>
                                        </p:cTn>
                                        <p:tgtEl>
                                          <p:spTgt spid="12">
                                            <p:txEl>
                                              <p:pRg st="6" end="6"/>
                                            </p:txEl>
                                          </p:spTgt>
                                        </p:tgtEl>
                                        <p:attrNameLst>
                                          <p:attrName>ppt_y</p:attrName>
                                        </p:attrNameLst>
                                      </p:cBhvr>
                                      <p:tavLst>
                                        <p:tav tm="0" fmla="#ppt_y-sin(pi*$)/27">
                                          <p:val>
                                            <p:fltVal val="0"/>
                                          </p:val>
                                        </p:tav>
                                        <p:tav tm="100000">
                                          <p:val>
                                            <p:fltVal val="1"/>
                                          </p:val>
                                        </p:tav>
                                      </p:tavLst>
                                    </p:anim>
                                    <p:anim calcmode="lin" valueType="num">
                                      <p:cBhvr>
                                        <p:cTn id="185" dur="164" tmFilter="0, 0; 0.125,0.2665; 0.25,0.4; 0.375,0.465; 0.5,0.5;  0.625,0.535; 0.75,0.6; 0.875,0.7335; 1,1">
                                          <p:stCondLst>
                                            <p:cond delay="1656"/>
                                          </p:stCondLst>
                                        </p:cTn>
                                        <p:tgtEl>
                                          <p:spTgt spid="12">
                                            <p:txEl>
                                              <p:pRg st="6" end="6"/>
                                            </p:txEl>
                                          </p:spTgt>
                                        </p:tgtEl>
                                        <p:attrNameLst>
                                          <p:attrName>ppt_y</p:attrName>
                                        </p:attrNameLst>
                                      </p:cBhvr>
                                      <p:tavLst>
                                        <p:tav tm="0" fmla="#ppt_y-sin(pi*$)/81">
                                          <p:val>
                                            <p:fltVal val="0"/>
                                          </p:val>
                                        </p:tav>
                                        <p:tav tm="100000">
                                          <p:val>
                                            <p:fltVal val="1"/>
                                          </p:val>
                                        </p:tav>
                                      </p:tavLst>
                                    </p:anim>
                                    <p:animScale>
                                      <p:cBhvr>
                                        <p:cTn id="186" dur="26">
                                          <p:stCondLst>
                                            <p:cond delay="650"/>
                                          </p:stCondLst>
                                        </p:cTn>
                                        <p:tgtEl>
                                          <p:spTgt spid="12">
                                            <p:txEl>
                                              <p:pRg st="6" end="6"/>
                                            </p:txEl>
                                          </p:spTgt>
                                        </p:tgtEl>
                                      </p:cBhvr>
                                      <p:to x="100000" y="60000"/>
                                    </p:animScale>
                                    <p:animScale>
                                      <p:cBhvr>
                                        <p:cTn id="187" dur="166" decel="50000">
                                          <p:stCondLst>
                                            <p:cond delay="676"/>
                                          </p:stCondLst>
                                        </p:cTn>
                                        <p:tgtEl>
                                          <p:spTgt spid="12">
                                            <p:txEl>
                                              <p:pRg st="6" end="6"/>
                                            </p:txEl>
                                          </p:spTgt>
                                        </p:tgtEl>
                                      </p:cBhvr>
                                      <p:to x="100000" y="100000"/>
                                    </p:animScale>
                                    <p:animScale>
                                      <p:cBhvr>
                                        <p:cTn id="188" dur="26">
                                          <p:stCondLst>
                                            <p:cond delay="1312"/>
                                          </p:stCondLst>
                                        </p:cTn>
                                        <p:tgtEl>
                                          <p:spTgt spid="12">
                                            <p:txEl>
                                              <p:pRg st="6" end="6"/>
                                            </p:txEl>
                                          </p:spTgt>
                                        </p:tgtEl>
                                      </p:cBhvr>
                                      <p:to x="100000" y="80000"/>
                                    </p:animScale>
                                    <p:animScale>
                                      <p:cBhvr>
                                        <p:cTn id="189" dur="166" decel="50000">
                                          <p:stCondLst>
                                            <p:cond delay="1338"/>
                                          </p:stCondLst>
                                        </p:cTn>
                                        <p:tgtEl>
                                          <p:spTgt spid="12">
                                            <p:txEl>
                                              <p:pRg st="6" end="6"/>
                                            </p:txEl>
                                          </p:spTgt>
                                        </p:tgtEl>
                                      </p:cBhvr>
                                      <p:to x="100000" y="100000"/>
                                    </p:animScale>
                                    <p:animScale>
                                      <p:cBhvr>
                                        <p:cTn id="190" dur="26">
                                          <p:stCondLst>
                                            <p:cond delay="1642"/>
                                          </p:stCondLst>
                                        </p:cTn>
                                        <p:tgtEl>
                                          <p:spTgt spid="12">
                                            <p:txEl>
                                              <p:pRg st="6" end="6"/>
                                            </p:txEl>
                                          </p:spTgt>
                                        </p:tgtEl>
                                      </p:cBhvr>
                                      <p:to x="100000" y="90000"/>
                                    </p:animScale>
                                    <p:animScale>
                                      <p:cBhvr>
                                        <p:cTn id="191" dur="166" decel="50000">
                                          <p:stCondLst>
                                            <p:cond delay="1668"/>
                                          </p:stCondLst>
                                        </p:cTn>
                                        <p:tgtEl>
                                          <p:spTgt spid="12">
                                            <p:txEl>
                                              <p:pRg st="6" end="6"/>
                                            </p:txEl>
                                          </p:spTgt>
                                        </p:tgtEl>
                                      </p:cBhvr>
                                      <p:to x="100000" y="100000"/>
                                    </p:animScale>
                                    <p:animScale>
                                      <p:cBhvr>
                                        <p:cTn id="192" dur="26">
                                          <p:stCondLst>
                                            <p:cond delay="1808"/>
                                          </p:stCondLst>
                                        </p:cTn>
                                        <p:tgtEl>
                                          <p:spTgt spid="12">
                                            <p:txEl>
                                              <p:pRg st="6" end="6"/>
                                            </p:txEl>
                                          </p:spTgt>
                                        </p:tgtEl>
                                      </p:cBhvr>
                                      <p:to x="100000" y="95000"/>
                                    </p:animScale>
                                    <p:animScale>
                                      <p:cBhvr>
                                        <p:cTn id="193" dur="166" decel="50000">
                                          <p:stCondLst>
                                            <p:cond delay="1834"/>
                                          </p:stCondLst>
                                        </p:cTn>
                                        <p:tgtEl>
                                          <p:spTgt spid="12">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CCECFF"/>
            </a:gs>
            <a:gs pos="58000">
              <a:schemeClr val="bg1">
                <a:lumMod val="8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7784" y="640823"/>
            <a:ext cx="3905876" cy="5583148"/>
          </a:xfrm>
        </p:spPr>
        <p:txBody>
          <a:bodyPr anchor="ctr">
            <a:normAutofit/>
          </a:bodyPr>
          <a:lstStyle/>
          <a:p>
            <a:pPr algn="ctr"/>
            <a:r>
              <a:rPr lang="en-US">
                <a:latin typeface="Amasis MT Pro Black" panose="02040A04050005020304" pitchFamily="18" charset="0"/>
              </a:rPr>
              <a:t>Submitting an Online Self-Referral</a:t>
            </a:r>
          </a:p>
        </p:txBody>
      </p:sp>
      <p:sp>
        <p:nvSpPr>
          <p:cNvPr id="3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85215D6F-82C4-A1FD-CD7D-FCDEEFFA32BF}"/>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a:pPr>
                <a:spcAft>
                  <a:spcPts val="600"/>
                </a:spcAft>
              </a:pPr>
              <a:t>30</a:t>
            </a:fld>
            <a:endParaRPr lang="en-US"/>
          </a:p>
        </p:txBody>
      </p:sp>
      <p:graphicFrame>
        <p:nvGraphicFramePr>
          <p:cNvPr id="25" name="Content Placeholder 5" descr="Info on how to submit an online referral.  ">
            <a:extLst>
              <a:ext uri="{FF2B5EF4-FFF2-40B4-BE49-F238E27FC236}">
                <a16:creationId xmlns:a16="http://schemas.microsoft.com/office/drawing/2014/main" id="{7A283820-4DC1-6887-8A50-D7916D9ECED8}"/>
              </a:ext>
            </a:extLst>
          </p:cNvPr>
          <p:cNvGraphicFramePr>
            <a:graphicFrameLocks noGrp="1"/>
          </p:cNvGraphicFramePr>
          <p:nvPr>
            <p:ph idx="1"/>
            <p:extLst>
              <p:ext uri="{D42A27DB-BD31-4B8C-83A1-F6EECF244321}">
                <p14:modId xmlns:p14="http://schemas.microsoft.com/office/powerpoint/2010/main" val="1032583729"/>
              </p:ext>
            </p:extLst>
          </p:nvPr>
        </p:nvGraphicFramePr>
        <p:xfrm>
          <a:off x="4611440" y="766763"/>
          <a:ext cx="7432777"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3360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CCECFF"/>
            </a:gs>
            <a:gs pos="58000">
              <a:schemeClr val="bg1">
                <a:lumMod val="8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054" name="Rectangle 2053">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6"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E2BDA2C-FD18-16FE-E323-1E2FC5C1E64C}"/>
              </a:ext>
            </a:extLst>
          </p:cNvPr>
          <p:cNvSpPr txBox="1">
            <a:spLocks noGrp="1"/>
          </p:cNvSpPr>
          <p:nvPr>
            <p:ph type="title" idx="4294967295"/>
          </p:nvPr>
        </p:nvSpPr>
        <p:spPr>
          <a:xfrm>
            <a:off x="54865" y="630936"/>
            <a:ext cx="4017263" cy="55831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tx1"/>
                </a:solidFill>
                <a:effectLst/>
                <a:uLnTx/>
                <a:uFillTx/>
                <a:latin typeface="Amasis MT Pro Black" panose="02040A04050005020304" pitchFamily="18" charset="0"/>
                <a:ea typeface="+mj-ea"/>
                <a:cs typeface="+mj-cs"/>
              </a:rPr>
              <a:t>Submitting an Online Self-Referral </a:t>
            </a:r>
            <a:r>
              <a:rPr kumimoji="0" lang="en-US" sz="3600" b="0" i="0" u="none" strike="noStrike" kern="1200" cap="none" spc="0" normalizeH="0" baseline="0" noProof="0">
                <a:ln>
                  <a:noFill/>
                </a:ln>
                <a:solidFill>
                  <a:schemeClr val="tx1"/>
                </a:solidFill>
                <a:effectLst/>
                <a:uLnTx/>
                <a:uFillTx/>
                <a:latin typeface="Amasis MT Pro Light" panose="02040304050005020304" pitchFamily="18" charset="0"/>
              </a:rPr>
              <a:t>(</a:t>
            </a:r>
            <a:r>
              <a:rPr kumimoji="0" lang="en-US" sz="2000" b="0" i="0" u="none" strike="noStrike" kern="1200" cap="none" spc="0" normalizeH="0" baseline="0" noProof="0">
                <a:ln>
                  <a:noFill/>
                </a:ln>
                <a:solidFill>
                  <a:schemeClr val="tx1"/>
                </a:solidFill>
                <a:effectLst/>
                <a:uLnTx/>
                <a:uFillTx/>
                <a:latin typeface="Amasis MT Pro Light" panose="02040304050005020304" pitchFamily="18" charset="0"/>
              </a:rPr>
              <a:t>Continued</a:t>
            </a:r>
            <a:r>
              <a:rPr kumimoji="0" lang="en-US" sz="3600" b="0" i="0" u="none" strike="noStrike" kern="1200" cap="none" spc="0" normalizeH="0" baseline="0" noProof="0">
                <a:ln>
                  <a:noFill/>
                </a:ln>
                <a:solidFill>
                  <a:schemeClr val="tx1"/>
                </a:solidFill>
                <a:effectLst/>
                <a:uLnTx/>
                <a:uFillTx/>
                <a:latin typeface="Amasis MT Pro Light" panose="02040304050005020304" pitchFamily="18" charset="0"/>
              </a:rPr>
              <a:t>)</a:t>
            </a:r>
            <a:endParaRPr kumimoji="0" lang="en-US" sz="4400" b="0" i="0" u="none" strike="noStrike" kern="1200" cap="none" spc="0" normalizeH="0" baseline="0" noProof="0">
              <a:ln>
                <a:noFill/>
              </a:ln>
              <a:solidFill>
                <a:schemeClr val="tx1"/>
              </a:solidFill>
              <a:effectLst/>
              <a:uLnTx/>
              <a:uFillTx/>
              <a:latin typeface="Amasis MT Pro Light" panose="02040304050005020304" pitchFamily="18" charset="0"/>
            </a:endParaRPr>
          </a:p>
        </p:txBody>
      </p:sp>
      <p:pic>
        <p:nvPicPr>
          <p:cNvPr id="2050" name="Picture 2" descr="Picture of the Start My VR logo with QR code">
            <a:hlinkClick r:id="rId3"/>
            <a:extLst>
              <a:ext uri="{FF2B5EF4-FFF2-40B4-BE49-F238E27FC236}">
                <a16:creationId xmlns:a16="http://schemas.microsoft.com/office/drawing/2014/main" id="{628261EA-2EC7-4655-A32F-A21DDF32447F}"/>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654296" y="1738439"/>
            <a:ext cx="6894576" cy="1937634"/>
          </a:xfrm>
          <a:prstGeom prst="rect">
            <a:avLst/>
          </a:prstGeom>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892040" y="4179741"/>
            <a:ext cx="6894576" cy="1428487"/>
          </a:xfrm>
        </p:spPr>
        <p:txBody>
          <a:bodyPr vert="horz" lIns="91440" tIns="45720" rIns="91440" bIns="45720" rtlCol="0" anchor="t">
            <a:normAutofit/>
          </a:bodyPr>
          <a:lstStyle/>
          <a:p>
            <a:pPr marL="0" indent="0">
              <a:buNone/>
            </a:pPr>
            <a:endParaRPr lang="en-US" sz="3200">
              <a:cs typeface="Calibri"/>
            </a:endParaRPr>
          </a:p>
          <a:p>
            <a:pPr marL="0" indent="0">
              <a:buNone/>
            </a:pPr>
            <a:r>
              <a:rPr lang="en-US" sz="3200" b="1">
                <a:solidFill>
                  <a:srgbClr val="3333FF"/>
                </a:solidFill>
                <a:latin typeface="Amasis MT Pro Light" panose="02040304050005020304" pitchFamily="18" charset="0"/>
                <a:hlinkClick r:id="rId3">
                  <a:extLst>
                    <a:ext uri="{A12FA001-AC4F-418D-AE19-62706E023703}">
                      <ahyp:hlinkClr xmlns:ahyp="http://schemas.microsoft.com/office/drawing/2018/hyperlinkcolor" val="tx"/>
                    </a:ext>
                  </a:extLst>
                </a:hlinkClick>
              </a:rPr>
              <a:t>Start My VR</a:t>
            </a:r>
            <a:r>
              <a:rPr lang="en-US" sz="3200" b="1">
                <a:solidFill>
                  <a:srgbClr val="3333FF"/>
                </a:solidFill>
                <a:latin typeface="Amasis MT Pro Light" panose="02040304050005020304" pitchFamily="18" charset="0"/>
              </a:rPr>
              <a:t> </a:t>
            </a:r>
            <a:r>
              <a:rPr lang="en-US" sz="3200">
                <a:latin typeface="Amasis MT Pro Light" panose="02040304050005020304" pitchFamily="18" charset="0"/>
              </a:rPr>
              <a:t>– O</a:t>
            </a:r>
            <a:r>
              <a:rPr lang="en-US" sz="3600" b="1">
                <a:latin typeface="Amasis MT Pro Light" panose="02040304050005020304" pitchFamily="18" charset="0"/>
              </a:rPr>
              <a:t>nline Self-Referral</a:t>
            </a:r>
            <a:endParaRPr lang="en-US" sz="3600" b="1">
              <a:latin typeface="Amasis MT Pro Light" panose="02040304050005020304" pitchFamily="18" charset="0"/>
              <a:cs typeface="Calibri" panose="020F0502020204030204"/>
            </a:endParaRPr>
          </a:p>
          <a:p>
            <a:pPr marL="457200" lvl="1" indent="0">
              <a:buNone/>
            </a:pPr>
            <a:endParaRPr lang="en-US" sz="2200">
              <a:highlight>
                <a:srgbClr val="FFFF00"/>
              </a:highlight>
            </a:endParaRPr>
          </a:p>
          <a:p>
            <a:endParaRPr lang="en-US" sz="2200"/>
          </a:p>
        </p:txBody>
      </p:sp>
      <p:sp>
        <p:nvSpPr>
          <p:cNvPr id="5" name="Slide Number Placeholder 4">
            <a:extLst>
              <a:ext uri="{FF2B5EF4-FFF2-40B4-BE49-F238E27FC236}">
                <a16:creationId xmlns:a16="http://schemas.microsoft.com/office/drawing/2014/main" id="{85215D6F-82C4-A1FD-CD7D-FCDEEFFA32BF}"/>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smtClean="0"/>
              <a:pPr>
                <a:spcAft>
                  <a:spcPts val="600"/>
                </a:spcAft>
              </a:pPr>
              <a:t>31</a:t>
            </a:fld>
            <a:endParaRPr lang="en-US"/>
          </a:p>
        </p:txBody>
      </p:sp>
    </p:spTree>
    <p:extLst>
      <p:ext uri="{BB962C8B-B14F-4D97-AF65-F5344CB8AC3E}">
        <p14:creationId xmlns:p14="http://schemas.microsoft.com/office/powerpoint/2010/main" val="3024125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ig yellow arrow opposite small white arrows">
            <a:extLst>
              <a:ext uri="{FF2B5EF4-FFF2-40B4-BE49-F238E27FC236}">
                <a16:creationId xmlns:a16="http://schemas.microsoft.com/office/drawing/2014/main" id="{5EE3EA97-EC9A-6D50-A771-62353B15F2CF}"/>
              </a:ext>
            </a:extLst>
          </p:cNvPr>
          <p:cNvPicPr>
            <a:picLocks noChangeAspect="1"/>
          </p:cNvPicPr>
          <p:nvPr/>
        </p:nvPicPr>
        <p:blipFill>
          <a:blip r:embed="rId3" cstate="screen">
            <a:extLst>
              <a:ext uri="{28A0092B-C50C-407E-A947-70E740481C1C}">
                <a14:useLocalDpi xmlns:a14="http://schemas.microsoft.com/office/drawing/2010/main"/>
              </a:ext>
            </a:extLst>
          </a:blip>
          <a:srcRect r="-1" b="-1"/>
          <a:stretch/>
        </p:blipFill>
        <p:spPr>
          <a:xfrm>
            <a:off x="2555019" y="-136515"/>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F392E7-5425-CB67-3565-353D8E94DE6E}"/>
              </a:ext>
            </a:extLst>
          </p:cNvPr>
          <p:cNvSpPr>
            <a:spLocks noGrp="1"/>
          </p:cNvSpPr>
          <p:nvPr>
            <p:ph type="title"/>
          </p:nvPr>
        </p:nvSpPr>
        <p:spPr>
          <a:xfrm>
            <a:off x="-1" y="394211"/>
            <a:ext cx="7165911" cy="1314423"/>
          </a:xfrm>
        </p:spPr>
        <p:txBody>
          <a:bodyPr>
            <a:normAutofit/>
          </a:bodyPr>
          <a:lstStyle/>
          <a:p>
            <a:r>
              <a:rPr lang="en-US" sz="3200">
                <a:latin typeface="ADLaM Display" panose="02010000000000000000" pitchFamily="2" charset="0"/>
                <a:ea typeface="ADLaM Display" panose="02010000000000000000" pitchFamily="2" charset="0"/>
                <a:cs typeface="ADLaM Display" panose="02010000000000000000" pitchFamily="2" charset="0"/>
              </a:rPr>
              <a:t>Supplementing vs Supplanting</a:t>
            </a:r>
          </a:p>
        </p:txBody>
      </p:sp>
      <p:sp>
        <p:nvSpPr>
          <p:cNvPr id="3" name="Content Placeholder 2">
            <a:extLst>
              <a:ext uri="{FF2B5EF4-FFF2-40B4-BE49-F238E27FC236}">
                <a16:creationId xmlns:a16="http://schemas.microsoft.com/office/drawing/2014/main" id="{1D3B722E-983D-00D0-223E-71D0997636AA}"/>
              </a:ext>
            </a:extLst>
          </p:cNvPr>
          <p:cNvSpPr>
            <a:spLocks noGrp="1"/>
          </p:cNvSpPr>
          <p:nvPr>
            <p:ph idx="1"/>
          </p:nvPr>
        </p:nvSpPr>
        <p:spPr>
          <a:xfrm>
            <a:off x="29145" y="1540359"/>
            <a:ext cx="6066855" cy="4450866"/>
          </a:xfrm>
        </p:spPr>
        <p:txBody>
          <a:bodyPr vert="horz" lIns="91440" tIns="45720" rIns="91440" bIns="45720" rtlCol="0">
            <a:normAutofit fontScale="70000" lnSpcReduction="20000"/>
          </a:bodyPr>
          <a:lstStyle/>
          <a:p>
            <a:r>
              <a:rPr lang="en-US" sz="3100">
                <a:latin typeface="Amasis MT Pro Light" panose="02040304050005020304" pitchFamily="18" charset="0"/>
              </a:rPr>
              <a:t>VR should not cover items included on the student’s IEP because this is the school’s responsibility under IDEA.</a:t>
            </a:r>
          </a:p>
          <a:p>
            <a:endParaRPr lang="en-US" sz="3100">
              <a:latin typeface="Amasis MT Pro Light" panose="02040304050005020304" pitchFamily="18" charset="0"/>
            </a:endParaRPr>
          </a:p>
          <a:p>
            <a:r>
              <a:rPr lang="en-US" sz="3100">
                <a:latin typeface="Amasis MT Pro Light" panose="02040304050005020304" pitchFamily="18" charset="0"/>
              </a:rPr>
              <a:t>All services VR provides must be reasonable and necessary for the student to reach employment goal.</a:t>
            </a:r>
          </a:p>
          <a:p>
            <a:endParaRPr lang="en-US" sz="3100">
              <a:latin typeface="Amasis MT Pro Light" panose="02040304050005020304" pitchFamily="18" charset="0"/>
            </a:endParaRPr>
          </a:p>
          <a:p>
            <a:r>
              <a:rPr lang="en-US" sz="3100">
                <a:latin typeface="Amasis MT Pro Light" panose="02040304050005020304" pitchFamily="18" charset="0"/>
              </a:rPr>
              <a:t>When gray areas in services arise, it is best to meet and discuss the need so that the two agencies can partner and pool resources.</a:t>
            </a:r>
          </a:p>
          <a:p>
            <a:endParaRPr lang="en-US" sz="3100">
              <a:latin typeface="Amasis MT Pro Light" panose="02040304050005020304" pitchFamily="18" charset="0"/>
            </a:endParaRPr>
          </a:p>
          <a:p>
            <a:r>
              <a:rPr lang="en-US" sz="3100">
                <a:latin typeface="Amasis MT Pro Light" panose="02040304050005020304" pitchFamily="18" charset="0"/>
              </a:rPr>
              <a:t>Example of gray area: Work Experience supported by both the school and Vocational Rehabilitation.</a:t>
            </a:r>
          </a:p>
          <a:p>
            <a:pPr marL="0" indent="0">
              <a:buNone/>
            </a:pPr>
            <a:endParaRPr lang="en-US" sz="1400"/>
          </a:p>
        </p:txBody>
      </p:sp>
      <p:sp>
        <p:nvSpPr>
          <p:cNvPr id="5" name="Slide Number Placeholder 4">
            <a:extLst>
              <a:ext uri="{FF2B5EF4-FFF2-40B4-BE49-F238E27FC236}">
                <a16:creationId xmlns:a16="http://schemas.microsoft.com/office/drawing/2014/main" id="{7E71F48F-269F-EB58-D590-5DC3F333A35A}"/>
              </a:ext>
            </a:extLst>
          </p:cNvPr>
          <p:cNvSpPr>
            <a:spLocks noGrp="1"/>
          </p:cNvSpPr>
          <p:nvPr>
            <p:ph type="sldNum" sz="quarter" idx="12"/>
          </p:nvPr>
        </p:nvSpPr>
        <p:spPr>
          <a:xfrm>
            <a:off x="10687050" y="6424612"/>
            <a:ext cx="514350" cy="365125"/>
          </a:xfrm>
        </p:spPr>
        <p:txBody>
          <a:bodyPr>
            <a:normAutofit/>
          </a:bodyPr>
          <a:lstStyle/>
          <a:p>
            <a:pPr>
              <a:spcAft>
                <a:spcPts val="600"/>
              </a:spcAft>
            </a:pPr>
            <a:fld id="{775B6C71-B8E2-4E4D-A4A3-1937B1299F9F}" type="slidenum">
              <a:rPr lang="en-US">
                <a:solidFill>
                  <a:schemeClr val="tx1"/>
                </a:solidFill>
              </a:rPr>
              <a:pPr>
                <a:spcAft>
                  <a:spcPts val="600"/>
                </a:spcAft>
              </a:pPr>
              <a:t>32</a:t>
            </a:fld>
            <a:endParaRPr lang="en-US">
              <a:solidFill>
                <a:schemeClr val="tx1"/>
              </a:solidFill>
            </a:endParaRPr>
          </a:p>
        </p:txBody>
      </p:sp>
    </p:spTree>
    <p:extLst>
      <p:ext uri="{BB962C8B-B14F-4D97-AF65-F5344CB8AC3E}">
        <p14:creationId xmlns:p14="http://schemas.microsoft.com/office/powerpoint/2010/main" val="17873174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CCECFF"/>
            </a:gs>
            <a:gs pos="58000">
              <a:schemeClr val="bg1">
                <a:lumMod val="8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231598CC-E9D8-46F1-A31D-21527BFD6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F392E7-5425-CB67-3565-353D8E94DE6E}"/>
              </a:ext>
            </a:extLst>
          </p:cNvPr>
          <p:cNvSpPr>
            <a:spLocks noGrp="1"/>
          </p:cNvSpPr>
          <p:nvPr>
            <p:ph type="title"/>
          </p:nvPr>
        </p:nvSpPr>
        <p:spPr>
          <a:xfrm>
            <a:off x="130629" y="365125"/>
            <a:ext cx="6522098" cy="1325563"/>
          </a:xfrm>
        </p:spPr>
        <p:txBody>
          <a:bodyPr>
            <a:normAutofit/>
          </a:bodyPr>
          <a:lstStyle/>
          <a:p>
            <a:pPr algn="ctr"/>
            <a:r>
              <a:rPr lang="en-US"/>
              <a:t> </a:t>
            </a:r>
            <a:r>
              <a:rPr lang="en-US" sz="3600">
                <a:latin typeface="Amasis MT Pro Black" panose="02040A04050005020304" pitchFamily="18" charset="0"/>
              </a:rPr>
              <a:t>Student Referral Process</a:t>
            </a:r>
            <a:endParaRPr lang="en-US">
              <a:latin typeface="Amasis MT Pro Black" panose="02040A04050005020304" pitchFamily="18" charset="0"/>
            </a:endParaRPr>
          </a:p>
        </p:txBody>
      </p:sp>
      <p:sp>
        <p:nvSpPr>
          <p:cNvPr id="52" name="Freeform: Shape 51">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D3B722E-983D-00D0-223E-71D0997636AA}"/>
              </a:ext>
            </a:extLst>
          </p:cNvPr>
          <p:cNvSpPr>
            <a:spLocks noGrp="1"/>
          </p:cNvSpPr>
          <p:nvPr>
            <p:ph idx="1"/>
          </p:nvPr>
        </p:nvSpPr>
        <p:spPr>
          <a:xfrm>
            <a:off x="344032" y="1402772"/>
            <a:ext cx="6194208" cy="4953577"/>
          </a:xfrm>
        </p:spPr>
        <p:txBody>
          <a:bodyPr vert="horz" lIns="91440" tIns="45720" rIns="91440" bIns="45720" rtlCol="0">
            <a:normAutofit fontScale="92500" lnSpcReduction="20000"/>
          </a:bodyPr>
          <a:lstStyle/>
          <a:p>
            <a:endParaRPr lang="en-US" sz="1900">
              <a:latin typeface="Amasis MT Pro Light" panose="02040304050005020304" pitchFamily="18" charset="0"/>
            </a:endParaRPr>
          </a:p>
          <a:p>
            <a:r>
              <a:rPr lang="en-US" sz="1900">
                <a:latin typeface="Amasis MT Pro Light" panose="02040304050005020304" pitchFamily="18" charset="0"/>
              </a:rPr>
              <a:t>School staff have the </a:t>
            </a:r>
            <a:r>
              <a:rPr lang="en-US" sz="1900" b="1">
                <a:latin typeface="Amasis MT Pro Light" panose="02040304050005020304" pitchFamily="18" charset="0"/>
              </a:rPr>
              <a:t>option </a:t>
            </a:r>
            <a:r>
              <a:rPr lang="en-US" sz="1900">
                <a:latin typeface="Amasis MT Pro Light" panose="02040304050005020304" pitchFamily="18" charset="0"/>
              </a:rPr>
              <a:t>to submit a </a:t>
            </a:r>
            <a:r>
              <a:rPr lang="en-US" sz="1900" b="1" u="sng">
                <a:latin typeface="Amasis MT Pro Light" panose="02040304050005020304" pitchFamily="18" charset="0"/>
              </a:rPr>
              <a:t>VR 2002 Referral Form</a:t>
            </a:r>
            <a:r>
              <a:rPr lang="en-US" sz="1900">
                <a:latin typeface="Amasis MT Pro Light" panose="02040304050005020304" pitchFamily="18" charset="0"/>
              </a:rPr>
              <a:t> for each student referral; signatures are not required for this form. </a:t>
            </a:r>
          </a:p>
          <a:p>
            <a:r>
              <a:rPr lang="en-US" sz="1900">
                <a:latin typeface="Amasis MT Pro Light" panose="02040304050005020304" pitchFamily="18" charset="0"/>
              </a:rPr>
              <a:t>In addition, school staff also have the </a:t>
            </a:r>
            <a:r>
              <a:rPr lang="en-US" sz="1900" b="1">
                <a:latin typeface="Amasis MT Pro Light" panose="02040304050005020304" pitchFamily="18" charset="0"/>
              </a:rPr>
              <a:t>option</a:t>
            </a:r>
            <a:r>
              <a:rPr lang="en-US" sz="1900">
                <a:latin typeface="Amasis MT Pro Light" panose="02040304050005020304" pitchFamily="18" charset="0"/>
              </a:rPr>
              <a:t> to submit school records and reports upon signed release from student/guardian.</a:t>
            </a:r>
            <a:endParaRPr lang="en-US" sz="1900">
              <a:latin typeface="Amasis MT Pro Light" panose="02040304050005020304" pitchFamily="18" charset="0"/>
              <a:cs typeface="Calibri"/>
            </a:endParaRPr>
          </a:p>
          <a:p>
            <a:pPr algn="just"/>
            <a:r>
              <a:rPr lang="en-US" sz="1900">
                <a:latin typeface="Amasis MT Pro Light" panose="02040304050005020304" pitchFamily="18" charset="0"/>
              </a:rPr>
              <a:t>School staff and VR Counselor set up a meeting to discuss student referrals, pertinent information is obtained to start the understanding of student's needs.</a:t>
            </a:r>
            <a:endParaRPr lang="en-US" sz="1900">
              <a:latin typeface="Amasis MT Pro Light" panose="02040304050005020304" pitchFamily="18" charset="0"/>
              <a:ea typeface="Verdana"/>
              <a:cs typeface="Calibri"/>
            </a:endParaRPr>
          </a:p>
          <a:p>
            <a:r>
              <a:rPr lang="en-US" sz="1900" b="1" u="sng">
                <a:latin typeface="Amasis MT Pro Light" panose="02040304050005020304" pitchFamily="18" charset="0"/>
                <a:ea typeface="Verdana"/>
                <a:cs typeface="Calibri"/>
              </a:rPr>
              <a:t>Appropriate Referrals</a:t>
            </a:r>
            <a:r>
              <a:rPr lang="en-US" sz="1900">
                <a:latin typeface="Amasis MT Pro Light" panose="02040304050005020304" pitchFamily="18" charset="0"/>
                <a:ea typeface="Verdana"/>
                <a:cs typeface="Calibri"/>
              </a:rPr>
              <a:t>:</a:t>
            </a:r>
          </a:p>
          <a:p>
            <a:pPr lvl="1"/>
            <a:r>
              <a:rPr lang="en-US" sz="1900">
                <a:latin typeface="Amasis MT Pro Light" panose="02040304050005020304" pitchFamily="18" charset="0"/>
                <a:ea typeface="Verdana"/>
                <a:cs typeface="Calibri"/>
              </a:rPr>
              <a:t>SPED Students</a:t>
            </a:r>
          </a:p>
          <a:p>
            <a:pPr lvl="1"/>
            <a:r>
              <a:rPr lang="en-US" sz="1900">
                <a:latin typeface="Amasis MT Pro Light" panose="02040304050005020304" pitchFamily="18" charset="0"/>
                <a:ea typeface="Verdana"/>
                <a:cs typeface="Calibri"/>
              </a:rPr>
              <a:t>504 Students</a:t>
            </a:r>
            <a:endParaRPr lang="en-US" sz="1900" i="1">
              <a:latin typeface="Amasis MT Pro Light" panose="02040304050005020304" pitchFamily="18" charset="0"/>
              <a:ea typeface="Verdana"/>
              <a:cs typeface="Calibri"/>
            </a:endParaRPr>
          </a:p>
          <a:p>
            <a:pPr lvl="1"/>
            <a:r>
              <a:rPr lang="en-US" sz="1900">
                <a:latin typeface="Amasis MT Pro Light" panose="02040304050005020304" pitchFamily="18" charset="0"/>
                <a:ea typeface="Verdana"/>
                <a:cs typeface="Calibri"/>
              </a:rPr>
              <a:t>18+ Students</a:t>
            </a:r>
          </a:p>
          <a:p>
            <a:pPr lvl="1"/>
            <a:r>
              <a:rPr lang="en-US" sz="1900">
                <a:latin typeface="Amasis MT Pro Light" panose="02040304050005020304" pitchFamily="18" charset="0"/>
                <a:ea typeface="Verdana"/>
                <a:cs typeface="Calibri"/>
              </a:rPr>
              <a:t>Career and Technical Education (CTE) Students</a:t>
            </a:r>
          </a:p>
          <a:p>
            <a:pPr lvl="1"/>
            <a:r>
              <a:rPr lang="en-US" sz="1900">
                <a:latin typeface="Amasis MT Pro Light" panose="02040304050005020304" pitchFamily="18" charset="0"/>
                <a:ea typeface="Verdana"/>
                <a:cs typeface="Calibri"/>
              </a:rPr>
              <a:t>Students who have not disclosed their disability, but Teachers/Nurses see needs on campus.</a:t>
            </a:r>
          </a:p>
          <a:p>
            <a:pPr marL="0" indent="0">
              <a:buNone/>
            </a:pPr>
            <a:endParaRPr lang="en-US" sz="1900">
              <a:latin typeface="Amasis MT Pro Light" panose="02040304050005020304" pitchFamily="18" charset="0"/>
              <a:ea typeface="Verdana"/>
              <a:cs typeface="Calibri"/>
            </a:endParaRPr>
          </a:p>
          <a:p>
            <a:pPr marL="0" indent="0">
              <a:buNone/>
            </a:pPr>
            <a:r>
              <a:rPr lang="en-US" sz="1900" b="1" i="1" u="sng">
                <a:solidFill>
                  <a:schemeClr val="accent2">
                    <a:lumMod val="75000"/>
                  </a:schemeClr>
                </a:solidFill>
                <a:latin typeface="Amasis MT Pro Light" panose="02040304050005020304" pitchFamily="18" charset="0"/>
                <a:cs typeface="Calibri"/>
              </a:rPr>
              <a:t>NOTE:</a:t>
            </a:r>
            <a:r>
              <a:rPr lang="en-US" sz="1900" b="1" i="1">
                <a:solidFill>
                  <a:schemeClr val="accent2">
                    <a:lumMod val="75000"/>
                  </a:schemeClr>
                </a:solidFill>
                <a:latin typeface="Amasis MT Pro Light" panose="02040304050005020304" pitchFamily="18" charset="0"/>
                <a:cs typeface="Calibri"/>
              </a:rPr>
              <a:t> The </a:t>
            </a:r>
            <a:r>
              <a:rPr lang="en-US" sz="1900" b="1" i="1" u="sng">
                <a:solidFill>
                  <a:schemeClr val="accent2">
                    <a:lumMod val="75000"/>
                  </a:schemeClr>
                </a:solidFill>
                <a:latin typeface="Amasis MT Pro Light" panose="02040304050005020304" pitchFamily="18" charset="0"/>
                <a:cs typeface="Calibri"/>
              </a:rPr>
              <a:t>VR 1820</a:t>
            </a:r>
            <a:r>
              <a:rPr lang="en-US" sz="1900" b="1" i="1">
                <a:solidFill>
                  <a:schemeClr val="accent2">
                    <a:lumMod val="75000"/>
                  </a:schemeClr>
                </a:solidFill>
                <a:latin typeface="Amasis MT Pro Light" panose="02040304050005020304" pitchFamily="18" charset="0"/>
                <a:cs typeface="Calibri"/>
              </a:rPr>
              <a:t> form is </a:t>
            </a:r>
            <a:r>
              <a:rPr lang="en-US" sz="1900" b="1" i="1" u="sng">
                <a:solidFill>
                  <a:schemeClr val="accent2">
                    <a:lumMod val="75000"/>
                  </a:schemeClr>
                </a:solidFill>
                <a:latin typeface="Amasis MT Pro Light" panose="02040304050005020304" pitchFamily="18" charset="0"/>
                <a:cs typeface="Calibri"/>
              </a:rPr>
              <a:t>not</a:t>
            </a:r>
            <a:r>
              <a:rPr lang="en-US" sz="1900" b="1" i="1">
                <a:solidFill>
                  <a:schemeClr val="accent2">
                    <a:lumMod val="75000"/>
                  </a:schemeClr>
                </a:solidFill>
                <a:latin typeface="Amasis MT Pro Light" panose="02040304050005020304" pitchFamily="18" charset="0"/>
                <a:cs typeface="Calibri"/>
              </a:rPr>
              <a:t> completed by school staff.</a:t>
            </a:r>
            <a:endParaRPr lang="en-US" sz="1900" b="1" i="1">
              <a:solidFill>
                <a:schemeClr val="accent2">
                  <a:lumMod val="75000"/>
                </a:schemeClr>
              </a:solidFill>
              <a:latin typeface="Amasis MT Pro Light" panose="02040304050005020304" pitchFamily="18" charset="0"/>
            </a:endParaRPr>
          </a:p>
          <a:p>
            <a:pPr marL="0" indent="0">
              <a:buNone/>
            </a:pPr>
            <a:endParaRPr lang="en-US" sz="900"/>
          </a:p>
        </p:txBody>
      </p:sp>
      <p:sp>
        <p:nvSpPr>
          <p:cNvPr id="53" name="Oval 52">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631"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Pen outline">
            <a:extLst>
              <a:ext uri="{FF2B5EF4-FFF2-40B4-BE49-F238E27FC236}">
                <a16:creationId xmlns:a16="http://schemas.microsoft.com/office/drawing/2014/main" id="{77006F5B-706F-C8E6-F7AA-318750ACCD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69650" y="726730"/>
            <a:ext cx="2125123" cy="2125123"/>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54" name="Freeform: Shape 53">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632"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cxnSp>
        <p:nvCxnSpPr>
          <p:cNvPr id="55" name="Straight Connector 54">
            <a:extLst>
              <a:ext uri="{FF2B5EF4-FFF2-40B4-BE49-F238E27FC236}">
                <a16:creationId xmlns:a16="http://schemas.microsoft.com/office/drawing/2014/main" id="{2F61ABFD-DE05-41FD-A6B7-6D40196C15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55865" y="1026771"/>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pic>
        <p:nvPicPr>
          <p:cNvPr id="10" name="Graphic 9" descr="Document outline">
            <a:extLst>
              <a:ext uri="{FF2B5EF4-FFF2-40B4-BE49-F238E27FC236}">
                <a16:creationId xmlns:a16="http://schemas.microsoft.com/office/drawing/2014/main" id="{22CC11AA-EA03-330F-1EB8-ABD994ECC9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44446" y="4510374"/>
            <a:ext cx="2066062" cy="2066062"/>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56" name="Freeform: Shape 55">
            <a:extLst>
              <a:ext uri="{FF2B5EF4-FFF2-40B4-BE49-F238E27FC236}">
                <a16:creationId xmlns:a16="http://schemas.microsoft.com/office/drawing/2014/main" id="{0F646DF8-223D-47DD-95B1-F2654229E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 name="Slide Number Placeholder 4">
            <a:extLst>
              <a:ext uri="{FF2B5EF4-FFF2-40B4-BE49-F238E27FC236}">
                <a16:creationId xmlns:a16="http://schemas.microsoft.com/office/drawing/2014/main" id="{7E71F48F-269F-EB58-D590-5DC3F333A35A}"/>
              </a:ext>
            </a:extLst>
          </p:cNvPr>
          <p:cNvSpPr>
            <a:spLocks noGrp="1"/>
          </p:cNvSpPr>
          <p:nvPr>
            <p:ph type="sldNum" sz="quarter" idx="12"/>
          </p:nvPr>
        </p:nvSpPr>
        <p:spPr>
          <a:xfrm>
            <a:off x="9657162" y="6356350"/>
            <a:ext cx="1696637" cy="365125"/>
          </a:xfrm>
        </p:spPr>
        <p:txBody>
          <a:bodyPr>
            <a:normAutofit/>
          </a:bodyPr>
          <a:lstStyle/>
          <a:p>
            <a:pPr>
              <a:spcAft>
                <a:spcPts val="600"/>
              </a:spcAft>
            </a:pPr>
            <a:fld id="{775B6C71-B8E2-4E4D-A4A3-1937B1299F9F}" type="slidenum">
              <a:rPr lang="en-US" smtClean="0"/>
              <a:pPr>
                <a:spcAft>
                  <a:spcPts val="600"/>
                </a:spcAft>
              </a:pPr>
              <a:t>33</a:t>
            </a:fld>
            <a:endParaRPr lang="en-US"/>
          </a:p>
        </p:txBody>
      </p:sp>
      <p:sp>
        <p:nvSpPr>
          <p:cNvPr id="57" name="Arc 56">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97791" y="402001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8650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CCECFF"/>
            </a:gs>
            <a:gs pos="58000">
              <a:schemeClr val="bg1">
                <a:lumMod val="8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AF392E7-5425-CB67-3565-353D8E94DE6E}"/>
              </a:ext>
            </a:extLst>
          </p:cNvPr>
          <p:cNvSpPr>
            <a:spLocks noGrp="1"/>
          </p:cNvSpPr>
          <p:nvPr>
            <p:ph type="title"/>
          </p:nvPr>
        </p:nvSpPr>
        <p:spPr>
          <a:xfrm>
            <a:off x="982980" y="332652"/>
            <a:ext cx="10515600" cy="1273233"/>
          </a:xfrm>
        </p:spPr>
        <p:txBody>
          <a:bodyPr>
            <a:normAutofit/>
          </a:bodyPr>
          <a:lstStyle/>
          <a:p>
            <a:pPr algn="ctr"/>
            <a:r>
              <a:rPr lang="en-US" b="1">
                <a:latin typeface="Amasis MT Pro Black" panose="02040A04050005020304" pitchFamily="18" charset="0"/>
              </a:rPr>
              <a:t>Student Referral Process </a:t>
            </a:r>
            <a:r>
              <a:rPr lang="en-US" sz="2000" b="1">
                <a:latin typeface="Amasis MT Pro Light" panose="02040304050005020304" pitchFamily="18" charset="0"/>
              </a:rPr>
              <a:t>(continued)</a:t>
            </a:r>
            <a:endParaRPr lang="en-US" b="1">
              <a:latin typeface="Amasis MT Pro Light" panose="02040304050005020304" pitchFamily="18" charset="0"/>
            </a:endParaRPr>
          </a:p>
        </p:txBody>
      </p:sp>
      <p:sp>
        <p:nvSpPr>
          <p:cNvPr id="18" name="Rectangle 17">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D3B722E-983D-00D0-223E-71D0997636AA}"/>
              </a:ext>
            </a:extLst>
          </p:cNvPr>
          <p:cNvSpPr>
            <a:spLocks noGrp="1"/>
          </p:cNvSpPr>
          <p:nvPr>
            <p:ph idx="1"/>
          </p:nvPr>
        </p:nvSpPr>
        <p:spPr>
          <a:xfrm>
            <a:off x="731520" y="2152998"/>
            <a:ext cx="11155680" cy="4019202"/>
          </a:xfrm>
        </p:spPr>
        <p:txBody>
          <a:bodyPr vert="horz" lIns="91440" tIns="45720" rIns="91440" bIns="45720" rtlCol="0">
            <a:normAutofit fontScale="92500" lnSpcReduction="20000"/>
          </a:bodyPr>
          <a:lstStyle/>
          <a:p>
            <a:r>
              <a:rPr lang="en-US" sz="2400">
                <a:latin typeface="Amasis MT Pro Light" panose="02040304050005020304" pitchFamily="18" charset="0"/>
                <a:cs typeface="Calibri"/>
              </a:rPr>
              <a:t>Counselor should contact student and parent to determine appropriate services where information is obtained to further understand the student’s needs and for the counselor to explain the purpose of the VR program.  </a:t>
            </a:r>
          </a:p>
          <a:p>
            <a:endParaRPr lang="en-US" sz="2400">
              <a:latin typeface="Amasis MT Pro Light" panose="02040304050005020304" pitchFamily="18" charset="0"/>
            </a:endParaRPr>
          </a:p>
          <a:p>
            <a:r>
              <a:rPr lang="en-US" sz="2400">
                <a:latin typeface="Amasis MT Pro Light" panose="02040304050005020304" pitchFamily="18" charset="0"/>
              </a:rPr>
              <a:t>Depending on the type of appropriate services, VR Counselors will follow the Potentially Eligible Process or the VR Application Process, by placing the student in Initial Contact with Case Assignment on the corresponding caseload.  </a:t>
            </a:r>
          </a:p>
          <a:p>
            <a:pPr marL="0" indent="0">
              <a:buNone/>
            </a:pPr>
            <a:endParaRPr lang="en-US" sz="2400">
              <a:latin typeface="Amasis MT Pro Light" panose="02040304050005020304" pitchFamily="18" charset="0"/>
            </a:endParaRPr>
          </a:p>
          <a:p>
            <a:pPr lvl="1"/>
            <a:r>
              <a:rPr lang="en-US">
                <a:latin typeface="Amasis MT Pro Light" panose="02040304050005020304" pitchFamily="18" charset="0"/>
              </a:rPr>
              <a:t>If the student will go through the </a:t>
            </a:r>
            <a:r>
              <a:rPr lang="en-US" b="1">
                <a:latin typeface="ADLaM Display" panose="02010000000000000000" pitchFamily="2" charset="0"/>
                <a:ea typeface="ADLaM Display" panose="02010000000000000000" pitchFamily="2" charset="0"/>
                <a:cs typeface="ADLaM Display" panose="02010000000000000000" pitchFamily="2" charset="0"/>
              </a:rPr>
              <a:t>Potentially Eligible Process</a:t>
            </a:r>
            <a:r>
              <a:rPr lang="en-US">
                <a:latin typeface="Amasis MT Pro Light" panose="02040304050005020304" pitchFamily="18" charset="0"/>
              </a:rPr>
              <a:t>, a VR 1820 can be submitted</a:t>
            </a:r>
            <a:r>
              <a:rPr lang="en-US">
                <a:latin typeface="Amasis MT Pro Light" panose="02040304050005020304" pitchFamily="18" charset="0"/>
                <a:cs typeface="Calibri"/>
              </a:rPr>
              <a:t>. Only one VR 1820 form is necessary for the life of the case.</a:t>
            </a:r>
          </a:p>
          <a:p>
            <a:pPr lvl="1"/>
            <a:endParaRPr lang="en-US">
              <a:latin typeface="Amasis MT Pro Light" panose="02040304050005020304" pitchFamily="18" charset="0"/>
              <a:ea typeface="Verdana"/>
              <a:cs typeface="Calibri"/>
            </a:endParaRPr>
          </a:p>
          <a:p>
            <a:pPr lvl="1"/>
            <a:r>
              <a:rPr lang="en-US">
                <a:latin typeface="Amasis MT Pro Light" panose="02040304050005020304" pitchFamily="18" charset="0"/>
              </a:rPr>
              <a:t>If the student will go through the </a:t>
            </a:r>
            <a:r>
              <a:rPr lang="en-US" b="1">
                <a:latin typeface="ADLaM Display" panose="02010000000000000000" pitchFamily="2" charset="0"/>
                <a:ea typeface="ADLaM Display" panose="02010000000000000000" pitchFamily="2" charset="0"/>
                <a:cs typeface="ADLaM Display" panose="02010000000000000000" pitchFamily="2" charset="0"/>
              </a:rPr>
              <a:t>VR Application Process</a:t>
            </a:r>
            <a:r>
              <a:rPr lang="en-US">
                <a:latin typeface="Amasis MT Pro Light" panose="02040304050005020304" pitchFamily="18" charset="0"/>
              </a:rPr>
              <a:t>, </a:t>
            </a:r>
            <a:r>
              <a:rPr kumimoji="0" lang="en-US" b="0" i="0" u="none" strike="noStrike" kern="1200" cap="none" spc="0" normalizeH="0" baseline="0" noProof="0">
                <a:ln>
                  <a:noFill/>
                </a:ln>
                <a:effectLst/>
                <a:uLnTx/>
                <a:uFillTx/>
                <a:latin typeface="Amasis MT Pro Light" panose="02040304050005020304" pitchFamily="18" charset="0"/>
                <a:ea typeface="Verdana"/>
              </a:rPr>
              <a:t>an application appointment is scheduled within 30 days.</a:t>
            </a:r>
            <a:endParaRPr lang="en-US">
              <a:latin typeface="Amasis MT Pro Light" panose="02040304050005020304" pitchFamily="18" charset="0"/>
              <a:ea typeface="Verdana"/>
              <a:cs typeface="Calibri"/>
            </a:endParaRPr>
          </a:p>
          <a:p>
            <a:endParaRPr lang="en-US" sz="2200"/>
          </a:p>
          <a:p>
            <a:pPr marL="0" indent="0">
              <a:buNone/>
            </a:pPr>
            <a:endParaRPr lang="en-US" sz="2200"/>
          </a:p>
        </p:txBody>
      </p:sp>
      <p:sp>
        <p:nvSpPr>
          <p:cNvPr id="5" name="Slide Number Placeholder 4">
            <a:extLst>
              <a:ext uri="{FF2B5EF4-FFF2-40B4-BE49-F238E27FC236}">
                <a16:creationId xmlns:a16="http://schemas.microsoft.com/office/drawing/2014/main" id="{2F57319B-9A1F-5446-AC38-0C6213B3F819}"/>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a:solidFill>
                  <a:schemeClr val="tx1">
                    <a:lumMod val="50000"/>
                    <a:lumOff val="50000"/>
                  </a:schemeClr>
                </a:solidFill>
              </a:rPr>
              <a:pPr>
                <a:spcAft>
                  <a:spcPts val="600"/>
                </a:spcAft>
              </a:pPr>
              <a:t>34</a:t>
            </a:fld>
            <a:endParaRPr lang="en-US">
              <a:solidFill>
                <a:schemeClr val="tx1">
                  <a:lumMod val="50000"/>
                  <a:lumOff val="50000"/>
                </a:schemeClr>
              </a:solidFill>
            </a:endParaRPr>
          </a:p>
        </p:txBody>
      </p:sp>
    </p:spTree>
    <p:extLst>
      <p:ext uri="{BB962C8B-B14F-4D97-AF65-F5344CB8AC3E}">
        <p14:creationId xmlns:p14="http://schemas.microsoft.com/office/powerpoint/2010/main" val="3288732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62AFA-8B26-8950-73BE-21DFD29AA28C}"/>
              </a:ext>
            </a:extLst>
          </p:cNvPr>
          <p:cNvSpPr>
            <a:spLocks noGrp="1"/>
          </p:cNvSpPr>
          <p:nvPr>
            <p:ph type="title"/>
          </p:nvPr>
        </p:nvSpPr>
        <p:spPr>
          <a:xfrm>
            <a:off x="841248" y="256032"/>
            <a:ext cx="10506456" cy="1014984"/>
          </a:xfrm>
        </p:spPr>
        <p:txBody>
          <a:bodyPr anchor="b">
            <a:normAutofit/>
          </a:bodyPr>
          <a:lstStyle/>
          <a:p>
            <a:r>
              <a:rPr lang="en-US">
                <a:latin typeface="Amasis MT Pro Black" panose="02040A04050005020304" pitchFamily="18" charset="0"/>
              </a:rPr>
              <a:t>VRS: ARD Meeting Participation</a:t>
            </a:r>
          </a:p>
        </p:txBody>
      </p:sp>
      <p:sp>
        <p:nvSpPr>
          <p:cNvPr id="4" name="Slide Number Placeholder 3">
            <a:extLst>
              <a:ext uri="{FF2B5EF4-FFF2-40B4-BE49-F238E27FC236}">
                <a16:creationId xmlns:a16="http://schemas.microsoft.com/office/drawing/2014/main" id="{27041C99-8C36-FC55-A7F6-4CA1D33DD5C6}"/>
              </a:ext>
            </a:extLst>
          </p:cNvPr>
          <p:cNvSpPr>
            <a:spLocks noGrp="1"/>
          </p:cNvSpPr>
          <p:nvPr>
            <p:ph type="sldNum" sz="quarter" idx="12"/>
          </p:nvPr>
        </p:nvSpPr>
        <p:spPr>
          <a:xfrm>
            <a:off x="8873254" y="6356350"/>
            <a:ext cx="2477498" cy="365125"/>
          </a:xfrm>
        </p:spPr>
        <p:txBody>
          <a:bodyPr>
            <a:normAutofit/>
          </a:bodyPr>
          <a:lstStyle/>
          <a:p>
            <a:pPr>
              <a:spcAft>
                <a:spcPts val="600"/>
              </a:spcAft>
            </a:pPr>
            <a:fld id="{775B6C71-B8E2-4E4D-A4A3-1937B1299F9F}" type="slidenum">
              <a:rPr lang="en-US">
                <a:solidFill>
                  <a:schemeClr val="tx1">
                    <a:lumMod val="50000"/>
                    <a:lumOff val="50000"/>
                  </a:schemeClr>
                </a:solidFill>
              </a:rPr>
              <a:pPr>
                <a:spcAft>
                  <a:spcPts val="600"/>
                </a:spcAft>
              </a:pPr>
              <a:t>35</a:t>
            </a:fld>
            <a:endParaRPr lang="en-US">
              <a:solidFill>
                <a:schemeClr val="tx1">
                  <a:lumMod val="50000"/>
                  <a:lumOff val="50000"/>
                </a:schemeClr>
              </a:solidFill>
            </a:endParaRPr>
          </a:p>
        </p:txBody>
      </p:sp>
      <p:graphicFrame>
        <p:nvGraphicFramePr>
          <p:cNvPr id="6" name="Content Placeholder 2" descr="Info about the ARD Meeting invitation process.">
            <a:extLst>
              <a:ext uri="{FF2B5EF4-FFF2-40B4-BE49-F238E27FC236}">
                <a16:creationId xmlns:a16="http://schemas.microsoft.com/office/drawing/2014/main" id="{360ECB65-EEE0-93A4-89ED-B424F3343504}"/>
              </a:ext>
            </a:extLst>
          </p:cNvPr>
          <p:cNvGraphicFramePr>
            <a:graphicFrameLocks noGrp="1"/>
          </p:cNvGraphicFramePr>
          <p:nvPr>
            <p:ph idx="1"/>
            <p:extLst>
              <p:ext uri="{D42A27DB-BD31-4B8C-83A1-F6EECF244321}">
                <p14:modId xmlns:p14="http://schemas.microsoft.com/office/powerpoint/2010/main" val="956827766"/>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2530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62AFA-8B26-8950-73BE-21DFD29AA28C}"/>
              </a:ext>
            </a:extLst>
          </p:cNvPr>
          <p:cNvSpPr>
            <a:spLocks noGrp="1"/>
          </p:cNvSpPr>
          <p:nvPr>
            <p:ph type="title"/>
          </p:nvPr>
        </p:nvSpPr>
        <p:spPr>
          <a:xfrm>
            <a:off x="841248" y="256032"/>
            <a:ext cx="10506456" cy="1014984"/>
          </a:xfrm>
        </p:spPr>
        <p:txBody>
          <a:bodyPr anchor="b">
            <a:normAutofit/>
          </a:bodyPr>
          <a:lstStyle/>
          <a:p>
            <a:r>
              <a:rPr lang="en-US">
                <a:latin typeface="Amasis MT Pro Black" panose="02040A04050005020304" pitchFamily="18" charset="0"/>
              </a:rPr>
              <a:t>LEA: ARD Meeting Participation</a:t>
            </a:r>
          </a:p>
        </p:txBody>
      </p:sp>
      <p:sp>
        <p:nvSpPr>
          <p:cNvPr id="4" name="Slide Number Placeholder 3">
            <a:extLst>
              <a:ext uri="{FF2B5EF4-FFF2-40B4-BE49-F238E27FC236}">
                <a16:creationId xmlns:a16="http://schemas.microsoft.com/office/drawing/2014/main" id="{27041C99-8C36-FC55-A7F6-4CA1D33DD5C6}"/>
              </a:ext>
            </a:extLst>
          </p:cNvPr>
          <p:cNvSpPr>
            <a:spLocks noGrp="1"/>
          </p:cNvSpPr>
          <p:nvPr>
            <p:ph type="sldNum" sz="quarter" idx="12"/>
          </p:nvPr>
        </p:nvSpPr>
        <p:spPr>
          <a:xfrm>
            <a:off x="8873254" y="6356350"/>
            <a:ext cx="2477498" cy="365125"/>
          </a:xfrm>
        </p:spPr>
        <p:txBody>
          <a:bodyPr>
            <a:normAutofit/>
          </a:bodyPr>
          <a:lstStyle/>
          <a:p>
            <a:pPr>
              <a:spcAft>
                <a:spcPts val="600"/>
              </a:spcAft>
            </a:pPr>
            <a:fld id="{775B6C71-B8E2-4E4D-A4A3-1937B1299F9F}" type="slidenum">
              <a:rPr lang="en-US">
                <a:solidFill>
                  <a:schemeClr val="tx1">
                    <a:lumMod val="50000"/>
                    <a:lumOff val="50000"/>
                  </a:schemeClr>
                </a:solidFill>
              </a:rPr>
              <a:pPr>
                <a:spcAft>
                  <a:spcPts val="600"/>
                </a:spcAft>
              </a:pPr>
              <a:t>36</a:t>
            </a:fld>
            <a:endParaRPr lang="en-US">
              <a:solidFill>
                <a:schemeClr val="tx1">
                  <a:lumMod val="50000"/>
                  <a:lumOff val="50000"/>
                </a:schemeClr>
              </a:solidFill>
            </a:endParaRPr>
          </a:p>
        </p:txBody>
      </p:sp>
      <p:graphicFrame>
        <p:nvGraphicFramePr>
          <p:cNvPr id="6" name="Content Placeholder 2" descr="Info about the ARD Meeting invitation process.">
            <a:extLst>
              <a:ext uri="{FF2B5EF4-FFF2-40B4-BE49-F238E27FC236}">
                <a16:creationId xmlns:a16="http://schemas.microsoft.com/office/drawing/2014/main" id="{360ECB65-EEE0-93A4-89ED-B424F3343504}"/>
              </a:ext>
            </a:extLst>
          </p:cNvPr>
          <p:cNvGraphicFramePr>
            <a:graphicFrameLocks noGrp="1"/>
          </p:cNvGraphicFramePr>
          <p:nvPr>
            <p:ph idx="1"/>
            <p:extLst>
              <p:ext uri="{D42A27DB-BD31-4B8C-83A1-F6EECF244321}">
                <p14:modId xmlns:p14="http://schemas.microsoft.com/office/powerpoint/2010/main" val="515644498"/>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6486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BE44B6B-8FFC-5762-670F-E6AE37CDFEDE}"/>
              </a:ext>
            </a:extLst>
          </p:cNvPr>
          <p:cNvSpPr txBox="1">
            <a:spLocks noGrp="1"/>
          </p:cNvSpPr>
          <p:nvPr>
            <p:ph type="title" idx="4294967295"/>
          </p:nvPr>
        </p:nvSpPr>
        <p:spPr>
          <a:xfrm>
            <a:off x="517700" y="716363"/>
            <a:ext cx="10927772"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tx1"/>
                </a:solidFill>
                <a:effectLst/>
                <a:uLnTx/>
                <a:uFillTx/>
                <a:latin typeface="Amasis MT Pro Black" panose="02040A04050005020304" pitchFamily="18" charset="0"/>
                <a:ea typeface="+mn-ea"/>
                <a:cs typeface="+mn-cs"/>
              </a:rPr>
              <a:t>Two Pathways to Vocational Rehabilitation Services</a:t>
            </a:r>
          </a:p>
        </p:txBody>
      </p:sp>
      <p:pic>
        <p:nvPicPr>
          <p:cNvPr id="5" name="Picture 4" descr="Fork in road - rural forest image">
            <a:extLst>
              <a:ext uri="{FF2B5EF4-FFF2-40B4-BE49-F238E27FC236}">
                <a16:creationId xmlns:a16="http://schemas.microsoft.com/office/drawing/2014/main" id="{44EF20B3-61B3-2321-510E-270CF02D81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86439" y="1685039"/>
            <a:ext cx="5324161" cy="3023437"/>
          </a:xfrm>
          <a:prstGeom prst="rect">
            <a:avLst/>
          </a:prstGeom>
        </p:spPr>
      </p:pic>
      <p:sp>
        <p:nvSpPr>
          <p:cNvPr id="7" name="TextBox 6" descr="Arrow to Potentially Eligible Pathway">
            <a:extLst>
              <a:ext uri="{FF2B5EF4-FFF2-40B4-BE49-F238E27FC236}">
                <a16:creationId xmlns:a16="http://schemas.microsoft.com/office/drawing/2014/main" id="{7494322D-3E4A-5D1C-60EE-D4268ADFB91B}"/>
              </a:ext>
            </a:extLst>
          </p:cNvPr>
          <p:cNvSpPr txBox="1"/>
          <p:nvPr/>
        </p:nvSpPr>
        <p:spPr>
          <a:xfrm>
            <a:off x="143838" y="2453845"/>
            <a:ext cx="2938864" cy="369332"/>
          </a:xfrm>
          <a:prstGeom prst="rect">
            <a:avLst/>
          </a:prstGeom>
          <a:noFill/>
          <a:ln w="19050">
            <a:solidFill>
              <a:schemeClr val="tx1"/>
            </a:solidFill>
          </a:ln>
        </p:spPr>
        <p:txBody>
          <a:bodyPr wrap="square" rtlCol="0">
            <a:spAutoFit/>
          </a:bodyPr>
          <a:lstStyle/>
          <a:p>
            <a:pPr algn="ctr"/>
            <a:r>
              <a:rPr lang="en-US" b="1" i="1"/>
              <a:t>Potentially Eligible Pathway </a:t>
            </a:r>
            <a:endParaRPr lang="en-US" sz="2800" b="1" i="1"/>
          </a:p>
        </p:txBody>
      </p:sp>
      <p:sp>
        <p:nvSpPr>
          <p:cNvPr id="10" name="Arrow: Bent-Up 9">
            <a:extLst>
              <a:ext uri="{FF2B5EF4-FFF2-40B4-BE49-F238E27FC236}">
                <a16:creationId xmlns:a16="http://schemas.microsoft.com/office/drawing/2014/main" id="{2FBAAD12-9F85-790F-5F5D-1675968DB7DE}"/>
              </a:ext>
              <a:ext uri="{C183D7F6-B498-43B3-948B-1728B52AA6E4}">
                <adec:decorative xmlns:adec="http://schemas.microsoft.com/office/drawing/2017/decorative" val="1"/>
              </a:ext>
            </a:extLst>
          </p:cNvPr>
          <p:cNvSpPr/>
          <p:nvPr/>
        </p:nvSpPr>
        <p:spPr>
          <a:xfrm flipH="1">
            <a:off x="1013989" y="2898629"/>
            <a:ext cx="3378817" cy="1200329"/>
          </a:xfrm>
          <a:prstGeom prst="bentUpArrow">
            <a:avLst>
              <a:gd name="adj1" fmla="val 25000"/>
              <a:gd name="adj2" fmla="val 50000"/>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EC03EB1-54D6-8F41-8AB0-37B9E5BA027A}"/>
              </a:ext>
            </a:extLst>
          </p:cNvPr>
          <p:cNvSpPr txBox="1"/>
          <p:nvPr/>
        </p:nvSpPr>
        <p:spPr>
          <a:xfrm>
            <a:off x="8814337" y="2269179"/>
            <a:ext cx="2938864" cy="369332"/>
          </a:xfrm>
          <a:prstGeom prst="rect">
            <a:avLst/>
          </a:prstGeom>
          <a:noFill/>
          <a:ln w="19050">
            <a:solidFill>
              <a:schemeClr val="tx1"/>
            </a:solidFill>
          </a:ln>
        </p:spPr>
        <p:txBody>
          <a:bodyPr wrap="square" rtlCol="0">
            <a:spAutoFit/>
          </a:bodyPr>
          <a:lstStyle/>
          <a:p>
            <a:pPr algn="ctr"/>
            <a:r>
              <a:rPr lang="en-US" b="1" i="1"/>
              <a:t>VR Eligible Pathway </a:t>
            </a:r>
            <a:endParaRPr lang="en-US" sz="2800" b="1" i="1"/>
          </a:p>
        </p:txBody>
      </p:sp>
      <p:sp>
        <p:nvSpPr>
          <p:cNvPr id="11" name="Arrow: Bent-Up 10">
            <a:extLst>
              <a:ext uri="{FF2B5EF4-FFF2-40B4-BE49-F238E27FC236}">
                <a16:creationId xmlns:a16="http://schemas.microsoft.com/office/drawing/2014/main" id="{2A38910B-9A8D-33F0-2016-627FB06FDC25}"/>
              </a:ext>
              <a:ext uri="{C183D7F6-B498-43B3-948B-1728B52AA6E4}">
                <adec:decorative xmlns:adec="http://schemas.microsoft.com/office/drawing/2017/decorative" val="1"/>
              </a:ext>
            </a:extLst>
          </p:cNvPr>
          <p:cNvSpPr/>
          <p:nvPr/>
        </p:nvSpPr>
        <p:spPr>
          <a:xfrm>
            <a:off x="7460055" y="2828835"/>
            <a:ext cx="3358836" cy="1200329"/>
          </a:xfrm>
          <a:prstGeom prst="bentUpArrow">
            <a:avLst>
              <a:gd name="adj1" fmla="val 25000"/>
              <a:gd name="adj2" fmla="val 50000"/>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31FC6C5-36AF-130F-357A-E46A9E7690C5}"/>
              </a:ext>
            </a:extLst>
          </p:cNvPr>
          <p:cNvSpPr txBox="1"/>
          <p:nvPr/>
        </p:nvSpPr>
        <p:spPr>
          <a:xfrm>
            <a:off x="1740701" y="5030807"/>
            <a:ext cx="8215071" cy="1508105"/>
          </a:xfrm>
          <a:prstGeom prst="rect">
            <a:avLst/>
          </a:prstGeom>
          <a:noFill/>
        </p:spPr>
        <p:txBody>
          <a:bodyPr wrap="square" rtlCol="0">
            <a:spAutoFit/>
          </a:bodyPr>
          <a:lstStyle/>
          <a:p>
            <a:r>
              <a:rPr lang="en-US" sz="2000" b="1" u="sng">
                <a:latin typeface="Amasis MT Pro Light" panose="02040304050005020304" pitchFamily="18" charset="0"/>
              </a:rPr>
              <a:t>Note:</a:t>
            </a:r>
            <a:r>
              <a:rPr lang="en-US" sz="2000" b="1">
                <a:latin typeface="Amasis MT Pro Light" panose="02040304050005020304" pitchFamily="18" charset="0"/>
              </a:rPr>
              <a:t> </a:t>
            </a:r>
            <a:r>
              <a:rPr lang="en-US" sz="2000">
                <a:latin typeface="Amasis MT Pro Light" panose="02040304050005020304" pitchFamily="18" charset="0"/>
              </a:rPr>
              <a:t>Pre-ETS are provided to individuals who meet the definition of a student with a disability and are eligible or potentially eligible for VR services.</a:t>
            </a:r>
          </a:p>
          <a:p>
            <a:endParaRPr lang="en-US" sz="2000">
              <a:latin typeface="Amasis MT Pro Light" panose="02040304050005020304" pitchFamily="18" charset="0"/>
            </a:endParaRPr>
          </a:p>
          <a:p>
            <a:pPr algn="ctr"/>
            <a:r>
              <a:rPr lang="en-US" sz="1600" b="1" i="1" u="sng">
                <a:solidFill>
                  <a:srgbClr val="3333FF"/>
                </a:solidFill>
                <a:latin typeface="Amasis MT Pro Light" panose="02040304050005020304" pitchFamily="18" charset="0"/>
              </a:rPr>
              <a:t>VRSM Policy Reference</a:t>
            </a:r>
          </a:p>
          <a:p>
            <a:pPr algn="ctr"/>
            <a:r>
              <a:rPr lang="en-US" sz="1600" i="1">
                <a:solidFill>
                  <a:srgbClr val="3333FF"/>
                </a:solidFill>
                <a:latin typeface="Amasis MT Pro Light" panose="02040304050005020304" pitchFamily="18" charset="0"/>
              </a:rPr>
              <a:t> C-1305-10: Working with Potentially Eligible Students </a:t>
            </a:r>
          </a:p>
        </p:txBody>
      </p:sp>
      <p:sp>
        <p:nvSpPr>
          <p:cNvPr id="4" name="Slide Number Placeholder 3">
            <a:extLst>
              <a:ext uri="{FF2B5EF4-FFF2-40B4-BE49-F238E27FC236}">
                <a16:creationId xmlns:a16="http://schemas.microsoft.com/office/drawing/2014/main" id="{EB916740-AE32-B014-1B65-3B0DF2EE444E}"/>
              </a:ext>
            </a:extLst>
          </p:cNvPr>
          <p:cNvSpPr>
            <a:spLocks noGrp="1"/>
          </p:cNvSpPr>
          <p:nvPr>
            <p:ph type="sldNum" sz="quarter" idx="12"/>
          </p:nvPr>
        </p:nvSpPr>
        <p:spPr>
          <a:xfrm>
            <a:off x="10818890" y="6356350"/>
            <a:ext cx="534909" cy="365125"/>
          </a:xfrm>
        </p:spPr>
        <p:txBody>
          <a:bodyPr>
            <a:normAutofit/>
          </a:bodyPr>
          <a:lstStyle/>
          <a:p>
            <a:pPr algn="ctr"/>
            <a:fld id="{775B6C71-B8E2-4E4D-A4A3-1937B1299F9F}" type="slidenum">
              <a:rPr lang="en-US" smtClean="0"/>
              <a:pPr algn="ctr"/>
              <a:t>37</a:t>
            </a:fld>
            <a:endParaRPr lang="en-US"/>
          </a:p>
        </p:txBody>
      </p:sp>
    </p:spTree>
    <p:extLst>
      <p:ext uri="{BB962C8B-B14F-4D97-AF65-F5344CB8AC3E}">
        <p14:creationId xmlns:p14="http://schemas.microsoft.com/office/powerpoint/2010/main" val="9130066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CCECFF"/>
            </a:gs>
            <a:gs pos="58000">
              <a:schemeClr val="bg1">
                <a:lumMod val="8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BDF906-D74D-E783-7A7F-1ADF55DAA329}"/>
              </a:ext>
            </a:extLst>
          </p:cNvPr>
          <p:cNvSpPr>
            <a:spLocks noGrp="1"/>
          </p:cNvSpPr>
          <p:nvPr>
            <p:ph type="title"/>
          </p:nvPr>
        </p:nvSpPr>
        <p:spPr>
          <a:xfrm>
            <a:off x="572493" y="356896"/>
            <a:ext cx="11298378" cy="950578"/>
          </a:xfrm>
        </p:spPr>
        <p:txBody>
          <a:bodyPr anchor="b">
            <a:normAutofit/>
          </a:bodyPr>
          <a:lstStyle/>
          <a:p>
            <a:pPr algn="ctr"/>
            <a:r>
              <a:rPr lang="en-US" sz="4000">
                <a:latin typeface="Amasis MT Pro Black" panose="02040A04050005020304" pitchFamily="18" charset="0"/>
              </a:rPr>
              <a:t>Who is considered Potentially Eligible? </a:t>
            </a:r>
            <a:endParaRPr lang="en-US" sz="4000" i="1">
              <a:latin typeface="Amasis MT Pro Black" panose="02040A04050005020304" pitchFamily="18" charset="0"/>
            </a:endParaRPr>
          </a:p>
        </p:txBody>
      </p:sp>
      <p:sp>
        <p:nvSpPr>
          <p:cNvPr id="3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6A5203-5326-E2C0-E3AA-28168986168D}"/>
              </a:ext>
            </a:extLst>
          </p:cNvPr>
          <p:cNvSpPr>
            <a:spLocks noGrp="1"/>
          </p:cNvSpPr>
          <p:nvPr>
            <p:ph idx="1"/>
          </p:nvPr>
        </p:nvSpPr>
        <p:spPr>
          <a:xfrm>
            <a:off x="378691" y="2071316"/>
            <a:ext cx="7629236" cy="4119172"/>
          </a:xfrm>
        </p:spPr>
        <p:txBody>
          <a:bodyPr vert="horz" lIns="91440" tIns="45720" rIns="91440" bIns="45720" rtlCol="0" anchor="t">
            <a:normAutofit/>
          </a:bodyPr>
          <a:lstStyle/>
          <a:p>
            <a:pPr algn="just"/>
            <a:r>
              <a:rPr lang="en-US" sz="2400" b="0" i="0">
                <a:effectLst/>
                <a:latin typeface="Amasis MT Pro Light" panose="02040304050005020304" pitchFamily="18" charset="0"/>
                <a:cs typeface="Calibri"/>
              </a:rPr>
              <a:t>To receive Pre-ETS and be considered potentially eligible for VR services, an individual must meet only the definition of a </a:t>
            </a:r>
            <a:r>
              <a:rPr lang="en-US" sz="2400" b="1" i="0">
                <a:solidFill>
                  <a:schemeClr val="accent2">
                    <a:lumMod val="75000"/>
                  </a:schemeClr>
                </a:solidFill>
                <a:effectLst/>
                <a:latin typeface="Amasis MT Pro Light" panose="02040304050005020304" pitchFamily="18" charset="0"/>
                <a:cs typeface="Calibri"/>
              </a:rPr>
              <a:t>student with a disability</a:t>
            </a:r>
            <a:r>
              <a:rPr lang="en-US" sz="2400" b="1" i="0">
                <a:effectLst/>
                <a:latin typeface="Amasis MT Pro Light" panose="02040304050005020304" pitchFamily="18" charset="0"/>
                <a:cs typeface="Calibri"/>
              </a:rPr>
              <a:t>.</a:t>
            </a:r>
            <a:r>
              <a:rPr lang="en-US" sz="2400">
                <a:latin typeface="Amasis MT Pro Light" panose="02040304050005020304" pitchFamily="18" charset="0"/>
                <a:cs typeface="Calibri"/>
              </a:rPr>
              <a:t> </a:t>
            </a:r>
            <a:endParaRPr lang="en-US" sz="2400" b="0" i="0">
              <a:effectLst/>
              <a:latin typeface="Amasis MT Pro Light" panose="02040304050005020304" pitchFamily="18" charset="0"/>
              <a:cs typeface="Calibri"/>
            </a:endParaRPr>
          </a:p>
          <a:p>
            <a:pPr algn="just"/>
            <a:r>
              <a:rPr lang="en-US" sz="2400" b="0" i="0">
                <a:effectLst/>
                <a:latin typeface="Amasis MT Pro Light" panose="02040304050005020304" pitchFamily="18" charset="0"/>
                <a:cs typeface="Calibri"/>
              </a:rPr>
              <a:t>The only VR requirements that are applied to potentially eligible individuals are </a:t>
            </a:r>
            <a:r>
              <a:rPr lang="en-US" sz="2400" b="1" i="0">
                <a:solidFill>
                  <a:schemeClr val="accent2">
                    <a:lumMod val="75000"/>
                  </a:schemeClr>
                </a:solidFill>
                <a:effectLst/>
                <a:latin typeface="Amasis MT Pro Light" panose="02040304050005020304" pitchFamily="18" charset="0"/>
                <a:cs typeface="Calibri"/>
              </a:rPr>
              <a:t>informed choice, confidentiality, and access to the client assistance program</a:t>
            </a:r>
            <a:r>
              <a:rPr lang="en-US" sz="2400" b="0" i="0">
                <a:effectLst/>
                <a:latin typeface="Amasis MT Pro Light" panose="02040304050005020304" pitchFamily="18" charset="0"/>
                <a:cs typeface="Calibri"/>
              </a:rPr>
              <a:t> </a:t>
            </a:r>
            <a:r>
              <a:rPr lang="en-US" sz="1600" b="0" i="0">
                <a:effectLst/>
                <a:latin typeface="Amasis MT Pro Light" panose="02040304050005020304" pitchFamily="18" charset="0"/>
                <a:cs typeface="Calibri"/>
              </a:rPr>
              <a:t>(34 CFR §361.38, §361.52, and §361.56). </a:t>
            </a:r>
            <a:endParaRPr lang="en-US" sz="2400">
              <a:latin typeface="Amasis MT Pro Light" panose="02040304050005020304" pitchFamily="18" charset="0"/>
              <a:cs typeface="Calibri"/>
            </a:endParaRPr>
          </a:p>
          <a:p>
            <a:pPr algn="just"/>
            <a:r>
              <a:rPr lang="en-US" sz="2400" b="0" i="0">
                <a:effectLst/>
                <a:latin typeface="Amasis MT Pro Light" panose="02040304050005020304" pitchFamily="18" charset="0"/>
                <a:cs typeface="Calibri"/>
              </a:rPr>
              <a:t>Potentially eligible students are not subject to Basic Living Requirements or other cost sharing requirements.</a:t>
            </a:r>
          </a:p>
          <a:p>
            <a:pPr algn="just"/>
            <a:r>
              <a:rPr lang="en-US" sz="2400">
                <a:latin typeface="Amasis MT Pro Light" panose="02040304050005020304" pitchFamily="18" charset="0"/>
                <a:cs typeface="Calibri"/>
              </a:rPr>
              <a:t>A student who has not yet applied or been made eligible for VR services.</a:t>
            </a:r>
            <a:endParaRPr lang="en-US" sz="2400">
              <a:latin typeface="Amasis MT Pro Light" panose="02040304050005020304" pitchFamily="18" charset="0"/>
            </a:endParaRPr>
          </a:p>
          <a:p>
            <a:endParaRPr lang="en-US" sz="2200"/>
          </a:p>
        </p:txBody>
      </p:sp>
      <p:pic>
        <p:nvPicPr>
          <p:cNvPr id="9" name="Picture 8" descr="Mixed raced student studying">
            <a:extLst>
              <a:ext uri="{FF2B5EF4-FFF2-40B4-BE49-F238E27FC236}">
                <a16:creationId xmlns:a16="http://schemas.microsoft.com/office/drawing/2014/main" id="{B2165150-1992-4F38-3FA0-219B94A08CD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366329" y="2301946"/>
            <a:ext cx="3178964" cy="3304352"/>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318D4C1C-AC7A-D099-6725-B56F0B9F6FA7}"/>
              </a:ext>
            </a:extLst>
          </p:cNvPr>
          <p:cNvSpPr txBox="1"/>
          <p:nvPr/>
        </p:nvSpPr>
        <p:spPr>
          <a:xfrm>
            <a:off x="3525278" y="5912964"/>
            <a:ext cx="4861340" cy="830997"/>
          </a:xfrm>
          <a:prstGeom prst="rect">
            <a:avLst/>
          </a:prstGeom>
          <a:noFill/>
        </p:spPr>
        <p:txBody>
          <a:bodyPr wrap="square" rtlCol="0">
            <a:spAutoFit/>
          </a:bodyPr>
          <a:lstStyle/>
          <a:p>
            <a:pPr algn="ctr"/>
            <a:r>
              <a:rPr lang="en-US" sz="1600" b="1" i="1" u="sng">
                <a:solidFill>
                  <a:srgbClr val="3333FF"/>
                </a:solidFill>
                <a:latin typeface="Amasis MT Pro Light" panose="02040304050005020304" pitchFamily="18" charset="0"/>
              </a:rPr>
              <a:t>VRSM Policy Reference</a:t>
            </a:r>
          </a:p>
          <a:p>
            <a:pPr algn="ctr"/>
            <a:r>
              <a:rPr lang="en-US" sz="1600" i="1">
                <a:solidFill>
                  <a:srgbClr val="3333FF"/>
                </a:solidFill>
                <a:latin typeface="Amasis MT Pro Light" panose="02040304050005020304" pitchFamily="18" charset="0"/>
              </a:rPr>
              <a:t> Part C, Chapter 8.1: Pre-Employment Transition Services Procedures – A. Working with Potentially Eligible Students </a:t>
            </a:r>
          </a:p>
        </p:txBody>
      </p:sp>
      <p:sp>
        <p:nvSpPr>
          <p:cNvPr id="5" name="Slide Number Placeholder 4">
            <a:extLst>
              <a:ext uri="{FF2B5EF4-FFF2-40B4-BE49-F238E27FC236}">
                <a16:creationId xmlns:a16="http://schemas.microsoft.com/office/drawing/2014/main" id="{35FA19AB-56CE-0369-9368-316613C49AAF}"/>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smtClean="0"/>
              <a:pPr>
                <a:spcAft>
                  <a:spcPts val="600"/>
                </a:spcAft>
              </a:pPr>
              <a:t>38</a:t>
            </a:fld>
            <a:endParaRPr lang="en-US"/>
          </a:p>
        </p:txBody>
      </p:sp>
    </p:spTree>
    <p:extLst>
      <p:ext uri="{BB962C8B-B14F-4D97-AF65-F5344CB8AC3E}">
        <p14:creationId xmlns:p14="http://schemas.microsoft.com/office/powerpoint/2010/main" val="388173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CCECFF"/>
            </a:gs>
            <a:gs pos="58000">
              <a:schemeClr val="bg1">
                <a:lumMod val="8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Rectangle 27">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BDF906-D74D-E783-7A7F-1ADF55DAA329}"/>
              </a:ext>
            </a:extLst>
          </p:cNvPr>
          <p:cNvSpPr>
            <a:spLocks noGrp="1"/>
          </p:cNvSpPr>
          <p:nvPr>
            <p:ph type="title"/>
          </p:nvPr>
        </p:nvSpPr>
        <p:spPr>
          <a:xfrm>
            <a:off x="1115568" y="548640"/>
            <a:ext cx="10168128" cy="1179576"/>
          </a:xfrm>
        </p:spPr>
        <p:txBody>
          <a:bodyPr>
            <a:normAutofit/>
          </a:bodyPr>
          <a:lstStyle/>
          <a:p>
            <a:pPr algn="ctr"/>
            <a:r>
              <a:rPr lang="en-US" sz="4000">
                <a:latin typeface="Amasis MT Pro Black" panose="02040A04050005020304" pitchFamily="18" charset="0"/>
              </a:rPr>
              <a:t>VRSM Policy</a:t>
            </a:r>
            <a:br>
              <a:rPr lang="en-US" sz="4400">
                <a:latin typeface="Amasis MT Pro Black" panose="02040A04050005020304" pitchFamily="18" charset="0"/>
              </a:rPr>
            </a:br>
            <a:r>
              <a:rPr lang="en-US" sz="2700">
                <a:latin typeface="Amasis MT Pro Black" panose="02040A04050005020304" pitchFamily="18" charset="0"/>
              </a:rPr>
              <a:t>Part C – Chapter 8.1 Pre-ETS : Student with a Disability</a:t>
            </a:r>
            <a:endParaRPr lang="en-US">
              <a:latin typeface="Amasis MT Pro Black" panose="02040A04050005020304" pitchFamily="18" charset="0"/>
            </a:endParaRPr>
          </a:p>
        </p:txBody>
      </p:sp>
      <p:sp>
        <p:nvSpPr>
          <p:cNvPr id="29" name="Rectangle 28">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Content Placeholder 2">
            <a:extLst>
              <a:ext uri="{FF2B5EF4-FFF2-40B4-BE49-F238E27FC236}">
                <a16:creationId xmlns:a16="http://schemas.microsoft.com/office/drawing/2014/main" id="{476A5203-5326-E2C0-E3AA-28168986168D}"/>
              </a:ext>
            </a:extLst>
          </p:cNvPr>
          <p:cNvSpPr>
            <a:spLocks noGrp="1"/>
          </p:cNvSpPr>
          <p:nvPr>
            <p:ph idx="1"/>
          </p:nvPr>
        </p:nvSpPr>
        <p:spPr>
          <a:xfrm>
            <a:off x="498834" y="2198255"/>
            <a:ext cx="11332948" cy="4021570"/>
          </a:xfrm>
        </p:spPr>
        <p:txBody>
          <a:bodyPr vert="horz" lIns="91440" tIns="45720" rIns="91440" bIns="45720" rtlCol="0">
            <a:normAutofit/>
          </a:bodyPr>
          <a:lstStyle/>
          <a:p>
            <a:pPr marL="0" indent="0">
              <a:buNone/>
            </a:pPr>
            <a:r>
              <a:rPr lang="en-US" sz="2400">
                <a:latin typeface="Amasis MT Pro Light" panose="02040304050005020304" pitchFamily="18" charset="0"/>
                <a:cs typeface="Times New Roman"/>
              </a:rPr>
              <a:t>Based on federal regulations (34 CFR §361.5(c) (51)), in Texas</a:t>
            </a:r>
            <a:r>
              <a:rPr lang="en-US" sz="2400" b="0" i="0">
                <a:effectLst/>
                <a:latin typeface="Amasis MT Pro Light" panose="02040304050005020304" pitchFamily="18" charset="0"/>
                <a:cs typeface="Times New Roman"/>
              </a:rPr>
              <a:t>, a student with a disability</a:t>
            </a:r>
            <a:r>
              <a:rPr lang="en-US" sz="2400">
                <a:latin typeface="Amasis MT Pro Light" panose="02040304050005020304" pitchFamily="18" charset="0"/>
                <a:cs typeface="Times New Roman"/>
              </a:rPr>
              <a:t> is defined as an </a:t>
            </a:r>
            <a:r>
              <a:rPr lang="en-US" sz="2400" b="0" i="0">
                <a:effectLst/>
                <a:latin typeface="Amasis MT Pro Light" panose="02040304050005020304" pitchFamily="18" charset="0"/>
                <a:cs typeface="Times New Roman"/>
              </a:rPr>
              <a:t>individual </a:t>
            </a:r>
            <a:r>
              <a:rPr lang="en-US" sz="2400">
                <a:latin typeface="Amasis MT Pro Light" panose="02040304050005020304" pitchFamily="18" charset="0"/>
                <a:cs typeface="Times New Roman"/>
              </a:rPr>
              <a:t>between </a:t>
            </a:r>
            <a:r>
              <a:rPr lang="en-US" sz="2400" b="0" i="0">
                <a:effectLst/>
                <a:latin typeface="Amasis MT Pro Light" panose="02040304050005020304" pitchFamily="18" charset="0"/>
                <a:cs typeface="Times New Roman"/>
              </a:rPr>
              <a:t>the </a:t>
            </a:r>
            <a:r>
              <a:rPr lang="en-US" sz="2400">
                <a:solidFill>
                  <a:schemeClr val="tx1">
                    <a:lumMod val="65000"/>
                    <a:lumOff val="35000"/>
                  </a:schemeClr>
                </a:solidFill>
                <a:latin typeface="ADLaM Display" panose="02010000000000000000" pitchFamily="2" charset="0"/>
                <a:ea typeface="ADLaM Display" panose="02010000000000000000" pitchFamily="2" charset="0"/>
                <a:cs typeface="ADLaM Display" panose="02010000000000000000" pitchFamily="2" charset="0"/>
              </a:rPr>
              <a:t>ages of 14 and 22 </a:t>
            </a:r>
            <a:r>
              <a:rPr lang="en-US" sz="2400">
                <a:latin typeface="Amasis MT Pro Light" panose="02040304050005020304" pitchFamily="18" charset="0"/>
                <a:cs typeface="Times New Roman"/>
              </a:rPr>
              <a:t>who is:</a:t>
            </a:r>
            <a:endParaRPr lang="en-US" sz="2400">
              <a:latin typeface="Amasis MT Pro Light" panose="02040304050005020304" pitchFamily="18" charset="0"/>
              <a:cs typeface="Calibri" panose="020F0502020204030204"/>
            </a:endParaRPr>
          </a:p>
          <a:p>
            <a:r>
              <a:rPr lang="en-US" sz="2400" b="1">
                <a:solidFill>
                  <a:schemeClr val="tx1">
                    <a:lumMod val="65000"/>
                    <a:lumOff val="35000"/>
                  </a:schemeClr>
                </a:solidFill>
                <a:latin typeface="ADLaM Display" panose="02010000000000000000" pitchFamily="2" charset="0"/>
                <a:ea typeface="ADLaM Display" panose="02010000000000000000" pitchFamily="2" charset="0"/>
                <a:cs typeface="ADLaM Display" panose="02010000000000000000" pitchFamily="2" charset="0"/>
              </a:rPr>
              <a:t>enrolled</a:t>
            </a:r>
            <a:r>
              <a:rPr lang="en-US" sz="2400">
                <a:solidFill>
                  <a:schemeClr val="tx1">
                    <a:lumMod val="65000"/>
                    <a:lumOff val="35000"/>
                  </a:schemeClr>
                </a:solidFill>
                <a:latin typeface="Amasis MT Pro Light" panose="02040304050005020304" pitchFamily="18" charset="0"/>
                <a:cs typeface="Times New Roman"/>
              </a:rPr>
              <a:t> </a:t>
            </a:r>
            <a:r>
              <a:rPr lang="en-US" sz="2400">
                <a:latin typeface="Amasis MT Pro Light" panose="02040304050005020304" pitchFamily="18" charset="0"/>
                <a:cs typeface="Times New Roman"/>
              </a:rPr>
              <a:t>in a recognized educational program, which may include public schools (including charter schools), private schools, home schools</a:t>
            </a:r>
            <a:r>
              <a:rPr lang="en-US" sz="2400" b="0" i="0">
                <a:effectLst/>
                <a:latin typeface="Amasis MT Pro Light" panose="02040304050005020304" pitchFamily="18" charset="0"/>
                <a:cs typeface="Times New Roman"/>
              </a:rPr>
              <a:t>, </a:t>
            </a:r>
            <a:r>
              <a:rPr lang="en-US" sz="2400">
                <a:latin typeface="Amasis MT Pro Light" panose="02040304050005020304" pitchFamily="18" charset="0"/>
                <a:cs typeface="Times New Roman"/>
              </a:rPr>
              <a:t>recognized post-secondary programs</a:t>
            </a:r>
            <a:r>
              <a:rPr lang="en-US" sz="2400" b="0" i="0">
                <a:effectLst/>
                <a:latin typeface="Amasis MT Pro Light" panose="02040304050005020304" pitchFamily="18" charset="0"/>
                <a:cs typeface="Times New Roman"/>
              </a:rPr>
              <a:t>, or other </a:t>
            </a:r>
            <a:r>
              <a:rPr lang="en-US" sz="2400">
                <a:latin typeface="Amasis MT Pro Light" panose="02040304050005020304" pitchFamily="18" charset="0"/>
                <a:cs typeface="Times New Roman"/>
              </a:rPr>
              <a:t>recognized settings, such as the schooling provided by juvenile justice facilities;</a:t>
            </a:r>
            <a:endParaRPr lang="en-US" sz="2400">
              <a:latin typeface="Amasis MT Pro Light" panose="02040304050005020304" pitchFamily="18" charset="0"/>
              <a:cs typeface="Calibri"/>
            </a:endParaRPr>
          </a:p>
          <a:p>
            <a:r>
              <a:rPr lang="en-US" sz="2400">
                <a:latin typeface="Amasis MT Pro Light" panose="02040304050005020304" pitchFamily="18" charset="0"/>
                <a:cs typeface="Times New Roman"/>
              </a:rPr>
              <a:t>receiving services through the Individuals with Disabilities Education Act (IDEA) </a:t>
            </a:r>
            <a:r>
              <a:rPr lang="en-US" sz="2400">
                <a:solidFill>
                  <a:schemeClr val="tx1">
                    <a:lumMod val="65000"/>
                    <a:lumOff val="35000"/>
                  </a:schemeClr>
                </a:solidFill>
                <a:latin typeface="ADLaM Display" panose="02010000000000000000" pitchFamily="2" charset="0"/>
                <a:ea typeface="ADLaM Display" panose="02010000000000000000" pitchFamily="2" charset="0"/>
                <a:cs typeface="ADLaM Display" panose="02010000000000000000" pitchFamily="2" charset="0"/>
              </a:rPr>
              <a:t>(Special Education)</a:t>
            </a:r>
            <a:r>
              <a:rPr lang="en-US" sz="2400">
                <a:solidFill>
                  <a:schemeClr val="tx1">
                    <a:lumMod val="65000"/>
                    <a:lumOff val="35000"/>
                  </a:schemeClr>
                </a:solidFill>
                <a:latin typeface="Amasis MT Pro Light" panose="02040304050005020304" pitchFamily="18" charset="0"/>
                <a:cs typeface="Times New Roman"/>
              </a:rPr>
              <a:t>; </a:t>
            </a:r>
            <a:r>
              <a:rPr lang="en-US" sz="2400">
                <a:latin typeface="Amasis MT Pro Light" panose="02040304050005020304" pitchFamily="18" charset="0"/>
                <a:cs typeface="Times New Roman"/>
              </a:rPr>
              <a:t>or</a:t>
            </a:r>
            <a:endParaRPr lang="en-US" sz="2400">
              <a:latin typeface="Amasis MT Pro Light" panose="02040304050005020304" pitchFamily="18" charset="0"/>
              <a:cs typeface="Calibri"/>
            </a:endParaRPr>
          </a:p>
          <a:p>
            <a:r>
              <a:rPr lang="en-US" sz="2400">
                <a:latin typeface="Amasis MT Pro Light" panose="02040304050005020304" pitchFamily="18" charset="0"/>
                <a:cs typeface="Times New Roman"/>
              </a:rPr>
              <a:t>considered eligible for </a:t>
            </a:r>
            <a:r>
              <a:rPr lang="en-US" sz="2400">
                <a:solidFill>
                  <a:schemeClr val="tx1">
                    <a:lumMod val="65000"/>
                    <a:lumOff val="35000"/>
                  </a:schemeClr>
                </a:solidFill>
                <a:latin typeface="ADLaM Display" panose="02010000000000000000" pitchFamily="2" charset="0"/>
                <a:ea typeface="ADLaM Display" panose="02010000000000000000" pitchFamily="2" charset="0"/>
                <a:cs typeface="ADLaM Display" panose="02010000000000000000" pitchFamily="2" charset="0"/>
              </a:rPr>
              <a:t>Section 504 </a:t>
            </a:r>
            <a:r>
              <a:rPr lang="en-US" sz="2400">
                <a:latin typeface="Amasis MT Pro Light" panose="02040304050005020304" pitchFamily="18" charset="0"/>
                <a:cs typeface="Times New Roman"/>
              </a:rPr>
              <a:t>services (includes individuals who are receiving VR services).</a:t>
            </a:r>
            <a:endParaRPr lang="en-US" sz="2400">
              <a:latin typeface="Amasis MT Pro Light" panose="02040304050005020304" pitchFamily="18" charset="0"/>
            </a:endParaRPr>
          </a:p>
          <a:p>
            <a:endParaRPr lang="en-US" sz="2200" b="0" i="0">
              <a:effectLst/>
              <a:latin typeface="Arial" panose="020B0604020202020204" pitchFamily="34" charset="0"/>
              <a:cs typeface="Arial"/>
            </a:endParaRPr>
          </a:p>
          <a:p>
            <a:endParaRPr lang="en-US" sz="2200"/>
          </a:p>
        </p:txBody>
      </p:sp>
      <p:sp>
        <p:nvSpPr>
          <p:cNvPr id="5" name="Slide Number Placeholder 4">
            <a:extLst>
              <a:ext uri="{FF2B5EF4-FFF2-40B4-BE49-F238E27FC236}">
                <a16:creationId xmlns:a16="http://schemas.microsoft.com/office/drawing/2014/main" id="{EF03F8B5-64D6-F86B-FF55-1200E4305DEF}"/>
              </a:ext>
            </a:extLst>
          </p:cNvPr>
          <p:cNvSpPr>
            <a:spLocks noGrp="1"/>
          </p:cNvSpPr>
          <p:nvPr>
            <p:ph type="sldNum" sz="quarter" idx="12"/>
          </p:nvPr>
        </p:nvSpPr>
        <p:spPr>
          <a:xfrm>
            <a:off x="8540496" y="6356350"/>
            <a:ext cx="2743200" cy="365125"/>
          </a:xfrm>
        </p:spPr>
        <p:txBody>
          <a:bodyPr>
            <a:normAutofit/>
          </a:bodyPr>
          <a:lstStyle/>
          <a:p>
            <a:pPr>
              <a:spcAft>
                <a:spcPts val="600"/>
              </a:spcAft>
            </a:pPr>
            <a:fld id="{775B6C71-B8E2-4E4D-A4A3-1937B1299F9F}" type="slidenum">
              <a:rPr lang="en-US">
                <a:solidFill>
                  <a:schemeClr val="tx1">
                    <a:lumMod val="50000"/>
                    <a:lumOff val="50000"/>
                  </a:schemeClr>
                </a:solidFill>
              </a:rPr>
              <a:pPr>
                <a:spcAft>
                  <a:spcPts val="600"/>
                </a:spcAft>
              </a:pPr>
              <a:t>39</a:t>
            </a:fld>
            <a:endParaRPr lang="en-US">
              <a:solidFill>
                <a:schemeClr val="tx1">
                  <a:lumMod val="50000"/>
                  <a:lumOff val="50000"/>
                </a:schemeClr>
              </a:solidFill>
            </a:endParaRPr>
          </a:p>
        </p:txBody>
      </p:sp>
    </p:spTree>
    <p:extLst>
      <p:ext uri="{BB962C8B-B14F-4D97-AF65-F5344CB8AC3E}">
        <p14:creationId xmlns:p14="http://schemas.microsoft.com/office/powerpoint/2010/main" val="3964057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8000">
              <a:schemeClr val="accent1">
                <a:lumMod val="45000"/>
                <a:lumOff val="55000"/>
              </a:schemeClr>
            </a:gs>
            <a:gs pos="76000">
              <a:schemeClr val="accent1">
                <a:lumMod val="30000"/>
                <a:lumOff val="70000"/>
              </a:schemeClr>
            </a:gs>
          </a:gsLst>
          <a:lin ang="5400000" scaled="1"/>
        </a:gradFill>
        <a:effectLst/>
      </p:bgPr>
    </p:bg>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660549" y="958920"/>
            <a:ext cx="10972800" cy="838500"/>
          </a:xfrm>
          <a:prstGeom prst="rect">
            <a:avLst/>
          </a:prstGeom>
          <a:noFill/>
          <a:ln>
            <a:noFill/>
          </a:ln>
        </p:spPr>
        <p:txBody>
          <a:bodyPr spcFirstLastPara="1" wrap="square" lIns="121900" tIns="60925" rIns="121900" bIns="60925" anchor="ctr" anchorCtr="0">
            <a:normAutofit/>
          </a:bodyPr>
          <a:lstStyle/>
          <a:p>
            <a:pPr marL="0" lvl="0" indent="0" algn="ctr" rtl="0">
              <a:spcBef>
                <a:spcPts val="0"/>
              </a:spcBef>
              <a:spcAft>
                <a:spcPts val="0"/>
              </a:spcAft>
              <a:buClr>
                <a:schemeClr val="dk1"/>
              </a:buClr>
              <a:buSzPts val="5900"/>
              <a:buFont typeface="Calibri"/>
              <a:buNone/>
            </a:pPr>
            <a:r>
              <a:rPr lang="en-IN">
                <a:latin typeface="Amasis MT Pro Black" panose="02040A04050005020304" pitchFamily="18" charset="0"/>
              </a:rPr>
              <a:t>Goals for Today</a:t>
            </a:r>
            <a:endParaRPr>
              <a:latin typeface="Amasis MT Pro Black" panose="02040A04050005020304" pitchFamily="18" charset="0"/>
            </a:endParaRPr>
          </a:p>
        </p:txBody>
      </p:sp>
      <p:sp>
        <p:nvSpPr>
          <p:cNvPr id="111" name="Google Shape;111;p21"/>
          <p:cNvSpPr txBox="1">
            <a:spLocks noGrp="1"/>
          </p:cNvSpPr>
          <p:nvPr>
            <p:ph type="body" idx="1"/>
          </p:nvPr>
        </p:nvSpPr>
        <p:spPr>
          <a:xfrm>
            <a:off x="314949" y="2289080"/>
            <a:ext cx="11664000" cy="2605136"/>
          </a:xfrm>
          <a:prstGeom prst="rect">
            <a:avLst/>
          </a:prstGeom>
          <a:noFill/>
          <a:ln>
            <a:noFill/>
          </a:ln>
        </p:spPr>
        <p:txBody>
          <a:bodyPr spcFirstLastPara="1" wrap="square" lIns="121900" tIns="60925" rIns="121900" bIns="60925" anchor="t" anchorCtr="0">
            <a:normAutofit/>
          </a:bodyPr>
          <a:lstStyle/>
          <a:p>
            <a:pPr marL="0" lvl="0" indent="0" algn="l" rtl="0">
              <a:lnSpc>
                <a:spcPct val="80000"/>
              </a:lnSpc>
              <a:spcBef>
                <a:spcPts val="0"/>
              </a:spcBef>
              <a:spcAft>
                <a:spcPts val="0"/>
              </a:spcAft>
              <a:buNone/>
            </a:pPr>
            <a:r>
              <a:rPr lang="en-IN" sz="4400">
                <a:latin typeface="Amasis MT Pro" panose="02040504050005020304" pitchFamily="18" charset="0"/>
              </a:rPr>
              <a:t>Understanding the transition process as a tool to help prepare students and families for a successful post secondary success including making a connection to outside agencies.</a:t>
            </a:r>
            <a:endParaRPr sz="4400">
              <a:latin typeface="Amasis MT Pro" panose="02040504050005020304" pitchFamily="18" charset="0"/>
            </a:endParaRPr>
          </a:p>
        </p:txBody>
      </p:sp>
      <p:sp>
        <p:nvSpPr>
          <p:cNvPr id="112" name="Google Shape;112;p21" descr="A red image of the state of Texas"/>
          <p:cNvSpPr/>
          <p:nvPr/>
        </p:nvSpPr>
        <p:spPr>
          <a:xfrm rot="21418475">
            <a:off x="5059145" y="4731608"/>
            <a:ext cx="1838186" cy="1308538"/>
          </a:xfrm>
          <a:custGeom>
            <a:avLst/>
            <a:gdLst/>
            <a:ahLst/>
            <a:cxnLst/>
            <a:rect l="l" t="t" r="r" b="b"/>
            <a:pathLst>
              <a:path w="3987" h="3920" extrusionOk="0">
                <a:moveTo>
                  <a:pt x="3845" y="1699"/>
                </a:moveTo>
                <a:lnTo>
                  <a:pt x="3836" y="1634"/>
                </a:lnTo>
                <a:lnTo>
                  <a:pt x="3812" y="1139"/>
                </a:lnTo>
                <a:lnTo>
                  <a:pt x="3765" y="1119"/>
                </a:lnTo>
                <a:lnTo>
                  <a:pt x="3718" y="1142"/>
                </a:lnTo>
                <a:lnTo>
                  <a:pt x="3681" y="1112"/>
                </a:lnTo>
                <a:lnTo>
                  <a:pt x="3638" y="1088"/>
                </a:lnTo>
                <a:lnTo>
                  <a:pt x="3583" y="1075"/>
                </a:lnTo>
                <a:lnTo>
                  <a:pt x="3530" y="1044"/>
                </a:lnTo>
                <a:lnTo>
                  <a:pt x="3500" y="1003"/>
                </a:lnTo>
                <a:lnTo>
                  <a:pt x="3469" y="997"/>
                </a:lnTo>
                <a:lnTo>
                  <a:pt x="3442" y="1030"/>
                </a:lnTo>
                <a:lnTo>
                  <a:pt x="3375" y="1030"/>
                </a:lnTo>
                <a:lnTo>
                  <a:pt x="3365" y="1003"/>
                </a:lnTo>
                <a:lnTo>
                  <a:pt x="3345" y="1003"/>
                </a:lnTo>
                <a:lnTo>
                  <a:pt x="3301" y="1038"/>
                </a:lnTo>
                <a:lnTo>
                  <a:pt x="3268" y="1024"/>
                </a:lnTo>
                <a:lnTo>
                  <a:pt x="3197" y="1024"/>
                </a:lnTo>
                <a:lnTo>
                  <a:pt x="3183" y="1061"/>
                </a:lnTo>
                <a:lnTo>
                  <a:pt x="3153" y="1078"/>
                </a:lnTo>
                <a:lnTo>
                  <a:pt x="3045" y="1041"/>
                </a:lnTo>
                <a:lnTo>
                  <a:pt x="2978" y="1030"/>
                </a:lnTo>
                <a:lnTo>
                  <a:pt x="2962" y="997"/>
                </a:lnTo>
                <a:lnTo>
                  <a:pt x="2942" y="997"/>
                </a:lnTo>
                <a:lnTo>
                  <a:pt x="2911" y="1061"/>
                </a:lnTo>
                <a:lnTo>
                  <a:pt x="2887" y="1075"/>
                </a:lnTo>
                <a:lnTo>
                  <a:pt x="2810" y="1044"/>
                </a:lnTo>
                <a:lnTo>
                  <a:pt x="2797" y="1003"/>
                </a:lnTo>
                <a:lnTo>
                  <a:pt x="2753" y="1003"/>
                </a:lnTo>
                <a:lnTo>
                  <a:pt x="2727" y="994"/>
                </a:lnTo>
                <a:lnTo>
                  <a:pt x="2686" y="1030"/>
                </a:lnTo>
                <a:lnTo>
                  <a:pt x="2649" y="1017"/>
                </a:lnTo>
                <a:lnTo>
                  <a:pt x="2649" y="980"/>
                </a:lnTo>
                <a:lnTo>
                  <a:pt x="2636" y="980"/>
                </a:lnTo>
                <a:lnTo>
                  <a:pt x="2595" y="925"/>
                </a:lnTo>
                <a:lnTo>
                  <a:pt x="2537" y="913"/>
                </a:lnTo>
                <a:lnTo>
                  <a:pt x="2501" y="946"/>
                </a:lnTo>
                <a:lnTo>
                  <a:pt x="2457" y="919"/>
                </a:lnTo>
                <a:lnTo>
                  <a:pt x="2393" y="905"/>
                </a:lnTo>
                <a:lnTo>
                  <a:pt x="2349" y="888"/>
                </a:lnTo>
                <a:lnTo>
                  <a:pt x="2283" y="881"/>
                </a:lnTo>
                <a:lnTo>
                  <a:pt x="2293" y="821"/>
                </a:lnTo>
                <a:lnTo>
                  <a:pt x="2245" y="797"/>
                </a:lnTo>
                <a:lnTo>
                  <a:pt x="2245" y="821"/>
                </a:lnTo>
                <a:lnTo>
                  <a:pt x="2211" y="821"/>
                </a:lnTo>
                <a:lnTo>
                  <a:pt x="2188" y="790"/>
                </a:lnTo>
                <a:lnTo>
                  <a:pt x="2178" y="824"/>
                </a:lnTo>
                <a:lnTo>
                  <a:pt x="2168" y="827"/>
                </a:lnTo>
                <a:lnTo>
                  <a:pt x="2134" y="807"/>
                </a:lnTo>
                <a:lnTo>
                  <a:pt x="2064" y="746"/>
                </a:lnTo>
                <a:lnTo>
                  <a:pt x="2060" y="722"/>
                </a:lnTo>
                <a:lnTo>
                  <a:pt x="2087" y="38"/>
                </a:lnTo>
                <a:lnTo>
                  <a:pt x="1206" y="0"/>
                </a:lnTo>
                <a:lnTo>
                  <a:pt x="1079" y="1611"/>
                </a:lnTo>
                <a:lnTo>
                  <a:pt x="0" y="1530"/>
                </a:lnTo>
                <a:lnTo>
                  <a:pt x="9" y="1607"/>
                </a:lnTo>
                <a:lnTo>
                  <a:pt x="40" y="1614"/>
                </a:lnTo>
                <a:lnTo>
                  <a:pt x="83" y="1661"/>
                </a:lnTo>
                <a:lnTo>
                  <a:pt x="107" y="1733"/>
                </a:lnTo>
                <a:lnTo>
                  <a:pt x="185" y="1773"/>
                </a:lnTo>
                <a:lnTo>
                  <a:pt x="205" y="1824"/>
                </a:lnTo>
                <a:lnTo>
                  <a:pt x="342" y="1980"/>
                </a:lnTo>
                <a:lnTo>
                  <a:pt x="423" y="2017"/>
                </a:lnTo>
                <a:lnTo>
                  <a:pt x="444" y="2051"/>
                </a:lnTo>
                <a:lnTo>
                  <a:pt x="470" y="2064"/>
                </a:lnTo>
                <a:lnTo>
                  <a:pt x="477" y="2112"/>
                </a:lnTo>
                <a:lnTo>
                  <a:pt x="531" y="2217"/>
                </a:lnTo>
                <a:lnTo>
                  <a:pt x="531" y="2350"/>
                </a:lnTo>
                <a:lnTo>
                  <a:pt x="568" y="2428"/>
                </a:lnTo>
                <a:lnTo>
                  <a:pt x="688" y="2556"/>
                </a:lnTo>
                <a:lnTo>
                  <a:pt x="776" y="2590"/>
                </a:lnTo>
                <a:lnTo>
                  <a:pt x="803" y="2620"/>
                </a:lnTo>
                <a:lnTo>
                  <a:pt x="803" y="2631"/>
                </a:lnTo>
                <a:lnTo>
                  <a:pt x="867" y="2672"/>
                </a:lnTo>
                <a:lnTo>
                  <a:pt x="897" y="2678"/>
                </a:lnTo>
                <a:lnTo>
                  <a:pt x="928" y="2698"/>
                </a:lnTo>
                <a:lnTo>
                  <a:pt x="971" y="2712"/>
                </a:lnTo>
                <a:lnTo>
                  <a:pt x="1008" y="2675"/>
                </a:lnTo>
                <a:lnTo>
                  <a:pt x="1082" y="2573"/>
                </a:lnTo>
                <a:lnTo>
                  <a:pt x="1096" y="2512"/>
                </a:lnTo>
                <a:lnTo>
                  <a:pt x="1132" y="2461"/>
                </a:lnTo>
                <a:lnTo>
                  <a:pt x="1264" y="2408"/>
                </a:lnTo>
                <a:lnTo>
                  <a:pt x="1317" y="2441"/>
                </a:lnTo>
                <a:lnTo>
                  <a:pt x="1549" y="2472"/>
                </a:lnTo>
                <a:lnTo>
                  <a:pt x="1590" y="2509"/>
                </a:lnTo>
                <a:lnTo>
                  <a:pt x="1590" y="2526"/>
                </a:lnTo>
                <a:lnTo>
                  <a:pt x="1634" y="2576"/>
                </a:lnTo>
                <a:lnTo>
                  <a:pt x="1731" y="2665"/>
                </a:lnTo>
                <a:lnTo>
                  <a:pt x="1731" y="2689"/>
                </a:lnTo>
                <a:lnTo>
                  <a:pt x="1764" y="2719"/>
                </a:lnTo>
                <a:lnTo>
                  <a:pt x="1775" y="2787"/>
                </a:lnTo>
                <a:lnTo>
                  <a:pt x="1863" y="2990"/>
                </a:lnTo>
                <a:lnTo>
                  <a:pt x="1858" y="3025"/>
                </a:lnTo>
                <a:lnTo>
                  <a:pt x="1929" y="3065"/>
                </a:lnTo>
                <a:lnTo>
                  <a:pt x="1987" y="3173"/>
                </a:lnTo>
                <a:lnTo>
                  <a:pt x="2043" y="3245"/>
                </a:lnTo>
                <a:lnTo>
                  <a:pt x="2094" y="3265"/>
                </a:lnTo>
                <a:lnTo>
                  <a:pt x="2121" y="3306"/>
                </a:lnTo>
                <a:lnTo>
                  <a:pt x="2101" y="3376"/>
                </a:lnTo>
                <a:lnTo>
                  <a:pt x="2111" y="3394"/>
                </a:lnTo>
                <a:lnTo>
                  <a:pt x="2131" y="3401"/>
                </a:lnTo>
                <a:lnTo>
                  <a:pt x="2128" y="3459"/>
                </a:lnTo>
                <a:lnTo>
                  <a:pt x="2117" y="3468"/>
                </a:lnTo>
                <a:lnTo>
                  <a:pt x="2128" y="3506"/>
                </a:lnTo>
                <a:lnTo>
                  <a:pt x="2178" y="3536"/>
                </a:lnTo>
                <a:lnTo>
                  <a:pt x="2202" y="3645"/>
                </a:lnTo>
                <a:lnTo>
                  <a:pt x="2236" y="3709"/>
                </a:lnTo>
                <a:lnTo>
                  <a:pt x="2360" y="3764"/>
                </a:lnTo>
                <a:lnTo>
                  <a:pt x="2443" y="3784"/>
                </a:lnTo>
                <a:lnTo>
                  <a:pt x="2514" y="3834"/>
                </a:lnTo>
                <a:lnTo>
                  <a:pt x="2565" y="3845"/>
                </a:lnTo>
                <a:lnTo>
                  <a:pt x="2589" y="3834"/>
                </a:lnTo>
                <a:lnTo>
                  <a:pt x="2675" y="3855"/>
                </a:lnTo>
                <a:lnTo>
                  <a:pt x="2770" y="3920"/>
                </a:lnTo>
                <a:lnTo>
                  <a:pt x="2821" y="3885"/>
                </a:lnTo>
                <a:lnTo>
                  <a:pt x="2834" y="3862"/>
                </a:lnTo>
                <a:lnTo>
                  <a:pt x="2807" y="3818"/>
                </a:lnTo>
                <a:lnTo>
                  <a:pt x="2790" y="3716"/>
                </a:lnTo>
                <a:lnTo>
                  <a:pt x="2746" y="3564"/>
                </a:lnTo>
                <a:lnTo>
                  <a:pt x="2760" y="3489"/>
                </a:lnTo>
                <a:lnTo>
                  <a:pt x="2827" y="3259"/>
                </a:lnTo>
                <a:lnTo>
                  <a:pt x="2787" y="3228"/>
                </a:lnTo>
                <a:lnTo>
                  <a:pt x="2804" y="3197"/>
                </a:lnTo>
                <a:lnTo>
                  <a:pt x="2871" y="3190"/>
                </a:lnTo>
                <a:lnTo>
                  <a:pt x="2934" y="3098"/>
                </a:lnTo>
                <a:lnTo>
                  <a:pt x="2989" y="3089"/>
                </a:lnTo>
                <a:lnTo>
                  <a:pt x="3083" y="3031"/>
                </a:lnTo>
                <a:lnTo>
                  <a:pt x="3113" y="3007"/>
                </a:lnTo>
                <a:lnTo>
                  <a:pt x="3218" y="2950"/>
                </a:lnTo>
                <a:lnTo>
                  <a:pt x="3307" y="2912"/>
                </a:lnTo>
                <a:lnTo>
                  <a:pt x="3442" y="2825"/>
                </a:lnTo>
                <a:lnTo>
                  <a:pt x="3533" y="2736"/>
                </a:lnTo>
                <a:lnTo>
                  <a:pt x="3630" y="2665"/>
                </a:lnTo>
                <a:lnTo>
                  <a:pt x="3648" y="2634"/>
                </a:lnTo>
                <a:lnTo>
                  <a:pt x="3809" y="2559"/>
                </a:lnTo>
                <a:lnTo>
                  <a:pt x="3916" y="2533"/>
                </a:lnTo>
                <a:lnTo>
                  <a:pt x="3910" y="2472"/>
                </a:lnTo>
                <a:lnTo>
                  <a:pt x="3933" y="2420"/>
                </a:lnTo>
                <a:lnTo>
                  <a:pt x="3944" y="2298"/>
                </a:lnTo>
                <a:lnTo>
                  <a:pt x="3953" y="2258"/>
                </a:lnTo>
                <a:lnTo>
                  <a:pt x="3930" y="2225"/>
                </a:lnTo>
                <a:lnTo>
                  <a:pt x="3977" y="2142"/>
                </a:lnTo>
                <a:lnTo>
                  <a:pt x="3987" y="2003"/>
                </a:lnTo>
                <a:lnTo>
                  <a:pt x="3977" y="1990"/>
                </a:lnTo>
                <a:lnTo>
                  <a:pt x="3974" y="1939"/>
                </a:lnTo>
                <a:lnTo>
                  <a:pt x="3903" y="1848"/>
                </a:lnTo>
                <a:lnTo>
                  <a:pt x="3886" y="1766"/>
                </a:lnTo>
                <a:lnTo>
                  <a:pt x="3845" y="1699"/>
                </a:lnTo>
                <a:close/>
              </a:path>
            </a:pathLst>
          </a:custGeom>
          <a:gradFill>
            <a:gsLst>
              <a:gs pos="0">
                <a:srgbClr val="FF0000"/>
              </a:gs>
              <a:gs pos="100000">
                <a:srgbClr val="C00000"/>
              </a:gs>
            </a:gsLst>
            <a:path path="circle">
              <a:fillToRect l="50000" t="50000" r="50000" b="50000"/>
            </a:path>
            <a:tileRect/>
          </a:gradFill>
          <a:ln w="9525" cap="flat" cmpd="sng">
            <a:solidFill>
              <a:srgbClr val="A5A5A5"/>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spcBef>
                <a:spcPts val="0"/>
              </a:spcBef>
              <a:spcAft>
                <a:spcPts val="0"/>
              </a:spcAft>
              <a:buNone/>
            </a:pPr>
            <a:endParaRPr sz="1200">
              <a:solidFill>
                <a:schemeClr val="dk1"/>
              </a:solidFill>
              <a:latin typeface="Arial Black"/>
              <a:ea typeface="Arial Black"/>
              <a:cs typeface="Arial Black"/>
              <a:sym typeface="Arial Black"/>
            </a:endParaRPr>
          </a:p>
        </p:txBody>
      </p:sp>
      <p:sp>
        <p:nvSpPr>
          <p:cNvPr id="2" name="Slide Number Placeholder 3">
            <a:extLst>
              <a:ext uri="{FF2B5EF4-FFF2-40B4-BE49-F238E27FC236}">
                <a16:creationId xmlns:a16="http://schemas.microsoft.com/office/drawing/2014/main" id="{66E1BEC2-45A0-B18C-1D26-70533D871CAA}"/>
              </a:ext>
            </a:extLst>
          </p:cNvPr>
          <p:cNvSpPr>
            <a:spLocks noGrp="1"/>
          </p:cNvSpPr>
          <p:nvPr>
            <p:ph type="sldNum" sz="quarter" idx="12"/>
          </p:nvPr>
        </p:nvSpPr>
        <p:spPr>
          <a:xfrm>
            <a:off x="10848974" y="6356350"/>
            <a:ext cx="504825" cy="365125"/>
          </a:xfrm>
        </p:spPr>
        <p:txBody>
          <a:bodyPr/>
          <a:lstStyle/>
          <a:p>
            <a:pPr algn="ctr"/>
            <a:fld id="{775B6C71-B8E2-4E4D-A4A3-1937B1299F9F}" type="slidenum">
              <a:rPr lang="en-US" smtClean="0"/>
              <a:pPr algn="ctr"/>
              <a:t>4</a:t>
            </a:fld>
            <a:endParaRPr lang="en-US"/>
          </a:p>
        </p:txBody>
      </p:sp>
    </p:spTree>
    <p:extLst>
      <p:ext uri="{BB962C8B-B14F-4D97-AF65-F5344CB8AC3E}">
        <p14:creationId xmlns:p14="http://schemas.microsoft.com/office/powerpoint/2010/main" val="16289168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CCECFF"/>
            </a:gs>
            <a:gs pos="58000">
              <a:schemeClr val="bg1">
                <a:lumMod val="8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C35B649-44B4-954A-A485-E54FD208B151}"/>
              </a:ext>
            </a:extLst>
          </p:cNvPr>
          <p:cNvSpPr txBox="1">
            <a:spLocks noGrp="1"/>
          </p:cNvSpPr>
          <p:nvPr>
            <p:ph type="title" idx="4294967295"/>
          </p:nvPr>
        </p:nvSpPr>
        <p:spPr>
          <a:xfrm>
            <a:off x="500945" y="304511"/>
            <a:ext cx="9899200" cy="14017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i="0" u="none" strike="noStrike" kern="1200" cap="none" spc="0" normalizeH="0" baseline="0" noProof="0">
                <a:ln>
                  <a:noFill/>
                </a:ln>
                <a:solidFill>
                  <a:schemeClr val="tx1"/>
                </a:solidFill>
                <a:effectLst/>
                <a:uLnTx/>
                <a:uFillTx/>
                <a:latin typeface="Amasis MT Pro Black" panose="02040A04050005020304" pitchFamily="18" charset="0"/>
              </a:rPr>
              <a:t>Pathway to Potentially VR Eligible</a:t>
            </a:r>
          </a:p>
        </p:txBody>
      </p:sp>
      <p:sp>
        <p:nvSpPr>
          <p:cNvPr id="4" name="TextBox 3">
            <a:extLst>
              <a:ext uri="{FF2B5EF4-FFF2-40B4-BE49-F238E27FC236}">
                <a16:creationId xmlns:a16="http://schemas.microsoft.com/office/drawing/2014/main" id="{CE8373F2-FB3B-432E-B707-4433C4D4FA9E}"/>
              </a:ext>
            </a:extLst>
          </p:cNvPr>
          <p:cNvSpPr txBox="1"/>
          <p:nvPr/>
        </p:nvSpPr>
        <p:spPr>
          <a:xfrm>
            <a:off x="500945" y="1376236"/>
            <a:ext cx="11502145" cy="3739485"/>
          </a:xfrm>
          <a:prstGeom prst="rect">
            <a:avLst/>
          </a:prstGeom>
          <a:noFill/>
        </p:spPr>
        <p:txBody>
          <a:bodyPr wrap="square">
            <a:spAutoFit/>
          </a:bodyPr>
          <a:lstStyle/>
          <a:p>
            <a:pPr marL="90488" marR="0">
              <a:spcBef>
                <a:spcPts val="0"/>
              </a:spcBef>
              <a:spcAft>
                <a:spcPts val="0"/>
              </a:spcAft>
            </a:pPr>
            <a:r>
              <a:rPr lang="en-US" sz="2400" b="1" u="sng">
                <a:effectLst/>
                <a:latin typeface="Amasis MT Pro Black" panose="02040A04050005020304" pitchFamily="18" charset="0"/>
                <a:ea typeface="Calibri" panose="020F0502020204030204" pitchFamily="34" charset="0"/>
                <a:cs typeface="Times New Roman" panose="02020603050405020304" pitchFamily="18" charset="0"/>
              </a:rPr>
              <a:t>Use Potentially </a:t>
            </a:r>
            <a:r>
              <a:rPr lang="en-US" sz="2400" b="1" u="sng">
                <a:latin typeface="Amasis MT Pro Black" panose="02040A04050005020304" pitchFamily="18" charset="0"/>
                <a:ea typeface="Calibri" panose="020F0502020204030204" pitchFamily="34" charset="0"/>
                <a:cs typeface="Times New Roman" panose="02020603050405020304" pitchFamily="18" charset="0"/>
              </a:rPr>
              <a:t>E</a:t>
            </a:r>
            <a:r>
              <a:rPr lang="en-US" sz="2400" b="1" u="sng">
                <a:effectLst/>
                <a:latin typeface="Amasis MT Pro Black" panose="02040A04050005020304" pitchFamily="18" charset="0"/>
                <a:ea typeface="Calibri" panose="020F0502020204030204" pitchFamily="34" charset="0"/>
                <a:cs typeface="Times New Roman" panose="02020603050405020304" pitchFamily="18" charset="0"/>
              </a:rPr>
              <a:t>ligible for a Younger Student When</a:t>
            </a:r>
            <a:r>
              <a:rPr lang="en-US" sz="2400">
                <a:effectLst/>
                <a:latin typeface="Amasis MT Pro Black" panose="02040A04050005020304" pitchFamily="18" charset="0"/>
                <a:ea typeface="Calibri" panose="020F0502020204030204" pitchFamily="34" charset="0"/>
                <a:cs typeface="Times New Roman" panose="02020603050405020304" pitchFamily="18" charset="0"/>
              </a:rPr>
              <a:t>:</a:t>
            </a:r>
          </a:p>
          <a:p>
            <a:pPr marL="91440" marR="0">
              <a:spcBef>
                <a:spcPts val="0"/>
              </a:spcBef>
              <a:spcAft>
                <a:spcPts val="0"/>
              </a:spcAft>
            </a:pPr>
            <a:r>
              <a:rPr lang="en-US" sz="2400">
                <a:effectLst/>
                <a:latin typeface="Amasis MT Pro Light" panose="02040304050005020304" pitchFamily="18" charset="0"/>
                <a:ea typeface="Calibri" panose="020F0502020204030204" pitchFamily="34" charset="0"/>
                <a:cs typeface="Times New Roman" panose="02020603050405020304" pitchFamily="18" charset="0"/>
              </a:rPr>
              <a:t> </a:t>
            </a:r>
          </a:p>
          <a:p>
            <a:pPr marL="806450" marR="0" lvl="0" indent="-514350">
              <a:spcBef>
                <a:spcPts val="0"/>
              </a:spcBef>
              <a:spcAft>
                <a:spcPts val="1800"/>
              </a:spcAft>
              <a:buFont typeface="+mj-lt"/>
              <a:buAutoNum type="alphaLcParenR"/>
            </a:pPr>
            <a:r>
              <a:rPr lang="en-US" sz="2400">
                <a:latin typeface="Amasis MT Pro Light" panose="02040304050005020304" pitchFamily="18" charset="0"/>
                <a:ea typeface="Calibri" panose="020F0502020204030204" pitchFamily="34" charset="0"/>
                <a:cs typeface="Arial" panose="020B0604020202020204" pitchFamily="34" charset="0"/>
              </a:rPr>
              <a:t>T</a:t>
            </a:r>
            <a:r>
              <a:rPr lang="en-US" sz="2400">
                <a:effectLst/>
                <a:latin typeface="Amasis MT Pro Light" panose="02040304050005020304" pitchFamily="18" charset="0"/>
                <a:ea typeface="Calibri" panose="020F0502020204030204" pitchFamily="34" charset="0"/>
                <a:cs typeface="Arial" panose="020B0604020202020204" pitchFamily="34" charset="0"/>
              </a:rPr>
              <a:t>he Student will only need Pre-ETS at this time; </a:t>
            </a:r>
            <a:endParaRPr lang="en-US" sz="2400">
              <a:effectLst/>
              <a:latin typeface="Amasis MT Pro Light" panose="02040304050005020304" pitchFamily="18" charset="0"/>
              <a:ea typeface="Calibri" panose="020F0502020204030204" pitchFamily="34" charset="0"/>
              <a:cs typeface="Times New Roman" panose="02020603050405020304" pitchFamily="18" charset="0"/>
            </a:endParaRPr>
          </a:p>
          <a:p>
            <a:pPr marL="806450" marR="0" lvl="0" indent="-514350">
              <a:spcBef>
                <a:spcPts val="0"/>
              </a:spcBef>
              <a:spcAft>
                <a:spcPts val="1800"/>
              </a:spcAft>
              <a:buFont typeface="+mj-lt"/>
              <a:buAutoNum type="alphaLcParenR"/>
            </a:pPr>
            <a:r>
              <a:rPr lang="en-US" sz="2400">
                <a:effectLst/>
                <a:latin typeface="Amasis MT Pro Light" panose="02040304050005020304" pitchFamily="18" charset="0"/>
                <a:ea typeface="Calibri" panose="020F0502020204030204" pitchFamily="34" charset="0"/>
                <a:cs typeface="Arial" panose="020B0604020202020204" pitchFamily="34" charset="0"/>
              </a:rPr>
              <a:t>The Student has not expressed interest in applying for VR services;</a:t>
            </a:r>
            <a:endParaRPr lang="en-US" sz="2400">
              <a:effectLst/>
              <a:latin typeface="Amasis MT Pro Light" panose="02040304050005020304" pitchFamily="18" charset="0"/>
              <a:ea typeface="Calibri" panose="020F0502020204030204" pitchFamily="34" charset="0"/>
              <a:cs typeface="Times New Roman" panose="02020603050405020304" pitchFamily="18" charset="0"/>
            </a:endParaRPr>
          </a:p>
          <a:p>
            <a:pPr marL="806450" marR="0" lvl="0" indent="-514350">
              <a:spcBef>
                <a:spcPts val="0"/>
              </a:spcBef>
              <a:spcAft>
                <a:spcPts val="1800"/>
              </a:spcAft>
              <a:buFont typeface="+mj-lt"/>
              <a:buAutoNum type="alphaLcParenR"/>
            </a:pPr>
            <a:r>
              <a:rPr lang="en-US" sz="2400">
                <a:effectLst/>
                <a:latin typeface="Amasis MT Pro Light" panose="02040304050005020304" pitchFamily="18" charset="0"/>
                <a:ea typeface="Calibri" panose="020F0502020204030204" pitchFamily="34" charset="0"/>
                <a:cs typeface="Arial" panose="020B0604020202020204" pitchFamily="34" charset="0"/>
              </a:rPr>
              <a:t>The Student would like to participate in a Pre-ETS activity in the immediate future; or</a:t>
            </a:r>
          </a:p>
          <a:p>
            <a:pPr marL="806450" marR="0" lvl="0" indent="-514350">
              <a:spcBef>
                <a:spcPts val="0"/>
              </a:spcBef>
              <a:spcAft>
                <a:spcPts val="1800"/>
              </a:spcAft>
              <a:buFont typeface="+mj-lt"/>
              <a:buAutoNum type="alphaLcParenR"/>
            </a:pPr>
            <a:r>
              <a:rPr lang="en-US" sz="2400">
                <a:effectLst/>
                <a:latin typeface="Amasis MT Pro Light" panose="02040304050005020304" pitchFamily="18" charset="0"/>
                <a:ea typeface="Calibri" panose="020F0502020204030204" pitchFamily="34" charset="0"/>
                <a:cs typeface="Arial" panose="020B0604020202020204" pitchFamily="34" charset="0"/>
              </a:rPr>
              <a:t>The Student is at the beginning of their career exploration with limited experience or knowledge of career interests and would benefit from Pre-ETS at this time.</a:t>
            </a:r>
            <a:endParaRPr lang="en-US" sz="2400">
              <a:effectLst/>
              <a:latin typeface="Amasis MT Pro Light" panose="02040304050005020304" pitchFamily="18" charset="0"/>
              <a:ea typeface="Calibri" panose="020F0502020204030204" pitchFamily="34" charset="0"/>
              <a:cs typeface="Times New Roman" panose="02020603050405020304" pitchFamily="18" charset="0"/>
            </a:endParaRPr>
          </a:p>
        </p:txBody>
      </p:sp>
      <p:sp>
        <p:nvSpPr>
          <p:cNvPr id="2" name="Slide Number Placeholder 3">
            <a:extLst>
              <a:ext uri="{FF2B5EF4-FFF2-40B4-BE49-F238E27FC236}">
                <a16:creationId xmlns:a16="http://schemas.microsoft.com/office/drawing/2014/main" id="{AB621D0C-E638-1C55-4D35-548C5F3D5930}"/>
              </a:ext>
            </a:extLst>
          </p:cNvPr>
          <p:cNvSpPr>
            <a:spLocks noGrp="1"/>
          </p:cNvSpPr>
          <p:nvPr>
            <p:ph type="sldNum" sz="quarter" idx="12"/>
          </p:nvPr>
        </p:nvSpPr>
        <p:spPr>
          <a:xfrm>
            <a:off x="10848974" y="6356350"/>
            <a:ext cx="504825" cy="365125"/>
          </a:xfrm>
        </p:spPr>
        <p:txBody>
          <a:bodyPr/>
          <a:lstStyle/>
          <a:p>
            <a:pPr algn="ctr"/>
            <a:fld id="{775B6C71-B8E2-4E4D-A4A3-1937B1299F9F}" type="slidenum">
              <a:rPr lang="en-US" smtClean="0"/>
              <a:pPr algn="ctr"/>
              <a:t>40</a:t>
            </a:fld>
            <a:endParaRPr lang="en-US"/>
          </a:p>
        </p:txBody>
      </p:sp>
    </p:spTree>
    <p:extLst>
      <p:ext uri="{BB962C8B-B14F-4D97-AF65-F5344CB8AC3E}">
        <p14:creationId xmlns:p14="http://schemas.microsoft.com/office/powerpoint/2010/main" val="35835695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CCECFF"/>
            </a:gs>
            <a:gs pos="58000">
              <a:schemeClr val="bg1">
                <a:lumMod val="8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C35B649-44B4-954A-A485-E54FD208B151}"/>
              </a:ext>
            </a:extLst>
          </p:cNvPr>
          <p:cNvSpPr txBox="1">
            <a:spLocks noGrp="1"/>
          </p:cNvSpPr>
          <p:nvPr>
            <p:ph type="title"/>
          </p:nvPr>
        </p:nvSpPr>
        <p:spPr>
          <a:xfrm>
            <a:off x="552704" y="475163"/>
            <a:ext cx="10909737" cy="8680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0000"/>
              </a:lnSpc>
              <a:defRPr/>
            </a:pPr>
            <a:r>
              <a:rPr kumimoji="0" lang="en-US" sz="3600" b="1" i="0" u="none" strike="noStrike" kern="1200" cap="none" spc="0" normalizeH="0" baseline="0" noProof="0">
                <a:ln>
                  <a:noFill/>
                </a:ln>
                <a:solidFill>
                  <a:schemeClr val="tx1"/>
                </a:solidFill>
                <a:effectLst/>
                <a:uLnTx/>
                <a:uFillTx/>
                <a:latin typeface="Amasis MT Pro Black" panose="02040A04050005020304" pitchFamily="18" charset="0"/>
              </a:rPr>
              <a:t>When To Use Potentially Eligible</a:t>
            </a:r>
            <a:r>
              <a:rPr lang="en-US" sz="3600" b="1">
                <a:solidFill>
                  <a:schemeClr val="tx1"/>
                </a:solidFill>
                <a:latin typeface="Amasis MT Pro Black" panose="02040A04050005020304" pitchFamily="18" charset="0"/>
              </a:rPr>
              <a:t> Scenario</a:t>
            </a:r>
            <a:endParaRPr lang="en-US" sz="3600" b="1" i="0" u="none" strike="noStrike" kern="1200" cap="none" spc="0" normalizeH="0" baseline="0" noProof="0">
              <a:ln>
                <a:noFill/>
              </a:ln>
              <a:solidFill>
                <a:schemeClr val="tx1"/>
              </a:solidFill>
              <a:effectLst/>
              <a:uLnTx/>
              <a:uFillTx/>
              <a:latin typeface="Amasis MT Pro Black" panose="02040A04050005020304" pitchFamily="18" charset="0"/>
              <a:cs typeface="Calibri Light"/>
            </a:endParaRPr>
          </a:p>
        </p:txBody>
      </p:sp>
      <p:sp>
        <p:nvSpPr>
          <p:cNvPr id="3" name="Content Placeholder 2">
            <a:extLst>
              <a:ext uri="{FF2B5EF4-FFF2-40B4-BE49-F238E27FC236}">
                <a16:creationId xmlns:a16="http://schemas.microsoft.com/office/drawing/2014/main" id="{81ED04DD-CB63-0859-8223-DD3ED9A293C2}"/>
              </a:ext>
            </a:extLst>
          </p:cNvPr>
          <p:cNvSpPr>
            <a:spLocks noGrp="1"/>
          </p:cNvSpPr>
          <p:nvPr>
            <p:ph idx="1"/>
          </p:nvPr>
        </p:nvSpPr>
        <p:spPr>
          <a:xfrm>
            <a:off x="333375" y="1343182"/>
            <a:ext cx="11582399" cy="5378293"/>
          </a:xfrm>
        </p:spPr>
        <p:txBody>
          <a:bodyPr vert="horz" lIns="91440" tIns="45720" rIns="91440" bIns="45720" rtlCol="0" anchor="t">
            <a:normAutofit fontScale="85000" lnSpcReduction="20000"/>
          </a:bodyPr>
          <a:lstStyle/>
          <a:p>
            <a:r>
              <a:rPr lang="en-US" sz="2400">
                <a:latin typeface="Amasis MT Pro Light" panose="02040304050005020304" pitchFamily="18" charset="0"/>
                <a:cs typeface="Calibri"/>
              </a:rPr>
              <a:t>Younger Customers seeking Pre-ETS Services only </a:t>
            </a:r>
            <a:r>
              <a:rPr lang="en-US" sz="1800">
                <a:latin typeface="Amasis MT Pro Light" panose="02040304050005020304" pitchFamily="18" charset="0"/>
                <a:cs typeface="Calibri"/>
              </a:rPr>
              <a:t>(e.g., 14–16-year-olds requiring minimal supports).</a:t>
            </a:r>
            <a:endParaRPr lang="en-US" sz="2400">
              <a:latin typeface="Amasis MT Pro Light" panose="02040304050005020304" pitchFamily="18" charset="0"/>
              <a:cs typeface="Calibri"/>
            </a:endParaRPr>
          </a:p>
          <a:p>
            <a:pPr marL="0" indent="0">
              <a:buNone/>
            </a:pPr>
            <a:endParaRPr lang="en-US" sz="2400">
              <a:latin typeface="Amasis MT Pro Light" panose="02040304050005020304" pitchFamily="18" charset="0"/>
              <a:cs typeface="Calibri"/>
            </a:endParaRPr>
          </a:p>
          <a:p>
            <a:r>
              <a:rPr lang="en-US" sz="2400">
                <a:latin typeface="Amasis MT Pro Light" panose="02040304050005020304" pitchFamily="18" charset="0"/>
                <a:cs typeface="Calibri"/>
              </a:rPr>
              <a:t>SEAL services without Work Experience Training, Transportation, Uniforms, ASD Supports.</a:t>
            </a:r>
          </a:p>
          <a:p>
            <a:pPr marL="0" indent="0">
              <a:buNone/>
            </a:pPr>
            <a:endParaRPr lang="en-US" sz="2400">
              <a:latin typeface="Amasis MT Pro Light" panose="02040304050005020304" pitchFamily="18" charset="0"/>
              <a:cs typeface="Calibri"/>
            </a:endParaRPr>
          </a:p>
          <a:p>
            <a:r>
              <a:rPr lang="en-US" sz="2400">
                <a:latin typeface="Amasis MT Pro Light" panose="02040304050005020304" pitchFamily="18" charset="0"/>
                <a:cs typeface="Calibri"/>
              </a:rPr>
              <a:t>Explore STEM Camps</a:t>
            </a:r>
          </a:p>
          <a:p>
            <a:pPr marL="0" indent="0">
              <a:buNone/>
            </a:pPr>
            <a:endParaRPr lang="en-US" sz="2400">
              <a:latin typeface="Amasis MT Pro Light" panose="02040304050005020304" pitchFamily="18" charset="0"/>
              <a:cs typeface="Calibri"/>
            </a:endParaRPr>
          </a:p>
          <a:p>
            <a:r>
              <a:rPr lang="en-US" sz="2400">
                <a:latin typeface="Amasis MT Pro Light" panose="02040304050005020304" pitchFamily="18" charset="0"/>
                <a:cs typeface="Calibri"/>
              </a:rPr>
              <a:t>Contracted Pre-ETS Services</a:t>
            </a:r>
          </a:p>
          <a:p>
            <a:pPr marL="0" indent="0">
              <a:buNone/>
            </a:pPr>
            <a:endParaRPr lang="en-US" sz="2400">
              <a:latin typeface="Amasis MT Pro Light" panose="02040304050005020304" pitchFamily="18" charset="0"/>
              <a:cs typeface="Calibri"/>
            </a:endParaRPr>
          </a:p>
          <a:p>
            <a:r>
              <a:rPr lang="en-US" sz="2400">
                <a:latin typeface="Amasis MT Pro Light" panose="02040304050005020304" pitchFamily="18" charset="0"/>
                <a:cs typeface="Calibri"/>
              </a:rPr>
              <a:t>Explore Apprenticeship Program</a:t>
            </a:r>
          </a:p>
          <a:p>
            <a:pPr marL="0" indent="0">
              <a:buNone/>
            </a:pPr>
            <a:endParaRPr lang="en-US" sz="2400">
              <a:latin typeface="Amasis MT Pro Light" panose="02040304050005020304" pitchFamily="18" charset="0"/>
              <a:cs typeface="Calibri"/>
            </a:endParaRPr>
          </a:p>
          <a:p>
            <a:r>
              <a:rPr lang="en-US" sz="2400">
                <a:latin typeface="Amasis MT Pro Light" panose="02040304050005020304" pitchFamily="18" charset="0"/>
                <a:cs typeface="Calibri"/>
              </a:rPr>
              <a:t>Students without work permits </a:t>
            </a:r>
            <a:r>
              <a:rPr lang="en-US" sz="1800">
                <a:latin typeface="Amasis MT Pro Light" panose="02040304050005020304" pitchFamily="18" charset="0"/>
                <a:cs typeface="Calibri"/>
              </a:rPr>
              <a:t>(i.e., SS cards)</a:t>
            </a:r>
          </a:p>
          <a:p>
            <a:pPr marL="0" indent="0">
              <a:buNone/>
            </a:pPr>
            <a:endParaRPr lang="en-US" sz="1800">
              <a:latin typeface="Amasis MT Pro Light" panose="02040304050005020304" pitchFamily="18" charset="0"/>
              <a:cs typeface="Calibri"/>
            </a:endParaRPr>
          </a:p>
          <a:p>
            <a:r>
              <a:rPr lang="en-US" sz="2400">
                <a:latin typeface="Amasis MT Pro Light" panose="02040304050005020304" pitchFamily="18" charset="0"/>
                <a:cs typeface="Calibri"/>
              </a:rPr>
              <a:t>Student that may already have a RHWS a case without assignment </a:t>
            </a:r>
            <a:r>
              <a:rPr lang="en-US" sz="1800">
                <a:latin typeface="Amasis MT Pro Light" panose="02040304050005020304" pitchFamily="18" charset="0"/>
                <a:cs typeface="Calibri"/>
              </a:rPr>
              <a:t>(do not duplicate cases). </a:t>
            </a:r>
          </a:p>
          <a:p>
            <a:pPr marL="0" indent="0">
              <a:buNone/>
            </a:pPr>
            <a:endParaRPr lang="en-US" sz="2400">
              <a:latin typeface="Amasis MT Pro Light" panose="02040304050005020304" pitchFamily="18" charset="0"/>
              <a:cs typeface="Calibri"/>
            </a:endParaRPr>
          </a:p>
          <a:p>
            <a:r>
              <a:rPr lang="en-US" sz="2400">
                <a:latin typeface="Amasis MT Pro Light" panose="02040304050005020304" pitchFamily="18" charset="0"/>
                <a:cs typeface="Calibri"/>
              </a:rPr>
              <a:t>Student not already entered in RHWS </a:t>
            </a:r>
            <a:r>
              <a:rPr lang="en-US" sz="1800">
                <a:latin typeface="Amasis MT Pro Light" panose="02040304050005020304" pitchFamily="18" charset="0"/>
                <a:cs typeface="Calibri"/>
              </a:rPr>
              <a:t>(i.e., IC, Application, Eligibility).</a:t>
            </a:r>
            <a:endParaRPr lang="en-US" sz="2400">
              <a:latin typeface="Amasis MT Pro Light" panose="02040304050005020304" pitchFamily="18" charset="0"/>
              <a:cs typeface="Calibri"/>
            </a:endParaRPr>
          </a:p>
        </p:txBody>
      </p:sp>
      <p:sp>
        <p:nvSpPr>
          <p:cNvPr id="2" name="Slide Number Placeholder 1">
            <a:extLst>
              <a:ext uri="{FF2B5EF4-FFF2-40B4-BE49-F238E27FC236}">
                <a16:creationId xmlns:a16="http://schemas.microsoft.com/office/drawing/2014/main" id="{EB5BACAD-CF31-4C7D-BB0B-B7841696D4A2}"/>
              </a:ext>
            </a:extLst>
          </p:cNvPr>
          <p:cNvSpPr>
            <a:spLocks noGrp="1"/>
          </p:cNvSpPr>
          <p:nvPr>
            <p:ph type="sldNum" sz="quarter" idx="12"/>
          </p:nvPr>
        </p:nvSpPr>
        <p:spPr/>
        <p:txBody>
          <a:bodyPr>
            <a:normAutofit/>
          </a:bodyPr>
          <a:lstStyle/>
          <a:p>
            <a:fld id="{394E8B37-5C52-4C7C-A376-6B2821058305}" type="slidenum">
              <a:rPr lang="en-US" smtClean="0"/>
              <a:t>41</a:t>
            </a:fld>
            <a:endParaRPr lang="en-US"/>
          </a:p>
        </p:txBody>
      </p:sp>
    </p:spTree>
    <p:extLst>
      <p:ext uri="{BB962C8B-B14F-4D97-AF65-F5344CB8AC3E}">
        <p14:creationId xmlns:p14="http://schemas.microsoft.com/office/powerpoint/2010/main" val="3141715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CCECFF"/>
            </a:gs>
            <a:gs pos="58000">
              <a:schemeClr val="bg1">
                <a:lumMod val="8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5B163F6-F29E-5C38-53B7-A4794EDE148E}"/>
              </a:ext>
            </a:extLst>
          </p:cNvPr>
          <p:cNvSpPr txBox="1">
            <a:spLocks noGrp="1"/>
          </p:cNvSpPr>
          <p:nvPr>
            <p:ph type="title" idx="4294967295"/>
          </p:nvPr>
        </p:nvSpPr>
        <p:spPr>
          <a:xfrm>
            <a:off x="783933" y="463572"/>
            <a:ext cx="10131425" cy="14271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a:ln>
                  <a:noFill/>
                </a:ln>
                <a:solidFill>
                  <a:schemeClr val="tx1"/>
                </a:solidFill>
                <a:effectLst/>
                <a:uLnTx/>
                <a:uFillTx/>
                <a:latin typeface="Amasis MT Pro Black" panose="02040A04050005020304" pitchFamily="18" charset="0"/>
              </a:rPr>
              <a:t>Pathway to VR Eligible</a:t>
            </a:r>
          </a:p>
        </p:txBody>
      </p:sp>
      <p:sp>
        <p:nvSpPr>
          <p:cNvPr id="4" name="TextBox 3">
            <a:extLst>
              <a:ext uri="{FF2B5EF4-FFF2-40B4-BE49-F238E27FC236}">
                <a16:creationId xmlns:a16="http://schemas.microsoft.com/office/drawing/2014/main" id="{CE8373F2-FB3B-432E-B707-4433C4D4FA9E}"/>
              </a:ext>
            </a:extLst>
          </p:cNvPr>
          <p:cNvSpPr txBox="1"/>
          <p:nvPr/>
        </p:nvSpPr>
        <p:spPr>
          <a:xfrm>
            <a:off x="394888" y="1703214"/>
            <a:ext cx="11699891" cy="4240841"/>
          </a:xfrm>
          <a:prstGeom prst="rect">
            <a:avLst/>
          </a:prstGeom>
          <a:noFill/>
        </p:spPr>
        <p:txBody>
          <a:bodyPr wrap="square" lIns="91440" tIns="45720" rIns="91440" bIns="45720" anchor="t">
            <a:spAutoFit/>
          </a:bodyPr>
          <a:lstStyle/>
          <a:p>
            <a:pPr marL="90170"/>
            <a:r>
              <a:rPr lang="en-US" sz="2400" u="sng">
                <a:latin typeface="ADLaM Display" panose="02010000000000000000" pitchFamily="2" charset="0"/>
                <a:ea typeface="ADLaM Display" panose="02010000000000000000" pitchFamily="2" charset="0"/>
                <a:cs typeface="ADLaM Display" panose="02010000000000000000" pitchFamily="2" charset="0"/>
              </a:rPr>
              <a:t>Take an Application </a:t>
            </a:r>
            <a:r>
              <a:rPr lang="en-US" sz="2400" u="sng">
                <a:effectLst/>
                <a:latin typeface="ADLaM Display" panose="02010000000000000000" pitchFamily="2" charset="0"/>
                <a:ea typeface="ADLaM Display" panose="02010000000000000000" pitchFamily="2" charset="0"/>
                <a:cs typeface="ADLaM Display" panose="02010000000000000000" pitchFamily="2" charset="0"/>
              </a:rPr>
              <a:t>for a Younger Student</a:t>
            </a:r>
            <a:r>
              <a:rPr lang="en-US" sz="2400" u="sng">
                <a:latin typeface="ADLaM Display" panose="02010000000000000000" pitchFamily="2" charset="0"/>
                <a:ea typeface="ADLaM Display" panose="02010000000000000000" pitchFamily="2" charset="0"/>
                <a:cs typeface="ADLaM Display" panose="02010000000000000000" pitchFamily="2" charset="0"/>
              </a:rPr>
              <a:t> </a:t>
            </a:r>
            <a:r>
              <a:rPr lang="en-US" sz="2400" u="sng">
                <a:effectLst/>
                <a:latin typeface="ADLaM Display" panose="02010000000000000000" pitchFamily="2" charset="0"/>
                <a:ea typeface="ADLaM Display" panose="02010000000000000000" pitchFamily="2" charset="0"/>
                <a:cs typeface="ADLaM Display" panose="02010000000000000000" pitchFamily="2" charset="0"/>
              </a:rPr>
              <a:t>When:</a:t>
            </a:r>
          </a:p>
          <a:p>
            <a:pPr marL="91440" marR="0">
              <a:spcBef>
                <a:spcPts val="0"/>
              </a:spcBef>
              <a:spcAft>
                <a:spcPts val="0"/>
              </a:spcAft>
            </a:pPr>
            <a:endParaRPr lang="en-US" sz="2400">
              <a:effectLst/>
              <a:latin typeface="Amasis MT Pro Light" panose="02040304050005020304" pitchFamily="18" charset="0"/>
              <a:ea typeface="Calibri" panose="020F0502020204030204" pitchFamily="34" charset="0"/>
              <a:cs typeface="Times New Roman"/>
            </a:endParaRPr>
          </a:p>
          <a:p>
            <a:pPr marL="801370" indent="-450850">
              <a:lnSpc>
                <a:spcPct val="115000"/>
              </a:lnSpc>
              <a:spcAft>
                <a:spcPts val="1800"/>
              </a:spcAft>
              <a:buFont typeface="+mj-lt"/>
              <a:buAutoNum type="alphaLcParenR"/>
            </a:pPr>
            <a:r>
              <a:rPr lang="en-US" sz="2400">
                <a:latin typeface="Amasis MT Pro Light" panose="02040304050005020304" pitchFamily="18" charset="0"/>
                <a:ea typeface="Calibri" panose="020F0502020204030204" pitchFamily="34" charset="0"/>
                <a:cs typeface="Arial"/>
              </a:rPr>
              <a:t>T</a:t>
            </a:r>
            <a:r>
              <a:rPr lang="en-US" sz="2400">
                <a:effectLst/>
                <a:latin typeface="Amasis MT Pro Light" panose="02040304050005020304" pitchFamily="18" charset="0"/>
                <a:ea typeface="Calibri" panose="020F0502020204030204" pitchFamily="34" charset="0"/>
                <a:cs typeface="Arial"/>
              </a:rPr>
              <a:t>he Student has a need for additional support services which cannot be provided under potentially eligible, such as, work experience training, transportation, and will need Pre-ETS</a:t>
            </a:r>
            <a:r>
              <a:rPr lang="en-US" sz="2400">
                <a:latin typeface="Amasis MT Pro Light" panose="02040304050005020304" pitchFamily="18" charset="0"/>
                <a:ea typeface="Calibri" panose="020F0502020204030204" pitchFamily="34" charset="0"/>
                <a:cs typeface="Arial"/>
              </a:rPr>
              <a:t> support services</a:t>
            </a:r>
            <a:r>
              <a:rPr lang="en-US" sz="2400">
                <a:effectLst/>
                <a:latin typeface="Amasis MT Pro Light" panose="02040304050005020304" pitchFamily="18" charset="0"/>
                <a:ea typeface="Calibri" panose="020F0502020204030204" pitchFamily="34" charset="0"/>
                <a:cs typeface="Arial"/>
              </a:rPr>
              <a:t> (see next slide);</a:t>
            </a:r>
          </a:p>
          <a:p>
            <a:pPr marL="801370" marR="0" lvl="0" indent="-450850">
              <a:lnSpc>
                <a:spcPct val="115000"/>
              </a:lnSpc>
              <a:spcBef>
                <a:spcPts val="0"/>
              </a:spcBef>
              <a:spcAft>
                <a:spcPts val="1800"/>
              </a:spcAft>
              <a:buFont typeface="+mj-lt"/>
              <a:buAutoNum type="alphaLcParenR"/>
            </a:pPr>
            <a:r>
              <a:rPr lang="en-US" sz="2400">
                <a:effectLst/>
                <a:latin typeface="Amasis MT Pro Light" panose="02040304050005020304" pitchFamily="18" charset="0"/>
                <a:ea typeface="Calibri" panose="020F0502020204030204" pitchFamily="34" charset="0"/>
                <a:cs typeface="Arial"/>
              </a:rPr>
              <a:t>The Student has expressed interest in applying for VR services and does not plan to participate in Pre-ETS immediately; or</a:t>
            </a:r>
          </a:p>
          <a:p>
            <a:pPr marL="801370" marR="0" lvl="0" indent="-450850">
              <a:lnSpc>
                <a:spcPct val="115000"/>
              </a:lnSpc>
              <a:spcBef>
                <a:spcPts val="0"/>
              </a:spcBef>
              <a:spcAft>
                <a:spcPts val="1800"/>
              </a:spcAft>
              <a:buFont typeface="+mj-lt"/>
              <a:buAutoNum type="alphaLcParenR"/>
            </a:pPr>
            <a:r>
              <a:rPr lang="en-US" sz="2400">
                <a:effectLst/>
                <a:latin typeface="Amasis MT Pro Light" panose="02040304050005020304" pitchFamily="18" charset="0"/>
                <a:ea typeface="Calibri" panose="020F0502020204030204" pitchFamily="34" charset="0"/>
                <a:cs typeface="Arial"/>
              </a:rPr>
              <a:t>The Student has identified their </a:t>
            </a:r>
            <a:r>
              <a:rPr lang="en-US" sz="2400">
                <a:latin typeface="Amasis MT Pro Light" panose="02040304050005020304" pitchFamily="18" charset="0"/>
                <a:ea typeface="Calibri" panose="020F0502020204030204" pitchFamily="34" charset="0"/>
                <a:cs typeface="Arial"/>
              </a:rPr>
              <a:t>C</a:t>
            </a:r>
            <a:r>
              <a:rPr lang="en-US" sz="2400">
                <a:effectLst/>
                <a:latin typeface="Amasis MT Pro Light" panose="02040304050005020304" pitchFamily="18" charset="0"/>
                <a:ea typeface="Calibri" panose="020F0502020204030204" pitchFamily="34" charset="0"/>
                <a:cs typeface="Arial"/>
              </a:rPr>
              <a:t>areer Pathway of Interest and will benefit from VR services on an IPE.</a:t>
            </a:r>
          </a:p>
        </p:txBody>
      </p:sp>
      <p:sp>
        <p:nvSpPr>
          <p:cNvPr id="2" name="Slide Number Placeholder 1">
            <a:extLst>
              <a:ext uri="{FF2B5EF4-FFF2-40B4-BE49-F238E27FC236}">
                <a16:creationId xmlns:a16="http://schemas.microsoft.com/office/drawing/2014/main" id="{EB5BACAD-CF31-4C7D-BB0B-B7841696D4A2}"/>
              </a:ext>
              <a:ext uri="{C183D7F6-B498-43B3-948B-1728B52AA6E4}">
                <adec:decorative xmlns:adec="http://schemas.microsoft.com/office/drawing/2017/decorative" val="0"/>
              </a:ext>
            </a:extLst>
          </p:cNvPr>
          <p:cNvSpPr>
            <a:spLocks noGrp="1"/>
          </p:cNvSpPr>
          <p:nvPr>
            <p:ph type="sldNum" sz="quarter" idx="12"/>
          </p:nvPr>
        </p:nvSpPr>
        <p:spPr/>
        <p:txBody>
          <a:bodyPr>
            <a:normAutofit/>
          </a:bodyPr>
          <a:lstStyle/>
          <a:p>
            <a:fld id="{394E8B37-5C52-4C7C-A376-6B2821058305}" type="slidenum">
              <a:rPr lang="en-US" smtClean="0"/>
              <a:t>42</a:t>
            </a:fld>
            <a:endParaRPr lang="en-US"/>
          </a:p>
        </p:txBody>
      </p:sp>
    </p:spTree>
    <p:extLst>
      <p:ext uri="{BB962C8B-B14F-4D97-AF65-F5344CB8AC3E}">
        <p14:creationId xmlns:p14="http://schemas.microsoft.com/office/powerpoint/2010/main" val="27934314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CCECFF"/>
            </a:gs>
            <a:gs pos="58000">
              <a:schemeClr val="bg1">
                <a:lumMod val="8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FDA2BD-8862-4CCC-9AA8-FA4EB9FDFD0C}"/>
              </a:ext>
            </a:extLst>
          </p:cNvPr>
          <p:cNvSpPr>
            <a:spLocks noGrp="1"/>
          </p:cNvSpPr>
          <p:nvPr>
            <p:ph type="title"/>
          </p:nvPr>
        </p:nvSpPr>
        <p:spPr>
          <a:xfrm>
            <a:off x="635000" y="640823"/>
            <a:ext cx="3418659" cy="5583148"/>
          </a:xfrm>
        </p:spPr>
        <p:txBody>
          <a:bodyPr anchor="ctr">
            <a:normAutofit/>
          </a:bodyPr>
          <a:lstStyle/>
          <a:p>
            <a:pPr algn="ctr"/>
            <a:r>
              <a:rPr lang="en-US">
                <a:latin typeface="Amasis MT Pro Black" panose="02040A04050005020304" pitchFamily="18" charset="0"/>
              </a:rPr>
              <a:t>Pre-ETS Support Services </a:t>
            </a:r>
            <a:endParaRPr lang="en-US" b="1">
              <a:latin typeface="Amasis MT Pro Black" panose="02040A04050005020304" pitchFamily="18" charset="0"/>
            </a:endParaRPr>
          </a:p>
        </p:txBody>
      </p:sp>
      <p:sp>
        <p:nvSpPr>
          <p:cNvPr id="69"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93ED32B-7730-4FBE-8060-1D2E616C73A3}"/>
              </a:ext>
            </a:extLst>
          </p:cNvPr>
          <p:cNvSpPr>
            <a:spLocks noGrp="1"/>
          </p:cNvSpPr>
          <p:nvPr>
            <p:ph type="sldNum" sz="quarter" idx="12"/>
          </p:nvPr>
        </p:nvSpPr>
        <p:spPr>
          <a:xfrm>
            <a:off x="8610600" y="6356350"/>
            <a:ext cx="2743200" cy="365125"/>
          </a:xfrm>
        </p:spPr>
        <p:txBody>
          <a:bodyPr>
            <a:normAutofit/>
          </a:bodyPr>
          <a:lstStyle/>
          <a:p>
            <a:pPr>
              <a:spcAft>
                <a:spcPts val="600"/>
              </a:spcAft>
            </a:pPr>
            <a:fld id="{394E8B37-5C52-4C7C-A376-6B2821058305}" type="slidenum">
              <a:rPr lang="en-US"/>
              <a:pPr>
                <a:spcAft>
                  <a:spcPts val="600"/>
                </a:spcAft>
              </a:pPr>
              <a:t>43</a:t>
            </a:fld>
            <a:endParaRPr lang="en-US"/>
          </a:p>
        </p:txBody>
      </p:sp>
      <p:graphicFrame>
        <p:nvGraphicFramePr>
          <p:cNvPr id="63" name="Content Placeholder 5" descr="Information about Pre-ETS support services.  Examples include driver's training, ABA services, etc.">
            <a:extLst>
              <a:ext uri="{FF2B5EF4-FFF2-40B4-BE49-F238E27FC236}">
                <a16:creationId xmlns:a16="http://schemas.microsoft.com/office/drawing/2014/main" id="{8D075419-9987-04EE-FB8E-7C61ECC3D203}"/>
              </a:ext>
            </a:extLst>
          </p:cNvPr>
          <p:cNvGraphicFramePr>
            <a:graphicFrameLocks noGrp="1"/>
          </p:cNvGraphicFramePr>
          <p:nvPr>
            <p:ph idx="1"/>
            <p:extLst>
              <p:ext uri="{D42A27DB-BD31-4B8C-83A1-F6EECF244321}">
                <p14:modId xmlns:p14="http://schemas.microsoft.com/office/powerpoint/2010/main" val="82717361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91988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rgbClr val="CCECFF"/>
            </a:gs>
            <a:gs pos="58000">
              <a:schemeClr val="bg1">
                <a:lumMod val="8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A5B163F6-F29E-5C38-53B7-A4794EDE148E}"/>
              </a:ext>
            </a:extLst>
          </p:cNvPr>
          <p:cNvSpPr txBox="1">
            <a:spLocks noGrp="1"/>
          </p:cNvSpPr>
          <p:nvPr>
            <p:ph type="title"/>
          </p:nvPr>
        </p:nvSpPr>
        <p:spPr>
          <a:xfrm>
            <a:off x="212271" y="548640"/>
            <a:ext cx="4562848" cy="5431536"/>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4400" u="sng">
                <a:latin typeface="Amasis MT Pro Black" panose="02040A04050005020304" pitchFamily="18" charset="0"/>
              </a:rPr>
              <a:t>Scenarios </a:t>
            </a:r>
            <a:br>
              <a:rPr lang="en-US" sz="4400">
                <a:latin typeface="Amasis MT Pro Black" panose="02040A04050005020304" pitchFamily="18" charset="0"/>
              </a:rPr>
            </a:br>
            <a:r>
              <a:rPr lang="en-US" sz="4400">
                <a:latin typeface="Amasis MT Pro Black" panose="02040A04050005020304" pitchFamily="18" charset="0"/>
              </a:rPr>
              <a:t>VR Eligible Pathways </a:t>
            </a:r>
            <a:endParaRPr kumimoji="0" lang="en-US" sz="4400" b="1" i="0" u="none" strike="noStrike" kern="1200" cap="none" spc="0" normalizeH="0" baseline="0" noProof="0">
              <a:ln>
                <a:noFill/>
              </a:ln>
              <a:effectLst/>
              <a:uLnTx/>
              <a:uFillTx/>
              <a:latin typeface="Amasis MT Pro Black" panose="02040A04050005020304" pitchFamily="18" charset="0"/>
            </a:endParaRPr>
          </a:p>
        </p:txBody>
      </p:sp>
      <p:sp>
        <p:nvSpPr>
          <p:cNvPr id="1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5CD91C-D211-DE51-C4C0-E1F2D3B822C7}"/>
              </a:ext>
            </a:extLst>
          </p:cNvPr>
          <p:cNvSpPr>
            <a:spLocks noGrp="1"/>
          </p:cNvSpPr>
          <p:nvPr>
            <p:ph idx="1"/>
          </p:nvPr>
        </p:nvSpPr>
        <p:spPr>
          <a:xfrm>
            <a:off x="5129465" y="661626"/>
            <a:ext cx="6224335" cy="5694724"/>
          </a:xfrm>
        </p:spPr>
        <p:txBody>
          <a:bodyPr vert="horz" lIns="91440" tIns="45720" rIns="91440" bIns="45720" rtlCol="0" anchor="ctr">
            <a:normAutofit/>
          </a:bodyPr>
          <a:lstStyle/>
          <a:p>
            <a:r>
              <a:rPr lang="en-US" sz="2400">
                <a:latin typeface="Amasis MT Pro Light" panose="02040304050005020304" pitchFamily="18" charset="0"/>
                <a:cs typeface="Calibri"/>
              </a:rPr>
              <a:t>Student is found eligible for VR services, proceed with VR process (i.e., complete IPE).</a:t>
            </a:r>
          </a:p>
          <a:p>
            <a:r>
              <a:rPr lang="en-US" sz="2400">
                <a:latin typeface="Amasis MT Pro Light" panose="02040304050005020304" pitchFamily="18" charset="0"/>
                <a:cs typeface="Calibri"/>
              </a:rPr>
              <a:t>Student found ineligible for VR services, will not be able to be placed in Potentially Eligible Phase but can appeal the finding or reapply for full VR services. </a:t>
            </a:r>
          </a:p>
          <a:p>
            <a:r>
              <a:rPr lang="en-US" sz="2400">
                <a:latin typeface="Amasis MT Pro Light" panose="02040304050005020304" pitchFamily="18" charset="0"/>
                <a:cs typeface="Calibri"/>
              </a:rPr>
              <a:t>Graduating Seniors warranting VR services for post-secondary life. </a:t>
            </a:r>
          </a:p>
          <a:p>
            <a:r>
              <a:rPr lang="en-US" sz="2400">
                <a:latin typeface="Amasis MT Pro Light" panose="02040304050005020304" pitchFamily="18" charset="0"/>
                <a:cs typeface="Calibri"/>
              </a:rPr>
              <a:t>College Students warranting VR services while in college. </a:t>
            </a:r>
          </a:p>
          <a:p>
            <a:r>
              <a:rPr lang="en-US" sz="2400">
                <a:latin typeface="Amasis MT Pro Light" panose="02040304050005020304" pitchFamily="18" charset="0"/>
                <a:cs typeface="Calibri"/>
              </a:rPr>
              <a:t>HS student in need of support services. </a:t>
            </a:r>
          </a:p>
          <a:p>
            <a:r>
              <a:rPr lang="en-US" sz="2400">
                <a:latin typeface="Amasis MT Pro Light" panose="02040304050005020304" pitchFamily="18" charset="0"/>
                <a:cs typeface="Calibri"/>
              </a:rPr>
              <a:t>HS student expressing interest of VR services to address disability. </a:t>
            </a:r>
          </a:p>
        </p:txBody>
      </p:sp>
      <p:sp>
        <p:nvSpPr>
          <p:cNvPr id="2" name="Slide Number Placeholder 1">
            <a:extLst>
              <a:ext uri="{FF2B5EF4-FFF2-40B4-BE49-F238E27FC236}">
                <a16:creationId xmlns:a16="http://schemas.microsoft.com/office/drawing/2014/main" id="{EB5BACAD-CF31-4C7D-BB0B-B7841696D4A2}"/>
              </a:ext>
              <a:ext uri="{C183D7F6-B498-43B3-948B-1728B52AA6E4}">
                <adec:decorative xmlns:adec="http://schemas.microsoft.com/office/drawing/2017/decorative" val="0"/>
              </a:ext>
            </a:extLst>
          </p:cNvPr>
          <p:cNvSpPr>
            <a:spLocks noGrp="1"/>
          </p:cNvSpPr>
          <p:nvPr>
            <p:ph type="sldNum" sz="quarter" idx="12"/>
          </p:nvPr>
        </p:nvSpPr>
        <p:spPr>
          <a:xfrm>
            <a:off x="8610600" y="6356350"/>
            <a:ext cx="2743200" cy="365125"/>
          </a:xfrm>
        </p:spPr>
        <p:txBody>
          <a:bodyPr>
            <a:normAutofit/>
          </a:bodyPr>
          <a:lstStyle/>
          <a:p>
            <a:pPr>
              <a:spcAft>
                <a:spcPts val="600"/>
              </a:spcAft>
            </a:pPr>
            <a:fld id="{394E8B37-5C52-4C7C-A376-6B2821058305}" type="slidenum">
              <a:rPr lang="en-US" smtClean="0"/>
              <a:pPr>
                <a:spcAft>
                  <a:spcPts val="600"/>
                </a:spcAft>
              </a:pPr>
              <a:t>44</a:t>
            </a:fld>
            <a:endParaRPr lang="en-US"/>
          </a:p>
        </p:txBody>
      </p:sp>
    </p:spTree>
    <p:extLst>
      <p:ext uri="{BB962C8B-B14F-4D97-AF65-F5344CB8AC3E}">
        <p14:creationId xmlns:p14="http://schemas.microsoft.com/office/powerpoint/2010/main" val="38974561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CCECFF"/>
            </a:gs>
            <a:gs pos="58000">
              <a:schemeClr val="bg1">
                <a:lumMod val="8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392E7-5425-CB67-3565-353D8E94DE6E}"/>
              </a:ext>
            </a:extLst>
          </p:cNvPr>
          <p:cNvSpPr>
            <a:spLocks noGrp="1"/>
          </p:cNvSpPr>
          <p:nvPr>
            <p:ph type="title"/>
          </p:nvPr>
        </p:nvSpPr>
        <p:spPr>
          <a:xfrm>
            <a:off x="838200" y="92280"/>
            <a:ext cx="10515600" cy="1325563"/>
          </a:xfrm>
        </p:spPr>
        <p:txBody>
          <a:bodyPr/>
          <a:lstStyle/>
          <a:p>
            <a:pPr algn="ctr"/>
            <a:r>
              <a:rPr lang="en-US">
                <a:latin typeface="Amasis MT Pro Black" panose="02040A04050005020304" pitchFamily="18" charset="0"/>
              </a:rPr>
              <a:t>Potentially Eligible Process</a:t>
            </a:r>
          </a:p>
        </p:txBody>
      </p:sp>
      <p:sp>
        <p:nvSpPr>
          <p:cNvPr id="3" name="Content Placeholder 2">
            <a:extLst>
              <a:ext uri="{FF2B5EF4-FFF2-40B4-BE49-F238E27FC236}">
                <a16:creationId xmlns:a16="http://schemas.microsoft.com/office/drawing/2014/main" id="{1D3B722E-983D-00D0-223E-71D0997636AA}"/>
              </a:ext>
            </a:extLst>
          </p:cNvPr>
          <p:cNvSpPr>
            <a:spLocks noGrp="1"/>
          </p:cNvSpPr>
          <p:nvPr>
            <p:ph idx="1"/>
          </p:nvPr>
        </p:nvSpPr>
        <p:spPr>
          <a:xfrm>
            <a:off x="516467" y="1153731"/>
            <a:ext cx="11488720" cy="2967157"/>
          </a:xfrm>
        </p:spPr>
        <p:txBody>
          <a:bodyPr vert="horz" lIns="91440" tIns="45720" rIns="91440" bIns="45720" rtlCol="0" anchor="t">
            <a:normAutofit/>
          </a:bodyPr>
          <a:lstStyle/>
          <a:p>
            <a:pPr algn="just"/>
            <a:r>
              <a:rPr lang="en-US" sz="2400">
                <a:latin typeface="Amasis MT Pro Light" panose="02040304050005020304" pitchFamily="18" charset="0"/>
              </a:rPr>
              <a:t>Counselor drives the process and completes VR 1820 Request for Pre-ETS form for each student requiring </a:t>
            </a:r>
            <a:r>
              <a:rPr lang="en-US" sz="2400" b="1">
                <a:latin typeface="Amasis MT Pro Light" panose="02040304050005020304" pitchFamily="18" charset="0"/>
              </a:rPr>
              <a:t>only</a:t>
            </a:r>
            <a:r>
              <a:rPr lang="en-US" sz="2400">
                <a:latin typeface="Amasis MT Pro Light" panose="02040304050005020304" pitchFamily="18" charset="0"/>
              </a:rPr>
              <a:t> Pre-Employment Transition Services.  Social security number is preferred but other unique identifiers such as State ID or School ID number can be used.  </a:t>
            </a:r>
            <a:r>
              <a:rPr lang="en-US" sz="2400" u="sng">
                <a:latin typeface="Amasis MT Pro Light" panose="02040304050005020304" pitchFamily="18" charset="0"/>
              </a:rPr>
              <a:t>Parent or Guardian must sign VR 1820 form if student is underage</a:t>
            </a:r>
            <a:r>
              <a:rPr lang="en-US" sz="2400">
                <a:latin typeface="Amasis MT Pro Light" panose="02040304050005020304" pitchFamily="18" charset="0"/>
              </a:rPr>
              <a:t>.</a:t>
            </a:r>
          </a:p>
          <a:p>
            <a:endParaRPr lang="en-US" sz="2400">
              <a:latin typeface="Amasis MT Pro Light" panose="02040304050005020304" pitchFamily="18" charset="0"/>
            </a:endParaRPr>
          </a:p>
          <a:p>
            <a:r>
              <a:rPr lang="en-US" sz="2400">
                <a:latin typeface="Amasis MT Pro Light" panose="02040304050005020304" pitchFamily="18" charset="0"/>
              </a:rPr>
              <a:t>Counselors and school staff can </a:t>
            </a:r>
            <a:r>
              <a:rPr lang="en-US" sz="2400" u="sng">
                <a:latin typeface="Amasis MT Pro Light" panose="02040304050005020304" pitchFamily="18" charset="0"/>
              </a:rPr>
              <a:t>work together to get the VR 1820 forms signed </a:t>
            </a:r>
            <a:r>
              <a:rPr lang="en-US" sz="2400">
                <a:latin typeface="Amasis MT Pro Light" panose="02040304050005020304" pitchFamily="18" charset="0"/>
              </a:rPr>
              <a:t>by the student/parent and returned to VR Counselor.</a:t>
            </a:r>
          </a:p>
          <a:p>
            <a:endParaRPr lang="en-US"/>
          </a:p>
          <a:p>
            <a:pPr marL="0" indent="0">
              <a:buNone/>
            </a:pPr>
            <a:endParaRPr lang="en-US"/>
          </a:p>
        </p:txBody>
      </p:sp>
      <p:pic>
        <p:nvPicPr>
          <p:cNvPr id="5" name="Picture 4" descr="Screenshot of top of VR 1820 form">
            <a:extLst>
              <a:ext uri="{FF2B5EF4-FFF2-40B4-BE49-F238E27FC236}">
                <a16:creationId xmlns:a16="http://schemas.microsoft.com/office/drawing/2014/main" id="{EF153FF9-7723-2E5F-F9A6-000C1027FFC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84079" y="3932552"/>
            <a:ext cx="7423842" cy="2499574"/>
          </a:xfrm>
          <a:prstGeom prst="rect">
            <a:avLst/>
          </a:prstGeom>
        </p:spPr>
      </p:pic>
      <p:sp>
        <p:nvSpPr>
          <p:cNvPr id="7" name="Slide Number Placeholder 6">
            <a:extLst>
              <a:ext uri="{FF2B5EF4-FFF2-40B4-BE49-F238E27FC236}">
                <a16:creationId xmlns:a16="http://schemas.microsoft.com/office/drawing/2014/main" id="{73D73074-8E78-4479-1BC5-4A9118341050}"/>
              </a:ext>
            </a:extLst>
          </p:cNvPr>
          <p:cNvSpPr>
            <a:spLocks noGrp="1"/>
          </p:cNvSpPr>
          <p:nvPr>
            <p:ph type="sldNum" sz="quarter" idx="12"/>
          </p:nvPr>
        </p:nvSpPr>
        <p:spPr>
          <a:xfrm>
            <a:off x="10868024" y="6356350"/>
            <a:ext cx="485775" cy="365125"/>
          </a:xfrm>
        </p:spPr>
        <p:txBody>
          <a:bodyPr>
            <a:normAutofit/>
          </a:bodyPr>
          <a:lstStyle/>
          <a:p>
            <a:pPr algn="ctr"/>
            <a:fld id="{775B6C71-B8E2-4E4D-A4A3-1937B1299F9F}" type="slidenum">
              <a:rPr lang="en-US" smtClean="0"/>
              <a:pPr algn="ctr"/>
              <a:t>45</a:t>
            </a:fld>
            <a:endParaRPr lang="en-US"/>
          </a:p>
        </p:txBody>
      </p:sp>
    </p:spTree>
    <p:extLst>
      <p:ext uri="{BB962C8B-B14F-4D97-AF65-F5344CB8AC3E}">
        <p14:creationId xmlns:p14="http://schemas.microsoft.com/office/powerpoint/2010/main" val="5041999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rgbClr val="CCECFF"/>
            </a:gs>
            <a:gs pos="58000">
              <a:schemeClr val="bg1">
                <a:lumMod val="8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459001-7068-3D65-7341-8C7A33F3CFCE}"/>
              </a:ext>
            </a:extLst>
          </p:cNvPr>
          <p:cNvSpPr>
            <a:spLocks noGrp="1"/>
          </p:cNvSpPr>
          <p:nvPr>
            <p:ph type="title"/>
          </p:nvPr>
        </p:nvSpPr>
        <p:spPr>
          <a:xfrm>
            <a:off x="1164041" y="173410"/>
            <a:ext cx="9863916" cy="1562427"/>
          </a:xfrm>
        </p:spPr>
        <p:txBody>
          <a:bodyPr anchor="b">
            <a:noAutofit/>
          </a:bodyPr>
          <a:lstStyle/>
          <a:p>
            <a:pPr algn="ctr"/>
            <a:r>
              <a:rPr lang="en-US" sz="4000">
                <a:latin typeface="Amasis MT Pro Black" panose="02040A04050005020304" pitchFamily="18" charset="0"/>
              </a:rPr>
              <a:t>Potentially Eligible Cases</a:t>
            </a:r>
            <a:br>
              <a:rPr lang="en-US" sz="2800">
                <a:latin typeface="Amasis MT Pro Black" panose="02040A04050005020304" pitchFamily="18" charset="0"/>
              </a:rPr>
            </a:br>
            <a:r>
              <a:rPr lang="en-US" sz="2800">
                <a:latin typeface="Amasis MT Pro Black" panose="02040A04050005020304" pitchFamily="18" charset="0"/>
              </a:rPr>
              <a:t>Required Documentation To Verify Disability</a:t>
            </a:r>
            <a:br>
              <a:rPr lang="en-US" sz="2800">
                <a:latin typeface="Amasis MT Pro Black" panose="02040A04050005020304" pitchFamily="18" charset="0"/>
              </a:rPr>
            </a:br>
            <a:r>
              <a:rPr lang="en-US" sz="2000" i="1">
                <a:latin typeface="Amasis MT Pro Black" panose="02040A04050005020304" pitchFamily="18" charset="0"/>
              </a:rPr>
              <a:t> (Policy Reference: VRSM Part C – Chapter 8.1 Pre-ETS)</a:t>
            </a:r>
            <a:endParaRPr lang="en-US" sz="2800" i="1">
              <a:latin typeface="Amasis MT Pro Black" panose="02040A04050005020304" pitchFamily="18" charset="0"/>
            </a:endParaRPr>
          </a:p>
        </p:txBody>
      </p:sp>
      <p:grpSp>
        <p:nvGrpSpPr>
          <p:cNvPr id="28" name="Group 27">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12A184-C948-A82E-4499-A1FDD6F0523D}"/>
              </a:ext>
            </a:extLst>
          </p:cNvPr>
          <p:cNvSpPr>
            <a:spLocks noGrp="1"/>
          </p:cNvSpPr>
          <p:nvPr>
            <p:ph idx="1"/>
          </p:nvPr>
        </p:nvSpPr>
        <p:spPr>
          <a:xfrm>
            <a:off x="496919" y="1837954"/>
            <a:ext cx="10759624" cy="4654286"/>
          </a:xfrm>
        </p:spPr>
        <p:txBody>
          <a:bodyPr anchor="ctr">
            <a:normAutofit/>
          </a:bodyPr>
          <a:lstStyle/>
          <a:p>
            <a:pPr marL="0" marR="0" indent="0">
              <a:buNone/>
            </a:pPr>
            <a:r>
              <a:rPr lang="en-US" sz="2400" u="sng">
                <a:effectLst/>
                <a:latin typeface="Amasis MT Pro Light" panose="02040304050005020304" pitchFamily="18" charset="0"/>
                <a:ea typeface="Times New Roman" panose="02020603050405020304" pitchFamily="18" charset="0"/>
              </a:rPr>
              <a:t>Supporting documentation </a:t>
            </a:r>
            <a:r>
              <a:rPr lang="en-US" sz="2400">
                <a:effectLst/>
                <a:latin typeface="Amasis MT Pro Light" panose="02040304050005020304" pitchFamily="18" charset="0"/>
                <a:ea typeface="Times New Roman" panose="02020603050405020304" pitchFamily="18" charset="0"/>
              </a:rPr>
              <a:t>that is required to verify the student's disability </a:t>
            </a:r>
            <a:r>
              <a:rPr lang="en-US" sz="2400">
                <a:solidFill>
                  <a:schemeClr val="tx1">
                    <a:lumMod val="65000"/>
                    <a:lumOff val="35000"/>
                  </a:schemeClr>
                </a:solidFill>
                <a:effectLst/>
                <a:latin typeface="Amasis MT Pro Light" panose="02040304050005020304" pitchFamily="18" charset="0"/>
                <a:ea typeface="ADLaM Display" panose="02010000000000000000" pitchFamily="2" charset="0"/>
                <a:cs typeface="ADLaM Display" panose="02010000000000000000" pitchFamily="2" charset="0"/>
              </a:rPr>
              <a:t>may</a:t>
            </a:r>
            <a:r>
              <a:rPr lang="en-US" sz="2400">
                <a:effectLst/>
                <a:latin typeface="Amasis MT Pro Light" panose="02040304050005020304" pitchFamily="18" charset="0"/>
                <a:ea typeface="Times New Roman" panose="02020603050405020304" pitchFamily="18" charset="0"/>
              </a:rPr>
              <a:t> include the following:</a:t>
            </a:r>
          </a:p>
          <a:p>
            <a:pPr marL="0" marR="0"/>
            <a:r>
              <a:rPr lang="en-US" sz="2400">
                <a:effectLst/>
                <a:latin typeface="Amasis MT Pro Light" panose="02040304050005020304" pitchFamily="18" charset="0"/>
                <a:ea typeface="Times New Roman" panose="02020603050405020304" pitchFamily="18" charset="0"/>
              </a:rPr>
              <a:t>Case notes documenting VR counselor observations, review of school records, and statements of education staff</a:t>
            </a:r>
            <a:r>
              <a:rPr lang="en-US" sz="2400">
                <a:latin typeface="Amasis MT Pro Light" panose="02040304050005020304" pitchFamily="18" charset="0"/>
                <a:ea typeface="Times New Roman" panose="02020603050405020304" pitchFamily="18" charset="0"/>
              </a:rPr>
              <a:t>;</a:t>
            </a:r>
            <a:endParaRPr lang="en-US" sz="2400">
              <a:effectLst/>
              <a:latin typeface="Amasis MT Pro Light" panose="02040304050005020304" pitchFamily="18" charset="0"/>
              <a:ea typeface="Times New Roman" panose="02020603050405020304" pitchFamily="18" charset="0"/>
            </a:endParaRPr>
          </a:p>
          <a:p>
            <a:pPr marL="0"/>
            <a:r>
              <a:rPr lang="en-US" sz="2400">
                <a:effectLst/>
                <a:latin typeface="Amasis MT Pro Light" panose="02040304050005020304" pitchFamily="18" charset="0"/>
                <a:ea typeface="Times New Roman" panose="02020603050405020304" pitchFamily="18" charset="0"/>
              </a:rPr>
              <a:t>A signed statement from a school professional with the identification of a student's disability and school enrollment status (A template of the VR Disability Verification Letter is available on the Transition Intranet Page)</a:t>
            </a:r>
            <a:r>
              <a:rPr lang="en-US" sz="2400">
                <a:latin typeface="Amasis MT Pro Light" panose="02040304050005020304" pitchFamily="18" charset="0"/>
                <a:ea typeface="Times New Roman" panose="02020603050405020304" pitchFamily="18" charset="0"/>
              </a:rPr>
              <a:t>;</a:t>
            </a:r>
            <a:endParaRPr lang="en-US" sz="2400">
              <a:effectLst/>
              <a:latin typeface="Amasis MT Pro Light" panose="02040304050005020304" pitchFamily="18" charset="0"/>
              <a:ea typeface="Times New Roman" panose="02020603050405020304" pitchFamily="18" charset="0"/>
            </a:endParaRPr>
          </a:p>
          <a:p>
            <a:pPr marL="0" indent="0">
              <a:buNone/>
            </a:pPr>
            <a:endParaRPr lang="en-US" sz="1700"/>
          </a:p>
        </p:txBody>
      </p:sp>
      <p:sp>
        <p:nvSpPr>
          <p:cNvPr id="5" name="Slide Number Placeholder 3">
            <a:extLst>
              <a:ext uri="{FF2B5EF4-FFF2-40B4-BE49-F238E27FC236}">
                <a16:creationId xmlns:a16="http://schemas.microsoft.com/office/drawing/2014/main" id="{27828025-0573-4C90-09D4-54FD3CC2F51E}"/>
              </a:ext>
            </a:extLst>
          </p:cNvPr>
          <p:cNvSpPr txBox="1">
            <a:spLocks/>
          </p:cNvSpPr>
          <p:nvPr/>
        </p:nvSpPr>
        <p:spPr>
          <a:xfrm>
            <a:off x="11147209" y="6470568"/>
            <a:ext cx="504825"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775B6C71-B8E2-4E4D-A4A3-1937B1299F9F}" type="slidenum">
              <a:rPr lang="en-US" smtClean="0"/>
              <a:pPr algn="ctr"/>
              <a:t>46</a:t>
            </a:fld>
            <a:endParaRPr lang="en-US"/>
          </a:p>
        </p:txBody>
      </p:sp>
    </p:spTree>
    <p:extLst>
      <p:ext uri="{BB962C8B-B14F-4D97-AF65-F5344CB8AC3E}">
        <p14:creationId xmlns:p14="http://schemas.microsoft.com/office/powerpoint/2010/main" val="16424272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rgbClr val="CCECFF"/>
            </a:gs>
            <a:gs pos="58000">
              <a:schemeClr val="bg1">
                <a:lumMod val="8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12A184-C948-A82E-4499-A1FDD6F0523D}"/>
              </a:ext>
            </a:extLst>
          </p:cNvPr>
          <p:cNvSpPr>
            <a:spLocks noGrp="1"/>
          </p:cNvSpPr>
          <p:nvPr>
            <p:ph idx="1"/>
          </p:nvPr>
        </p:nvSpPr>
        <p:spPr>
          <a:xfrm>
            <a:off x="347483" y="1660354"/>
            <a:ext cx="10759624" cy="4654286"/>
          </a:xfrm>
        </p:spPr>
        <p:txBody>
          <a:bodyPr anchor="ctr">
            <a:normAutofit/>
          </a:bodyPr>
          <a:lstStyle/>
          <a:p>
            <a:pPr marL="0" marR="0"/>
            <a:r>
              <a:rPr lang="en-US" sz="2400">
                <a:effectLst/>
                <a:latin typeface="Amasis MT Pro Light" panose="02040304050005020304" pitchFamily="18" charset="0"/>
                <a:ea typeface="Times New Roman" panose="02020603050405020304" pitchFamily="18" charset="0"/>
              </a:rPr>
              <a:t>A copy of an IEP, Social Security Administration (SSA) beneficiary award letter, school psychological assessment, documentation of a diagnosis or disability determination, or documentation relating to Section 504 accommodations</a:t>
            </a:r>
            <a:r>
              <a:rPr lang="en-US" sz="2400">
                <a:latin typeface="Amasis MT Pro Light" panose="02040304050005020304" pitchFamily="18" charset="0"/>
                <a:ea typeface="Times New Roman" panose="02020603050405020304" pitchFamily="18" charset="0"/>
              </a:rPr>
              <a:t>.</a:t>
            </a:r>
          </a:p>
          <a:p>
            <a:pPr marL="0" marR="0"/>
            <a:endParaRPr lang="en-US" sz="2400">
              <a:latin typeface="Amasis MT Pro Light" panose="02040304050005020304" pitchFamily="18" charset="0"/>
              <a:ea typeface="Times New Roman" panose="02020603050405020304" pitchFamily="18" charset="0"/>
            </a:endParaRPr>
          </a:p>
          <a:p>
            <a:pPr marL="0" indent="0">
              <a:buNone/>
            </a:pPr>
            <a:r>
              <a:rPr lang="en-US" sz="2400" b="1">
                <a:effectLst/>
                <a:latin typeface="Amasis MT Pro Light" panose="02040304050005020304" pitchFamily="18" charset="0"/>
                <a:ea typeface="Times New Roman" panose="02020603050405020304" pitchFamily="18" charset="0"/>
              </a:rPr>
              <a:t>Note for VR Staff:</a:t>
            </a:r>
            <a:r>
              <a:rPr lang="en-US" sz="2400" b="1">
                <a:latin typeface="Amasis MT Pro Light" panose="02040304050005020304" pitchFamily="18" charset="0"/>
                <a:ea typeface="Times New Roman" panose="02020603050405020304" pitchFamily="18" charset="0"/>
              </a:rPr>
              <a:t> </a:t>
            </a:r>
            <a:r>
              <a:rPr lang="en-US" sz="2400" b="1">
                <a:effectLst/>
                <a:latin typeface="Amasis MT Pro Light" panose="02040304050005020304" pitchFamily="18" charset="0"/>
                <a:ea typeface="Times New Roman" panose="02020603050405020304" pitchFamily="18" charset="0"/>
              </a:rPr>
              <a:t> </a:t>
            </a:r>
            <a:r>
              <a:rPr lang="en-US" sz="2400">
                <a:effectLst/>
                <a:latin typeface="Amasis MT Pro Light" panose="02040304050005020304" pitchFamily="18" charset="0"/>
                <a:ea typeface="Times New Roman" panose="02020603050405020304" pitchFamily="18" charset="0"/>
              </a:rPr>
              <a:t>Do not use an Eligibility Case Note to document disability for a Potentially Eligible Case</a:t>
            </a:r>
            <a:r>
              <a:rPr lang="en-US" sz="2400">
                <a:latin typeface="Amasis MT Pro Light" panose="02040304050005020304" pitchFamily="18" charset="0"/>
                <a:ea typeface="Times New Roman" panose="02020603050405020304" pitchFamily="18" charset="0"/>
              </a:rPr>
              <a:t>. Refer to the new </a:t>
            </a:r>
            <a:r>
              <a:rPr lang="en-US" sz="2400" i="1" kern="0">
                <a:effectLst/>
                <a:latin typeface="Amasis MT Pro Light" panose="02040304050005020304" pitchFamily="18" charset="0"/>
                <a:ea typeface="Times New Roman" panose="02020603050405020304" pitchFamily="18" charset="0"/>
              </a:rPr>
              <a:t>Desk Aide:  How to Document a Potentially Eligible Case </a:t>
            </a:r>
            <a:r>
              <a:rPr lang="en-US" sz="2400" kern="0">
                <a:latin typeface="Amasis MT Pro Light" panose="02040304050005020304" pitchFamily="18" charset="0"/>
                <a:ea typeface="Times New Roman" panose="02020603050405020304" pitchFamily="18" charset="0"/>
              </a:rPr>
              <a:t>for guidance regarding how to document a Potentially Eligible case in Rehab Works.</a:t>
            </a:r>
            <a:endParaRPr lang="en-US" sz="2400">
              <a:effectLst/>
              <a:latin typeface="Amasis MT Pro Light" panose="02040304050005020304" pitchFamily="18" charset="0"/>
              <a:ea typeface="Times New Roman" panose="02020603050405020304" pitchFamily="18" charset="0"/>
              <a:cs typeface="Calibri" panose="020F0502020204030204"/>
            </a:endParaRPr>
          </a:p>
          <a:p>
            <a:pPr marL="0" indent="0">
              <a:buNone/>
            </a:pPr>
            <a:endParaRPr lang="en-US" sz="1700"/>
          </a:p>
        </p:txBody>
      </p:sp>
      <p:sp>
        <p:nvSpPr>
          <p:cNvPr id="7" name="Title 1">
            <a:extLst>
              <a:ext uri="{FF2B5EF4-FFF2-40B4-BE49-F238E27FC236}">
                <a16:creationId xmlns:a16="http://schemas.microsoft.com/office/drawing/2014/main" id="{2365D3A7-2309-7912-3552-D32F08134A1B}"/>
              </a:ext>
            </a:extLst>
          </p:cNvPr>
          <p:cNvSpPr txBox="1">
            <a:spLocks noGrp="1"/>
          </p:cNvSpPr>
          <p:nvPr>
            <p:ph type="title" idx="4294967295"/>
          </p:nvPr>
        </p:nvSpPr>
        <p:spPr>
          <a:xfrm>
            <a:off x="1164041" y="334301"/>
            <a:ext cx="9863916" cy="156242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chemeClr val="tx1"/>
                </a:solidFill>
                <a:effectLst/>
                <a:uLnTx/>
                <a:uFillTx/>
                <a:latin typeface="Amasis MT Pro Black" panose="02040A04050005020304" pitchFamily="18" charset="0"/>
                <a:ea typeface="+mj-ea"/>
                <a:cs typeface="+mj-cs"/>
              </a:rPr>
              <a:t>Potentially Eligible Cases</a:t>
            </a:r>
            <a:br>
              <a:rPr kumimoji="0" lang="en-US" sz="2800" b="0" i="0" u="none" strike="noStrike" kern="1200" cap="none" spc="0" normalizeH="0" baseline="0" noProof="0">
                <a:ln>
                  <a:noFill/>
                </a:ln>
                <a:solidFill>
                  <a:schemeClr val="tx1"/>
                </a:solidFill>
                <a:effectLst/>
                <a:uLnTx/>
                <a:uFillTx/>
                <a:latin typeface="Amasis MT Pro Black" panose="02040A04050005020304" pitchFamily="18" charset="0"/>
                <a:ea typeface="+mj-ea"/>
                <a:cs typeface="+mj-cs"/>
              </a:rPr>
            </a:br>
            <a:r>
              <a:rPr kumimoji="0" lang="en-US" sz="2800" b="0" i="0" u="none" strike="noStrike" kern="1200" cap="none" spc="0" normalizeH="0" baseline="0" noProof="0">
                <a:ln>
                  <a:noFill/>
                </a:ln>
                <a:solidFill>
                  <a:schemeClr val="tx1"/>
                </a:solidFill>
                <a:effectLst/>
                <a:uLnTx/>
                <a:uFillTx/>
                <a:latin typeface="Amasis MT Pro Black" panose="02040A04050005020304" pitchFamily="18" charset="0"/>
                <a:ea typeface="+mj-ea"/>
                <a:cs typeface="+mj-cs"/>
              </a:rPr>
              <a:t>Required Documentation To Verify Disability</a:t>
            </a:r>
            <a:br>
              <a:rPr kumimoji="0" lang="en-US" sz="2800" b="0" i="0" u="none" strike="noStrike" kern="1200" cap="none" spc="0" normalizeH="0" baseline="0" noProof="0">
                <a:ln>
                  <a:noFill/>
                </a:ln>
                <a:solidFill>
                  <a:schemeClr val="tx1"/>
                </a:solidFill>
                <a:effectLst/>
                <a:uLnTx/>
                <a:uFillTx/>
                <a:latin typeface="Amasis MT Pro Black" panose="02040A04050005020304" pitchFamily="18" charset="0"/>
                <a:ea typeface="+mj-ea"/>
                <a:cs typeface="+mj-cs"/>
              </a:rPr>
            </a:br>
            <a:r>
              <a:rPr kumimoji="0" lang="en-US" sz="2000" b="0" i="1" u="none" strike="noStrike" kern="1200" cap="none" spc="0" normalizeH="0" baseline="0" noProof="0">
                <a:ln>
                  <a:noFill/>
                </a:ln>
                <a:solidFill>
                  <a:schemeClr val="tx1"/>
                </a:solidFill>
                <a:effectLst/>
                <a:uLnTx/>
                <a:uFillTx/>
                <a:latin typeface="Amasis MT Pro Black" panose="02040A04050005020304" pitchFamily="18" charset="0"/>
                <a:ea typeface="+mj-ea"/>
                <a:cs typeface="+mj-cs"/>
              </a:rPr>
              <a:t> (Policy Reference: VRSM Part C – Chapter 8.1 Pre-ETS)</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1" u="none" strike="noStrike" kern="1200" cap="none" spc="0" normalizeH="0" baseline="0" noProof="0">
                <a:ln>
                  <a:noFill/>
                </a:ln>
                <a:solidFill>
                  <a:schemeClr val="tx1"/>
                </a:solidFill>
                <a:effectLst/>
                <a:uLnTx/>
                <a:uFillTx/>
                <a:latin typeface="Amasis MT Pro Light" panose="02040304050005020304" pitchFamily="18" charset="0"/>
                <a:ea typeface="+mj-ea"/>
                <a:cs typeface="+mj-cs"/>
              </a:rPr>
              <a:t>Continued</a:t>
            </a:r>
            <a:endParaRPr kumimoji="0" lang="en-US" sz="2800" b="0" i="1" u="none" strike="noStrike" kern="1200" cap="none" spc="0" normalizeH="0" baseline="0" noProof="0">
              <a:ln>
                <a:noFill/>
              </a:ln>
              <a:solidFill>
                <a:schemeClr val="tx1"/>
              </a:solidFill>
              <a:effectLst/>
              <a:uLnTx/>
              <a:uFillTx/>
              <a:latin typeface="Amasis MT Pro Light" panose="02040304050005020304" pitchFamily="18" charset="0"/>
              <a:ea typeface="+mj-ea"/>
              <a:cs typeface="+mj-cs"/>
            </a:endParaRPr>
          </a:p>
        </p:txBody>
      </p:sp>
      <p:sp>
        <p:nvSpPr>
          <p:cNvPr id="2" name="Slide Number Placeholder 3">
            <a:extLst>
              <a:ext uri="{FF2B5EF4-FFF2-40B4-BE49-F238E27FC236}">
                <a16:creationId xmlns:a16="http://schemas.microsoft.com/office/drawing/2014/main" id="{EAB27D41-75C6-0DF2-46B2-E3D7C1E57B5C}"/>
              </a:ext>
            </a:extLst>
          </p:cNvPr>
          <p:cNvSpPr txBox="1">
            <a:spLocks/>
          </p:cNvSpPr>
          <p:nvPr/>
        </p:nvSpPr>
        <p:spPr>
          <a:xfrm>
            <a:off x="10949768" y="6470568"/>
            <a:ext cx="504825"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775B6C71-B8E2-4E4D-A4A3-1937B1299F9F}" type="slidenum">
              <a:rPr lang="en-US" smtClean="0"/>
              <a:pPr algn="ctr"/>
              <a:t>47</a:t>
            </a:fld>
            <a:endParaRPr lang="en-US"/>
          </a:p>
        </p:txBody>
      </p:sp>
    </p:spTree>
    <p:extLst>
      <p:ext uri="{BB962C8B-B14F-4D97-AF65-F5344CB8AC3E}">
        <p14:creationId xmlns:p14="http://schemas.microsoft.com/office/powerpoint/2010/main" val="21741861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rgbClr val="CCECFF"/>
            </a:gs>
            <a:gs pos="58000">
              <a:schemeClr val="bg1">
                <a:lumMod val="8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521C4EA8-6B83-4338-913D-D75D3C4F3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D8E283-E37E-3CFF-9024-9AA4EBE8DF77}"/>
              </a:ext>
            </a:extLst>
          </p:cNvPr>
          <p:cNvSpPr>
            <a:spLocks noGrp="1"/>
          </p:cNvSpPr>
          <p:nvPr>
            <p:ph type="title"/>
          </p:nvPr>
        </p:nvSpPr>
        <p:spPr>
          <a:xfrm>
            <a:off x="329184" y="679731"/>
            <a:ext cx="3124151" cy="5287675"/>
          </a:xfrm>
        </p:spPr>
        <p:txBody>
          <a:bodyPr vert="horz" lIns="91440" tIns="45720" rIns="91440" bIns="45720" rtlCol="0" anchor="b">
            <a:normAutofit/>
          </a:bodyPr>
          <a:lstStyle/>
          <a:p>
            <a:pPr algn="ctr"/>
            <a:r>
              <a:rPr lang="en-US" sz="3600">
                <a:latin typeface="Amasis MT Pro Black" panose="02040A04050005020304" pitchFamily="18" charset="0"/>
              </a:rPr>
              <a:t>VR Disability Verification Letter on TWS-VRS Transition Intranet Page</a:t>
            </a:r>
            <a:br>
              <a:rPr lang="en-US" sz="4600">
                <a:latin typeface="Amasis MT Pro Black" panose="02040A04050005020304" pitchFamily="18" charset="0"/>
              </a:rPr>
            </a:br>
            <a:endParaRPr lang="en-US" sz="4600">
              <a:latin typeface="Amasis MT Pro Black" panose="02040A04050005020304" pitchFamily="18" charset="0"/>
            </a:endParaRPr>
          </a:p>
        </p:txBody>
      </p:sp>
      <p:grpSp>
        <p:nvGrpSpPr>
          <p:cNvPr id="33" name="Group 32">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34" name="Straight Connector 33">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1084" y="679731"/>
            <a:ext cx="7682293" cy="56628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Outreach Materials - screen shot of where to find it on the intranet page&#10;">
            <a:extLst>
              <a:ext uri="{FF2B5EF4-FFF2-40B4-BE49-F238E27FC236}">
                <a16:creationId xmlns:a16="http://schemas.microsoft.com/office/drawing/2014/main" id="{A3504D04-1517-C604-1D59-80AC570151A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7861" b="2952"/>
          <a:stretch/>
        </p:blipFill>
        <p:spPr>
          <a:xfrm>
            <a:off x="3821084" y="1532948"/>
            <a:ext cx="2903566" cy="3549612"/>
          </a:xfrm>
          <a:prstGeom prst="rect">
            <a:avLst/>
          </a:prstGeom>
        </p:spPr>
      </p:pic>
      <p:pic>
        <p:nvPicPr>
          <p:cNvPr id="5" name="Picture 4" descr="What the VR Disability Verification Letter looks like.">
            <a:extLst>
              <a:ext uri="{FF2B5EF4-FFF2-40B4-BE49-F238E27FC236}">
                <a16:creationId xmlns:a16="http://schemas.microsoft.com/office/drawing/2014/main" id="{B3D1150A-FCA3-DE13-A12F-883019E1A2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13141" y="1292761"/>
            <a:ext cx="4750184" cy="4388986"/>
          </a:xfrm>
          <a:prstGeom prst="rect">
            <a:avLst/>
          </a:prstGeom>
          <a:ln w="12700">
            <a:solidFill>
              <a:schemeClr val="tx1"/>
            </a:solidFill>
          </a:ln>
        </p:spPr>
      </p:pic>
      <p:sp>
        <p:nvSpPr>
          <p:cNvPr id="4" name="Slide Number Placeholder 3">
            <a:extLst>
              <a:ext uri="{FF2B5EF4-FFF2-40B4-BE49-F238E27FC236}">
                <a16:creationId xmlns:a16="http://schemas.microsoft.com/office/drawing/2014/main" id="{14E31923-FE19-4386-AA64-53182102D0F3}"/>
              </a:ext>
            </a:extLst>
          </p:cNvPr>
          <p:cNvSpPr>
            <a:spLocks noGrp="1"/>
          </p:cNvSpPr>
          <p:nvPr>
            <p:ph type="sldNum" sz="quarter" idx="12"/>
          </p:nvPr>
        </p:nvSpPr>
        <p:spPr>
          <a:xfrm>
            <a:off x="10457411" y="6492240"/>
            <a:ext cx="1045966" cy="365760"/>
          </a:xfrm>
        </p:spPr>
        <p:txBody>
          <a:bodyPr vert="horz" lIns="91440" tIns="45720" rIns="91440" bIns="45720" rtlCol="0" anchor="ctr">
            <a:normAutofit/>
          </a:bodyPr>
          <a:lstStyle/>
          <a:p>
            <a:pPr defTabSz="914400">
              <a:spcAft>
                <a:spcPts val="600"/>
              </a:spcAft>
            </a:pPr>
            <a:fld id="{775B6C71-B8E2-4E4D-A4A3-1937B1299F9F}" type="slidenum">
              <a:rPr lang="en-US"/>
              <a:pPr defTabSz="914400">
                <a:spcAft>
                  <a:spcPts val="600"/>
                </a:spcAft>
              </a:pPr>
              <a:t>48</a:t>
            </a:fld>
            <a:endParaRPr lang="en-US"/>
          </a:p>
        </p:txBody>
      </p:sp>
    </p:spTree>
    <p:extLst>
      <p:ext uri="{BB962C8B-B14F-4D97-AF65-F5344CB8AC3E}">
        <p14:creationId xmlns:p14="http://schemas.microsoft.com/office/powerpoint/2010/main" val="5958234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rgbClr val="CCECFF"/>
            </a:gs>
            <a:gs pos="58000">
              <a:schemeClr val="bg1">
                <a:lumMod val="8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392E7-5425-CB67-3565-353D8E94DE6E}"/>
              </a:ext>
            </a:extLst>
          </p:cNvPr>
          <p:cNvSpPr>
            <a:spLocks noGrp="1"/>
          </p:cNvSpPr>
          <p:nvPr>
            <p:ph type="title"/>
          </p:nvPr>
        </p:nvSpPr>
        <p:spPr>
          <a:xfrm>
            <a:off x="838200" y="92280"/>
            <a:ext cx="10515600" cy="1325563"/>
          </a:xfrm>
        </p:spPr>
        <p:txBody>
          <a:bodyPr>
            <a:normAutofit/>
          </a:bodyPr>
          <a:lstStyle/>
          <a:p>
            <a:pPr algn="ctr"/>
            <a:r>
              <a:rPr lang="en-US" sz="3600">
                <a:latin typeface="Amasis MT Pro Black" panose="02040A04050005020304" pitchFamily="18" charset="0"/>
              </a:rPr>
              <a:t>Starting The Potentially Eligible Process</a:t>
            </a:r>
          </a:p>
        </p:txBody>
      </p:sp>
      <p:sp>
        <p:nvSpPr>
          <p:cNvPr id="3" name="Content Placeholder 2">
            <a:extLst>
              <a:ext uri="{FF2B5EF4-FFF2-40B4-BE49-F238E27FC236}">
                <a16:creationId xmlns:a16="http://schemas.microsoft.com/office/drawing/2014/main" id="{1D3B722E-983D-00D0-223E-71D0997636AA}"/>
              </a:ext>
            </a:extLst>
          </p:cNvPr>
          <p:cNvSpPr>
            <a:spLocks noGrp="1"/>
          </p:cNvSpPr>
          <p:nvPr>
            <p:ph idx="1"/>
          </p:nvPr>
        </p:nvSpPr>
        <p:spPr>
          <a:xfrm>
            <a:off x="243348" y="1283110"/>
            <a:ext cx="11994067" cy="5238793"/>
          </a:xfrm>
        </p:spPr>
        <p:txBody>
          <a:bodyPr vert="horz" lIns="91440" tIns="45720" rIns="91440" bIns="45720" rtlCol="0" anchor="t">
            <a:normAutofit lnSpcReduction="10000"/>
          </a:bodyPr>
          <a:lstStyle/>
          <a:p>
            <a:r>
              <a:rPr lang="en-US" sz="2400">
                <a:latin typeface="Amasis MT Pro Light" panose="02040304050005020304" pitchFamily="18" charset="0"/>
              </a:rPr>
              <a:t>Applicable releases are required to share information with school, and parental/guardian consent is required if student is a minor.</a:t>
            </a:r>
          </a:p>
          <a:p>
            <a:pPr marL="0" indent="0">
              <a:buNone/>
            </a:pPr>
            <a:endParaRPr lang="en-US" sz="2400">
              <a:latin typeface="Amasis MT Pro Light" panose="02040304050005020304" pitchFamily="18" charset="0"/>
              <a:cs typeface="Calibri"/>
            </a:endParaRPr>
          </a:p>
          <a:p>
            <a:pPr lvl="1"/>
            <a:r>
              <a:rPr lang="en-US" sz="2000" b="1" i="1" u="sng">
                <a:latin typeface="Amasis MT Pro Light" panose="02040304050005020304" pitchFamily="18" charset="0"/>
              </a:rPr>
              <a:t>VR 5061:</a:t>
            </a:r>
            <a:r>
              <a:rPr lang="en-US" sz="2000" i="1">
                <a:latin typeface="Amasis MT Pro Light" panose="02040304050005020304" pitchFamily="18" charset="0"/>
              </a:rPr>
              <a:t> Notice and Consent for Disclosure of Personal Information</a:t>
            </a:r>
            <a:r>
              <a:rPr lang="en-US" sz="2000">
                <a:latin typeface="Amasis MT Pro Light" panose="02040304050005020304" pitchFamily="18" charset="0"/>
              </a:rPr>
              <a:t> (required)</a:t>
            </a:r>
            <a:r>
              <a:rPr lang="en-US" sz="2000" b="1">
                <a:latin typeface="Amasis MT Pro Light" panose="02040304050005020304" pitchFamily="18" charset="0"/>
              </a:rPr>
              <a:t> </a:t>
            </a:r>
            <a:endParaRPr lang="en-US" sz="2000">
              <a:highlight>
                <a:srgbClr val="FFFF00"/>
              </a:highlight>
              <a:latin typeface="Amasis MT Pro Light" panose="02040304050005020304" pitchFamily="18" charset="0"/>
              <a:cs typeface="Calibri"/>
            </a:endParaRPr>
          </a:p>
          <a:p>
            <a:pPr lvl="1"/>
            <a:r>
              <a:rPr lang="en-US" sz="2000" b="1" i="1" u="sng">
                <a:effectLst/>
                <a:latin typeface="Amasis MT Pro Light" panose="02040304050005020304" pitchFamily="18" charset="0"/>
              </a:rPr>
              <a:t>VR 1517-2:</a:t>
            </a:r>
            <a:r>
              <a:rPr lang="en-US" sz="2000" b="0" i="1">
                <a:effectLst/>
                <a:latin typeface="Amasis MT Pro Light" panose="02040304050005020304" pitchFamily="18" charset="0"/>
              </a:rPr>
              <a:t> </a:t>
            </a:r>
            <a:r>
              <a:rPr lang="en-US" sz="2000" b="0" i="1">
                <a:solidFill>
                  <a:srgbClr val="000000"/>
                </a:solidFill>
                <a:effectLst/>
                <a:latin typeface="Amasis MT Pro Light" panose="02040304050005020304" pitchFamily="18" charset="0"/>
              </a:rPr>
              <a:t>Authorization for Release of Confidential Customer Records and Information</a:t>
            </a:r>
            <a:r>
              <a:rPr lang="en-US" sz="2000">
                <a:solidFill>
                  <a:srgbClr val="000000"/>
                </a:solidFill>
                <a:latin typeface="Amasis MT Pro Light" panose="02040304050005020304" pitchFamily="18" charset="0"/>
              </a:rPr>
              <a:t> for Parents</a:t>
            </a:r>
            <a:r>
              <a:rPr lang="en-US" sz="2000" b="0" i="0">
                <a:solidFill>
                  <a:srgbClr val="000000"/>
                </a:solidFill>
                <a:effectLst/>
                <a:latin typeface="Amasis MT Pro Light" panose="02040304050005020304" pitchFamily="18" charset="0"/>
              </a:rPr>
              <a:t> </a:t>
            </a:r>
            <a:r>
              <a:rPr lang="en-US" sz="1800" b="0" i="1">
                <a:solidFill>
                  <a:srgbClr val="000000"/>
                </a:solidFill>
                <a:effectLst/>
                <a:latin typeface="Amasis MT Pro Light" panose="02040304050005020304" pitchFamily="18" charset="0"/>
              </a:rPr>
              <a:t>(if the student is </a:t>
            </a:r>
            <a:r>
              <a:rPr lang="en-US" sz="1800" i="1">
                <a:solidFill>
                  <a:srgbClr val="000000"/>
                </a:solidFill>
                <a:latin typeface="Amasis MT Pro Light" panose="02040304050005020304" pitchFamily="18" charset="0"/>
              </a:rPr>
              <a:t>not a minor)</a:t>
            </a:r>
            <a:endParaRPr lang="en-US" sz="2000" b="0" i="1">
              <a:solidFill>
                <a:srgbClr val="000000"/>
              </a:solidFill>
              <a:effectLst/>
              <a:latin typeface="Amasis MT Pro Light" panose="02040304050005020304" pitchFamily="18" charset="0"/>
              <a:cs typeface="Calibri"/>
            </a:endParaRPr>
          </a:p>
          <a:p>
            <a:pPr lvl="1"/>
            <a:r>
              <a:rPr lang="en-US" sz="2000" b="1" i="1" u="sng">
                <a:latin typeface="Amasis MT Pro Light" panose="02040304050005020304" pitchFamily="18" charset="0"/>
                <a:cs typeface="Calibri"/>
              </a:rPr>
              <a:t>VR 1517-2:</a:t>
            </a:r>
            <a:r>
              <a:rPr lang="en-US" sz="2000" i="1">
                <a:latin typeface="Amasis MT Pro Light" panose="02040304050005020304" pitchFamily="18" charset="0"/>
                <a:cs typeface="Calibri"/>
              </a:rPr>
              <a:t> Authorization for Release of Confidential Customer Records and Information</a:t>
            </a:r>
            <a:r>
              <a:rPr lang="en-US" sz="2000">
                <a:latin typeface="Amasis MT Pro Light" panose="02040304050005020304" pitchFamily="18" charset="0"/>
                <a:cs typeface="Calibri"/>
              </a:rPr>
              <a:t> for School </a:t>
            </a:r>
            <a:r>
              <a:rPr lang="en-US" sz="1800" i="1">
                <a:latin typeface="Amasis MT Pro Light" panose="02040304050005020304" pitchFamily="18" charset="0"/>
                <a:cs typeface="Calibri"/>
              </a:rPr>
              <a:t>(recommended by VR Policy to share information with school)</a:t>
            </a:r>
          </a:p>
          <a:p>
            <a:pPr lvl="1"/>
            <a:r>
              <a:rPr lang="en-US" sz="2000" b="1" i="1" u="sng">
                <a:latin typeface="Amasis MT Pro Light" panose="02040304050005020304" pitchFamily="18" charset="0"/>
              </a:rPr>
              <a:t>VR 5060:</a:t>
            </a:r>
            <a:r>
              <a:rPr lang="en-US" sz="2000" i="1">
                <a:latin typeface="Amasis MT Pro Light" panose="02040304050005020304" pitchFamily="18" charset="0"/>
              </a:rPr>
              <a:t> Permission to Collect Information</a:t>
            </a:r>
            <a:r>
              <a:rPr lang="en-US" sz="2000">
                <a:latin typeface="Amasis MT Pro Light" panose="02040304050005020304" pitchFamily="18" charset="0"/>
              </a:rPr>
              <a:t> (required if school records are requested)</a:t>
            </a:r>
            <a:endParaRPr lang="en-US" sz="2000">
              <a:latin typeface="Amasis MT Pro Light" panose="02040304050005020304" pitchFamily="18" charset="0"/>
              <a:cs typeface="Calibri"/>
            </a:endParaRPr>
          </a:p>
          <a:p>
            <a:pPr algn="l"/>
            <a:endParaRPr lang="en-US" sz="2400">
              <a:latin typeface="Amasis MT Pro Light" panose="02040304050005020304" pitchFamily="18" charset="0"/>
            </a:endParaRPr>
          </a:p>
          <a:p>
            <a:pPr algn="l"/>
            <a:r>
              <a:rPr lang="en-US" sz="2400">
                <a:latin typeface="Amasis MT Pro Light" panose="02040304050005020304" pitchFamily="18" charset="0"/>
              </a:rPr>
              <a:t>For Work-Based Learning, </a:t>
            </a:r>
            <a:r>
              <a:rPr lang="en-US" sz="2400" b="0" i="0">
                <a:solidFill>
                  <a:srgbClr val="000000"/>
                </a:solidFill>
                <a:effectLst/>
                <a:latin typeface="Amasis MT Pro Light" panose="02040304050005020304" pitchFamily="18" charset="0"/>
              </a:rPr>
              <a:t>VR staff asks the customer to provide original unexpired documents that prove his or her identity and show that the customer can work legally in the United States. Examples of work-based learning placement include:</a:t>
            </a:r>
            <a:endParaRPr lang="en-US" sz="2400" b="0" i="0">
              <a:solidFill>
                <a:srgbClr val="000000"/>
              </a:solidFill>
              <a:effectLst/>
              <a:latin typeface="Amasis MT Pro Light" panose="02040304050005020304" pitchFamily="18" charset="0"/>
              <a:cs typeface="Calibri"/>
            </a:endParaRPr>
          </a:p>
          <a:p>
            <a:pPr lvl="1"/>
            <a:r>
              <a:rPr lang="en-US">
                <a:solidFill>
                  <a:srgbClr val="000000"/>
                </a:solidFill>
                <a:latin typeface="Amasis MT Pro Light" panose="02040304050005020304" pitchFamily="18" charset="0"/>
                <a:cs typeface="Calibri"/>
              </a:rPr>
              <a:t>SEAL</a:t>
            </a:r>
          </a:p>
          <a:p>
            <a:pPr lvl="1"/>
            <a:r>
              <a:rPr lang="en-US">
                <a:solidFill>
                  <a:srgbClr val="000000"/>
                </a:solidFill>
                <a:latin typeface="Amasis MT Pro Light" panose="02040304050005020304" pitchFamily="18" charset="0"/>
              </a:rPr>
              <a:t>P</a:t>
            </a:r>
            <a:r>
              <a:rPr lang="en-US" b="0" i="0">
                <a:solidFill>
                  <a:srgbClr val="000000"/>
                </a:solidFill>
                <a:effectLst/>
                <a:latin typeface="Amasis MT Pro Light" panose="02040304050005020304" pitchFamily="18" charset="0"/>
              </a:rPr>
              <a:t>lacements through Paid or Unpaid Work Experience</a:t>
            </a:r>
            <a:endParaRPr lang="en-US">
              <a:latin typeface="Amasis MT Pro Light" panose="02040304050005020304" pitchFamily="18" charset="0"/>
            </a:endParaRPr>
          </a:p>
          <a:p>
            <a:pPr marL="0" indent="0">
              <a:buNone/>
            </a:pPr>
            <a:endParaRPr lang="en-US"/>
          </a:p>
        </p:txBody>
      </p:sp>
      <p:sp>
        <p:nvSpPr>
          <p:cNvPr id="6" name="Slide Number Placeholder 5">
            <a:extLst>
              <a:ext uri="{FF2B5EF4-FFF2-40B4-BE49-F238E27FC236}">
                <a16:creationId xmlns:a16="http://schemas.microsoft.com/office/drawing/2014/main" id="{464B0308-8DC8-4779-768F-9334D5E27C47}"/>
              </a:ext>
            </a:extLst>
          </p:cNvPr>
          <p:cNvSpPr>
            <a:spLocks noGrp="1"/>
          </p:cNvSpPr>
          <p:nvPr>
            <p:ph type="sldNum" sz="quarter" idx="12"/>
          </p:nvPr>
        </p:nvSpPr>
        <p:spPr>
          <a:xfrm>
            <a:off x="10696574" y="6356350"/>
            <a:ext cx="657225" cy="365125"/>
          </a:xfrm>
        </p:spPr>
        <p:txBody>
          <a:bodyPr>
            <a:normAutofit/>
          </a:bodyPr>
          <a:lstStyle/>
          <a:p>
            <a:pPr algn="ctr"/>
            <a:fld id="{775B6C71-B8E2-4E4D-A4A3-1937B1299F9F}" type="slidenum">
              <a:rPr lang="en-US" smtClean="0"/>
              <a:pPr algn="ctr"/>
              <a:t>49</a:t>
            </a:fld>
            <a:endParaRPr lang="en-US"/>
          </a:p>
        </p:txBody>
      </p:sp>
    </p:spTree>
    <p:extLst>
      <p:ext uri="{BB962C8B-B14F-4D97-AF65-F5344CB8AC3E}">
        <p14:creationId xmlns:p14="http://schemas.microsoft.com/office/powerpoint/2010/main" val="1631831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24000">
              <a:srgbClr val="E6F6FF"/>
            </a:gs>
            <a:gs pos="43000">
              <a:srgbClr val="CCECFF"/>
            </a:gs>
            <a:gs pos="0">
              <a:schemeClr val="bg1"/>
            </a:gs>
          </a:gsLst>
          <a:lin ang="5400000" scaled="1"/>
        </a:gradFill>
        <a:effectLst/>
      </p:bgPr>
    </p:bg>
    <p:spTree>
      <p:nvGrpSpPr>
        <p:cNvPr id="1" name="Shape 116"/>
        <p:cNvGrpSpPr/>
        <p:nvPr/>
      </p:nvGrpSpPr>
      <p:grpSpPr>
        <a:xfrm>
          <a:off x="0" y="0"/>
          <a:ext cx="0" cy="0"/>
          <a:chOff x="0" y="0"/>
          <a:chExt cx="0" cy="0"/>
        </a:xfrm>
      </p:grpSpPr>
      <p:sp>
        <p:nvSpPr>
          <p:cNvPr id="3" name="Title 2">
            <a:extLst>
              <a:ext uri="{FF2B5EF4-FFF2-40B4-BE49-F238E27FC236}">
                <a16:creationId xmlns:a16="http://schemas.microsoft.com/office/drawing/2014/main" id="{40C50570-1AF5-16F6-72CE-9B9A1D12D3E3}"/>
              </a:ext>
            </a:extLst>
          </p:cNvPr>
          <p:cNvSpPr>
            <a:spLocks noGrp="1"/>
          </p:cNvSpPr>
          <p:nvPr>
            <p:ph type="title"/>
          </p:nvPr>
        </p:nvSpPr>
        <p:spPr>
          <a:xfrm>
            <a:off x="609600" y="-1143300"/>
            <a:ext cx="10972800" cy="1143300"/>
          </a:xfrm>
        </p:spPr>
        <p:txBody>
          <a:bodyPr spcFirstLastPara="1" vert="horz" wrap="square" lIns="121900" tIns="60925" rIns="121900" bIns="60925" rtlCol="0" anchor="b" anchorCtr="0">
            <a:normAutofit/>
          </a:bodyPr>
          <a:lstStyle/>
          <a:p>
            <a:r>
              <a:rPr lang="en-US"/>
              <a:t>Transition and Technical Assistance</a:t>
            </a:r>
          </a:p>
        </p:txBody>
      </p:sp>
      <p:pic>
        <p:nvPicPr>
          <p:cNvPr id="117" name="Google Shape;117;p22" descr="A logo for a company.">
            <a:hlinkClick r:id="rId3"/>
          </p:cNvPr>
          <p:cNvPicPr preferRelativeResize="0">
            <a:picLocks noGrp="1"/>
          </p:cNvPicPr>
          <p:nvPr>
            <p:ph type="body" idx="1"/>
          </p:nvPr>
        </p:nvPicPr>
        <p:blipFill rotWithShape="1">
          <a:blip r:embed="rId4">
            <a:alphaModFix/>
          </a:blip>
          <a:srcRect/>
          <a:stretch/>
        </p:blipFill>
        <p:spPr>
          <a:xfrm>
            <a:off x="168165" y="147145"/>
            <a:ext cx="6791131" cy="3679210"/>
          </a:xfrm>
          <a:prstGeom prst="rect">
            <a:avLst/>
          </a:prstGeom>
          <a:ln>
            <a:noFill/>
          </a:ln>
          <a:effectLst>
            <a:outerShdw blurRad="292100" dist="139700" dir="2700000" algn="tl" rotWithShape="0">
              <a:srgbClr val="333333">
                <a:alpha val="65000"/>
              </a:srgbClr>
            </a:outerShdw>
          </a:effectLst>
        </p:spPr>
      </p:pic>
      <p:pic>
        <p:nvPicPr>
          <p:cNvPr id="118" name="Google Shape;118;p22" descr="Texas SPED Support website; a person holding a backpack&#10;"/>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698123" y="4025462"/>
            <a:ext cx="7315201" cy="2496796"/>
          </a:xfrm>
          <a:prstGeom prst="rect">
            <a:avLst/>
          </a:prstGeom>
          <a:ln>
            <a:noFill/>
          </a:ln>
          <a:effectLst>
            <a:outerShdw blurRad="292100" dist="139700" dir="2700000" algn="tl" rotWithShape="0">
              <a:srgbClr val="333333">
                <a:alpha val="65000"/>
              </a:srgbClr>
            </a:outerShdw>
          </a:effectLst>
        </p:spPr>
      </p:pic>
      <p:sp>
        <p:nvSpPr>
          <p:cNvPr id="2" name="Slide Number Placeholder 3">
            <a:extLst>
              <a:ext uri="{FF2B5EF4-FFF2-40B4-BE49-F238E27FC236}">
                <a16:creationId xmlns:a16="http://schemas.microsoft.com/office/drawing/2014/main" id="{B767EC5F-6019-D765-DA2C-200AA7F39E88}"/>
              </a:ext>
            </a:extLst>
          </p:cNvPr>
          <p:cNvSpPr>
            <a:spLocks noGrp="1"/>
          </p:cNvSpPr>
          <p:nvPr>
            <p:ph type="sldNum" sz="quarter" idx="12"/>
          </p:nvPr>
        </p:nvSpPr>
        <p:spPr>
          <a:xfrm>
            <a:off x="11306174" y="6492875"/>
            <a:ext cx="504825" cy="365125"/>
          </a:xfrm>
        </p:spPr>
        <p:txBody>
          <a:bodyPr/>
          <a:lstStyle/>
          <a:p>
            <a:pPr algn="ctr"/>
            <a:fld id="{775B6C71-B8E2-4E4D-A4A3-1937B1299F9F}" type="slidenum">
              <a:rPr lang="en-US" smtClean="0"/>
              <a:pPr algn="ctr"/>
              <a:t>5</a:t>
            </a:fld>
            <a:endParaRPr lang="en-US"/>
          </a:p>
        </p:txBody>
      </p:sp>
    </p:spTree>
    <p:extLst>
      <p:ext uri="{BB962C8B-B14F-4D97-AF65-F5344CB8AC3E}">
        <p14:creationId xmlns:p14="http://schemas.microsoft.com/office/powerpoint/2010/main" val="39970134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rgbClr val="CCECFF"/>
            </a:gs>
            <a:gs pos="58000">
              <a:schemeClr val="bg1">
                <a:lumMod val="8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F392E7-5425-CB67-3565-353D8E94DE6E}"/>
              </a:ext>
            </a:extLst>
          </p:cNvPr>
          <p:cNvSpPr>
            <a:spLocks noGrp="1"/>
          </p:cNvSpPr>
          <p:nvPr>
            <p:ph type="title"/>
          </p:nvPr>
        </p:nvSpPr>
        <p:spPr>
          <a:xfrm>
            <a:off x="900354" y="746766"/>
            <a:ext cx="9942716" cy="1554480"/>
          </a:xfrm>
        </p:spPr>
        <p:txBody>
          <a:bodyPr anchor="ctr">
            <a:normAutofit/>
          </a:bodyPr>
          <a:lstStyle/>
          <a:p>
            <a:pPr algn="ctr"/>
            <a:r>
              <a:rPr lang="en-US">
                <a:latin typeface="Amasis MT Pro Black" panose="02040A04050005020304" pitchFamily="18" charset="0"/>
              </a:rPr>
              <a:t>Potentially Eligible Process </a:t>
            </a:r>
            <a:r>
              <a:rPr lang="en-US" sz="2400">
                <a:latin typeface="Amasis MT Pro Light" panose="02040304050005020304" pitchFamily="18" charset="0"/>
              </a:rPr>
              <a:t>(continued)</a:t>
            </a:r>
            <a:endParaRPr lang="en-US">
              <a:latin typeface="Amasis MT Pro Light" panose="02040304050005020304" pitchFamily="18" charset="0"/>
            </a:endParaRPr>
          </a:p>
        </p:txBody>
      </p:sp>
      <p:sp>
        <p:nvSpPr>
          <p:cNvPr id="3" name="Content Placeholder 2">
            <a:extLst>
              <a:ext uri="{FF2B5EF4-FFF2-40B4-BE49-F238E27FC236}">
                <a16:creationId xmlns:a16="http://schemas.microsoft.com/office/drawing/2014/main" id="{1D3B722E-983D-00D0-223E-71D0997636AA}"/>
              </a:ext>
            </a:extLst>
          </p:cNvPr>
          <p:cNvSpPr>
            <a:spLocks noGrp="1"/>
          </p:cNvSpPr>
          <p:nvPr>
            <p:ph idx="1"/>
          </p:nvPr>
        </p:nvSpPr>
        <p:spPr>
          <a:xfrm>
            <a:off x="640079" y="2434058"/>
            <a:ext cx="10515600" cy="4497320"/>
          </a:xfrm>
        </p:spPr>
        <p:txBody>
          <a:bodyPr vert="horz" lIns="91440" tIns="45720" rIns="91440" bIns="45720" rtlCol="0" anchor="ctr">
            <a:normAutofit/>
          </a:bodyPr>
          <a:lstStyle/>
          <a:p>
            <a:endParaRPr lang="en-US" sz="2400"/>
          </a:p>
          <a:p>
            <a:r>
              <a:rPr lang="en-US" sz="2400">
                <a:latin typeface="Amasis MT Pro Light" panose="02040304050005020304" pitchFamily="18" charset="0"/>
              </a:rPr>
              <a:t>Counselors provide students with “Can We Talk” Brochure for informed choice and appeal procedures.</a:t>
            </a:r>
          </a:p>
          <a:p>
            <a:r>
              <a:rPr lang="en-US" sz="2400">
                <a:latin typeface="Amasis MT Pro Light" panose="02040304050005020304" pitchFamily="18" charset="0"/>
              </a:rPr>
              <a:t>Counselor completes any needed Service Justification and Service Authorizations for services provided in PE phase.</a:t>
            </a:r>
            <a:endParaRPr lang="en-US" sz="2400">
              <a:latin typeface="Amasis MT Pro Light" panose="02040304050005020304" pitchFamily="18" charset="0"/>
              <a:cs typeface="Calibri"/>
            </a:endParaRPr>
          </a:p>
          <a:p>
            <a:r>
              <a:rPr kumimoji="0" lang="en-US" sz="2400" i="0" u="none" strike="noStrike" kern="1200" cap="none" spc="0" normalizeH="0" baseline="0" noProof="0">
                <a:ln>
                  <a:noFill/>
                </a:ln>
                <a:effectLst/>
                <a:uLnTx/>
                <a:uFillTx/>
                <a:latin typeface="Amasis MT Pro Light" panose="02040304050005020304" pitchFamily="18" charset="0"/>
                <a:ea typeface="Verdana"/>
                <a:cs typeface="Arial"/>
              </a:rPr>
              <a:t>Potentially eligible students may immediately engage in pre-employment transition services as well as apply for the full range of VR services</a:t>
            </a:r>
            <a:r>
              <a:rPr kumimoji="0" lang="en-US" sz="2400" b="0" i="0" u="none" strike="noStrike" kern="1200" cap="none" spc="0" normalizeH="0" baseline="0" noProof="0">
                <a:ln>
                  <a:noFill/>
                </a:ln>
                <a:effectLst/>
                <a:uLnTx/>
                <a:uFillTx/>
                <a:latin typeface="Amasis MT Pro Light" panose="02040304050005020304" pitchFamily="18" charset="0"/>
                <a:ea typeface="Verdana"/>
                <a:cs typeface="Arial"/>
              </a:rPr>
              <a:t>.</a:t>
            </a:r>
            <a:endParaRPr lang="en-US" sz="2400">
              <a:latin typeface="Amasis MT Pro Light" panose="02040304050005020304" pitchFamily="18" charset="0"/>
              <a:ea typeface="Verdana"/>
              <a:cs typeface="Arial"/>
            </a:endParaRPr>
          </a:p>
          <a:p>
            <a:r>
              <a:rPr lang="en-US" sz="2400">
                <a:latin typeface="Amasis MT Pro Light" panose="02040304050005020304" pitchFamily="18" charset="0"/>
              </a:rPr>
              <a:t>Counselor documents case notes on customer progress in all Pre-ETS.</a:t>
            </a:r>
          </a:p>
          <a:p>
            <a:r>
              <a:rPr lang="en-US" sz="2400">
                <a:latin typeface="Amasis MT Pro Light" panose="02040304050005020304" pitchFamily="18" charset="0"/>
              </a:rPr>
              <a:t>Counselor works with student/parents and Pre-ETS vendor to determine the need for additional Pre-ETS versus the need for additional supports and VR application.</a:t>
            </a:r>
          </a:p>
          <a:p>
            <a:endParaRPr lang="en-US" sz="2000"/>
          </a:p>
          <a:p>
            <a:pPr marL="0" indent="0">
              <a:buNone/>
            </a:pPr>
            <a:endParaRPr lang="en-US" sz="2000"/>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08E15B9-2C4C-E2AC-9733-789BD6660740}"/>
              </a:ext>
            </a:extLst>
          </p:cNvPr>
          <p:cNvSpPr>
            <a:spLocks noGrp="1"/>
          </p:cNvSpPr>
          <p:nvPr>
            <p:ph type="sldNum" sz="quarter" idx="12"/>
          </p:nvPr>
        </p:nvSpPr>
        <p:spPr>
          <a:xfrm>
            <a:off x="8610600" y="6492240"/>
            <a:ext cx="2743200" cy="365125"/>
          </a:xfrm>
        </p:spPr>
        <p:txBody>
          <a:bodyPr>
            <a:normAutofit/>
          </a:bodyPr>
          <a:lstStyle/>
          <a:p>
            <a:pPr>
              <a:spcAft>
                <a:spcPts val="600"/>
              </a:spcAft>
            </a:pPr>
            <a:fld id="{775B6C71-B8E2-4E4D-A4A3-1937B1299F9F}" type="slidenum">
              <a:rPr lang="en-US" smtClean="0"/>
              <a:pPr>
                <a:spcAft>
                  <a:spcPts val="600"/>
                </a:spcAft>
              </a:pPr>
              <a:t>50</a:t>
            </a:fld>
            <a:endParaRPr lang="en-US"/>
          </a:p>
        </p:txBody>
      </p:sp>
    </p:spTree>
    <p:extLst>
      <p:ext uri="{BB962C8B-B14F-4D97-AF65-F5344CB8AC3E}">
        <p14:creationId xmlns:p14="http://schemas.microsoft.com/office/powerpoint/2010/main" val="41105259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rgbClr val="CCECFF"/>
            </a:gs>
            <a:gs pos="58000">
              <a:schemeClr val="bg1">
                <a:lumMod val="8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59001-7068-3D65-7341-8C7A33F3CFCE}"/>
              </a:ext>
            </a:extLst>
          </p:cNvPr>
          <p:cNvSpPr>
            <a:spLocks noGrp="1"/>
          </p:cNvSpPr>
          <p:nvPr>
            <p:ph type="title"/>
          </p:nvPr>
        </p:nvSpPr>
        <p:spPr>
          <a:xfrm>
            <a:off x="552827" y="548068"/>
            <a:ext cx="10874829" cy="1681544"/>
          </a:xfrm>
        </p:spPr>
        <p:txBody>
          <a:bodyPr anchor="b">
            <a:noAutofit/>
          </a:bodyPr>
          <a:lstStyle/>
          <a:p>
            <a:pPr algn="ctr"/>
            <a:r>
              <a:rPr lang="en-US" sz="3600">
                <a:latin typeface="Amasis MT Pro Black" panose="02040A04050005020304" pitchFamily="18" charset="0"/>
                <a:ea typeface="ADLaM Display" panose="02010000000000000000" pitchFamily="2" charset="0"/>
                <a:cs typeface="ADLaM Display" panose="02010000000000000000" pitchFamily="2" charset="0"/>
              </a:rPr>
              <a:t>Potentially Eligible Cases:  Case Notes</a:t>
            </a:r>
            <a:br>
              <a:rPr lang="en-US" sz="3600">
                <a:latin typeface="Amasis MT Pro Black" panose="02040A04050005020304" pitchFamily="18" charset="0"/>
                <a:ea typeface="ADLaM Display" panose="02010000000000000000" pitchFamily="2" charset="0"/>
                <a:cs typeface="ADLaM Display" panose="02010000000000000000" pitchFamily="2" charset="0"/>
              </a:rPr>
            </a:br>
            <a:r>
              <a:rPr lang="en-US" sz="3600">
                <a:latin typeface="Amasis MT Pro Black" panose="02040A04050005020304" pitchFamily="18" charset="0"/>
                <a:ea typeface="ADLaM Display" panose="02010000000000000000" pitchFamily="2" charset="0"/>
                <a:cs typeface="ADLaM Display" panose="02010000000000000000" pitchFamily="2" charset="0"/>
              </a:rPr>
              <a:t>Policy Reference: </a:t>
            </a:r>
            <a:br>
              <a:rPr lang="en-US" sz="3600">
                <a:latin typeface="Amasis MT Pro Black" panose="02040A04050005020304" pitchFamily="18" charset="0"/>
                <a:ea typeface="ADLaM Display" panose="02010000000000000000" pitchFamily="2" charset="0"/>
                <a:cs typeface="ADLaM Display" panose="02010000000000000000" pitchFamily="2" charset="0"/>
              </a:rPr>
            </a:br>
            <a:r>
              <a:rPr lang="en-US" sz="3600">
                <a:latin typeface="Amasis MT Pro Black" panose="02040A04050005020304" pitchFamily="18" charset="0"/>
                <a:ea typeface="ADLaM Display" panose="02010000000000000000" pitchFamily="2" charset="0"/>
                <a:cs typeface="ADLaM Display" panose="02010000000000000000" pitchFamily="2" charset="0"/>
              </a:rPr>
              <a:t>VRSM Part C – Chapter 8.1 Pre-ETS</a:t>
            </a:r>
          </a:p>
        </p:txBody>
      </p:sp>
      <p:sp>
        <p:nvSpPr>
          <p:cNvPr id="3" name="Content Placeholder 2">
            <a:extLst>
              <a:ext uri="{FF2B5EF4-FFF2-40B4-BE49-F238E27FC236}">
                <a16:creationId xmlns:a16="http://schemas.microsoft.com/office/drawing/2014/main" id="{B312A184-C948-A82E-4499-A1FDD6F0523D}"/>
              </a:ext>
            </a:extLst>
          </p:cNvPr>
          <p:cNvSpPr>
            <a:spLocks noGrp="1"/>
          </p:cNvSpPr>
          <p:nvPr>
            <p:ph idx="1"/>
          </p:nvPr>
        </p:nvSpPr>
        <p:spPr>
          <a:xfrm>
            <a:off x="498020" y="2400300"/>
            <a:ext cx="10984445" cy="4378452"/>
          </a:xfrm>
        </p:spPr>
        <p:txBody>
          <a:bodyPr anchor="t">
            <a:normAutofit/>
          </a:bodyPr>
          <a:lstStyle/>
          <a:p>
            <a:pPr marL="0" marR="0" indent="0">
              <a:buNone/>
            </a:pPr>
            <a:r>
              <a:rPr lang="en-US" sz="2600">
                <a:solidFill>
                  <a:srgbClr val="000000"/>
                </a:solidFill>
                <a:effectLst/>
                <a:latin typeface="Amasis MT Pro Light" panose="02040304050005020304" pitchFamily="18" charset="0"/>
                <a:ea typeface="Times New Roman" panose="02020603050405020304" pitchFamily="18" charset="0"/>
              </a:rPr>
              <a:t>The TVRC or VR counselor assigned to the potentially eligible case must enter case notes in RHW that document information about the student, justification for services, progress, and outcomes. </a:t>
            </a:r>
            <a:r>
              <a:rPr lang="en-US" sz="2600">
                <a:solidFill>
                  <a:srgbClr val="000000"/>
                </a:solidFill>
                <a:latin typeface="Amasis MT Pro Light" panose="02040304050005020304" pitchFamily="18" charset="0"/>
                <a:ea typeface="Times New Roman" panose="02020603050405020304" pitchFamily="18" charset="0"/>
              </a:rPr>
              <a:t>Topics </a:t>
            </a:r>
            <a:r>
              <a:rPr lang="en-US" sz="2600">
                <a:solidFill>
                  <a:srgbClr val="000000"/>
                </a:solidFill>
                <a:effectLst/>
                <a:latin typeface="Amasis MT Pro Light" panose="02040304050005020304" pitchFamily="18" charset="0"/>
                <a:ea typeface="Times New Roman" panose="02020603050405020304" pitchFamily="18" charset="0"/>
              </a:rPr>
              <a:t>that must be documented in one case or multiple case notes, when applicable, are:</a:t>
            </a:r>
          </a:p>
          <a:p>
            <a:pPr marL="0" marR="0" indent="0">
              <a:buNone/>
            </a:pPr>
            <a:endParaRPr lang="en-US" sz="2600">
              <a:effectLst/>
              <a:latin typeface="Amasis MT Pro Light" panose="02040304050005020304" pitchFamily="18" charset="0"/>
              <a:ea typeface="Times New Roman" panose="02020603050405020304" pitchFamily="18" charset="0"/>
            </a:endParaRPr>
          </a:p>
          <a:p>
            <a:pPr marL="457200" lvl="1"/>
            <a:r>
              <a:rPr lang="en-US" sz="2600">
                <a:solidFill>
                  <a:srgbClr val="000000"/>
                </a:solidFill>
                <a:effectLst/>
                <a:latin typeface="Amasis MT Pro Light" panose="02040304050005020304" pitchFamily="18" charset="0"/>
                <a:ea typeface="Times New Roman" panose="02020603050405020304" pitchFamily="18" charset="0"/>
              </a:rPr>
              <a:t>a description of the disability, functional limitations, and counselor observations;</a:t>
            </a:r>
            <a:r>
              <a:rPr lang="en-US" sz="2600">
                <a:solidFill>
                  <a:srgbClr val="000000"/>
                </a:solidFill>
                <a:latin typeface="Amasis MT Pro Light" panose="02040304050005020304" pitchFamily="18" charset="0"/>
                <a:ea typeface="Times New Roman" panose="02020603050405020304" pitchFamily="18" charset="0"/>
              </a:rPr>
              <a:t> we should add corresponding case notes, as it can be confusing.</a:t>
            </a:r>
          </a:p>
          <a:p>
            <a:pPr marL="228600" lvl="1" indent="0">
              <a:buNone/>
            </a:pPr>
            <a:endParaRPr lang="en-US" sz="2600">
              <a:effectLst/>
              <a:latin typeface="Amasis MT Pro Light" panose="02040304050005020304" pitchFamily="18" charset="0"/>
              <a:ea typeface="Times New Roman" panose="02020603050405020304" pitchFamily="18" charset="0"/>
            </a:endParaRPr>
          </a:p>
          <a:p>
            <a:pPr marL="457200" lvl="1"/>
            <a:r>
              <a:rPr lang="en-US" sz="2600">
                <a:solidFill>
                  <a:srgbClr val="000000"/>
                </a:solidFill>
                <a:effectLst/>
                <a:latin typeface="Amasis MT Pro Light" panose="02040304050005020304" pitchFamily="18" charset="0"/>
                <a:ea typeface="Times New Roman" panose="02020603050405020304" pitchFamily="18" charset="0"/>
              </a:rPr>
              <a:t>a record of the disability from the student’s perspective;</a:t>
            </a:r>
            <a:endParaRPr lang="en-US" sz="2600">
              <a:effectLst/>
              <a:latin typeface="Amasis MT Pro Light" panose="02040304050005020304" pitchFamily="18" charset="0"/>
              <a:ea typeface="Times New Roman" panose="02020603050405020304" pitchFamily="18" charset="0"/>
            </a:endParaRPr>
          </a:p>
          <a:p>
            <a:pPr marL="0" indent="0">
              <a:buNone/>
            </a:pPr>
            <a:endParaRPr lang="en-US" sz="2200"/>
          </a:p>
        </p:txBody>
      </p:sp>
      <p:sp>
        <p:nvSpPr>
          <p:cNvPr id="4" name="Slide Number Placeholder 3">
            <a:extLst>
              <a:ext uri="{FF2B5EF4-FFF2-40B4-BE49-F238E27FC236}">
                <a16:creationId xmlns:a16="http://schemas.microsoft.com/office/drawing/2014/main" id="{56622459-C9F1-3BC2-DBA5-CED9D04D9772}"/>
              </a:ext>
            </a:extLst>
          </p:cNvPr>
          <p:cNvSpPr>
            <a:spLocks noGrp="1"/>
          </p:cNvSpPr>
          <p:nvPr>
            <p:ph type="sldNum" sz="quarter" idx="12"/>
          </p:nvPr>
        </p:nvSpPr>
        <p:spPr/>
        <p:txBody>
          <a:bodyPr>
            <a:normAutofit/>
          </a:bodyPr>
          <a:lstStyle/>
          <a:p>
            <a:fld id="{A728B967-4432-4DAF-B9F4-32F07CBFF675}" type="slidenum">
              <a:rPr lang="en-US" smtClean="0"/>
              <a:t>51</a:t>
            </a:fld>
            <a:endParaRPr lang="en-US"/>
          </a:p>
        </p:txBody>
      </p:sp>
    </p:spTree>
    <p:extLst>
      <p:ext uri="{BB962C8B-B14F-4D97-AF65-F5344CB8AC3E}">
        <p14:creationId xmlns:p14="http://schemas.microsoft.com/office/powerpoint/2010/main" val="35853002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rgbClr val="CCECFF"/>
            </a:gs>
            <a:gs pos="58000">
              <a:schemeClr val="bg1">
                <a:lumMod val="8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59001-7068-3D65-7341-8C7A33F3CFCE}"/>
              </a:ext>
            </a:extLst>
          </p:cNvPr>
          <p:cNvSpPr>
            <a:spLocks noGrp="1"/>
          </p:cNvSpPr>
          <p:nvPr>
            <p:ph type="title"/>
          </p:nvPr>
        </p:nvSpPr>
        <p:spPr>
          <a:xfrm>
            <a:off x="0" y="205168"/>
            <a:ext cx="12458700" cy="1681544"/>
          </a:xfrm>
        </p:spPr>
        <p:txBody>
          <a:bodyPr anchor="b">
            <a:noAutofit/>
          </a:bodyPr>
          <a:lstStyle/>
          <a:p>
            <a:pPr algn="ctr"/>
            <a:r>
              <a:rPr lang="en-US" sz="4000">
                <a:latin typeface="Amasis MT Pro Black" panose="02040A04050005020304" pitchFamily="18" charset="0"/>
              </a:rPr>
              <a:t>Potentially Eligible Cases:  Case Notes</a:t>
            </a:r>
            <a:br>
              <a:rPr lang="en-US" sz="4000">
                <a:latin typeface="Amasis MT Pro Black" panose="02040A04050005020304" pitchFamily="18" charset="0"/>
              </a:rPr>
            </a:br>
            <a:r>
              <a:rPr lang="en-US" sz="3200">
                <a:latin typeface="Amasis MT Pro Black" panose="02040A04050005020304" pitchFamily="18" charset="0"/>
              </a:rPr>
              <a:t>Policy Reference </a:t>
            </a:r>
            <a:br>
              <a:rPr lang="en-US" sz="3200">
                <a:latin typeface="Amasis MT Pro Black" panose="02040A04050005020304" pitchFamily="18" charset="0"/>
              </a:rPr>
            </a:br>
            <a:r>
              <a:rPr lang="en-US" sz="3200">
                <a:latin typeface="Amasis MT Pro Black" panose="02040A04050005020304" pitchFamily="18" charset="0"/>
              </a:rPr>
              <a:t>VRSM Part C – Chapter 8.1 Pre-ETS </a:t>
            </a:r>
            <a:r>
              <a:rPr lang="en-US" sz="2800">
                <a:latin typeface="Amasis MT Pro Light" panose="02040304050005020304" pitchFamily="18" charset="0"/>
              </a:rPr>
              <a:t>(continued)</a:t>
            </a:r>
            <a:endParaRPr lang="en-US" sz="4000">
              <a:latin typeface="Amasis MT Pro Light" panose="02040304050005020304" pitchFamily="18" charset="0"/>
            </a:endParaRPr>
          </a:p>
        </p:txBody>
      </p:sp>
      <p:sp>
        <p:nvSpPr>
          <p:cNvPr id="3" name="Content Placeholder 2">
            <a:extLst>
              <a:ext uri="{FF2B5EF4-FFF2-40B4-BE49-F238E27FC236}">
                <a16:creationId xmlns:a16="http://schemas.microsoft.com/office/drawing/2014/main" id="{B312A184-C948-A82E-4499-A1FDD6F0523D}"/>
              </a:ext>
            </a:extLst>
          </p:cNvPr>
          <p:cNvSpPr>
            <a:spLocks noGrp="1"/>
          </p:cNvSpPr>
          <p:nvPr>
            <p:ph idx="1"/>
          </p:nvPr>
        </p:nvSpPr>
        <p:spPr>
          <a:xfrm>
            <a:off x="483598" y="1965960"/>
            <a:ext cx="11032886" cy="4892040"/>
          </a:xfrm>
        </p:spPr>
        <p:txBody>
          <a:bodyPr anchor="t">
            <a:normAutofit/>
          </a:bodyPr>
          <a:lstStyle/>
          <a:p>
            <a:pPr marL="457200" lvl="1"/>
            <a:r>
              <a:rPr lang="en-US">
                <a:solidFill>
                  <a:srgbClr val="000000"/>
                </a:solidFill>
                <a:effectLst/>
                <a:latin typeface="Amasis MT Pro Light" panose="02040304050005020304" pitchFamily="18" charset="0"/>
                <a:ea typeface="Times New Roman" panose="02020603050405020304" pitchFamily="18" charset="0"/>
              </a:rPr>
              <a:t>counseling and guidance and other Pre-ETS provided directly by the VR counselor;</a:t>
            </a:r>
            <a:endParaRPr lang="en-US">
              <a:effectLst/>
              <a:latin typeface="Amasis MT Pro Light" panose="02040304050005020304" pitchFamily="18" charset="0"/>
              <a:ea typeface="Times New Roman" panose="02020603050405020304" pitchFamily="18" charset="0"/>
            </a:endParaRPr>
          </a:p>
          <a:p>
            <a:pPr marL="457200" lvl="1"/>
            <a:endParaRPr lang="en-US">
              <a:solidFill>
                <a:srgbClr val="000000"/>
              </a:solidFill>
              <a:effectLst/>
              <a:latin typeface="Amasis MT Pro Light" panose="02040304050005020304" pitchFamily="18" charset="0"/>
              <a:ea typeface="Times New Roman" panose="02020603050405020304" pitchFamily="18" charset="0"/>
            </a:endParaRPr>
          </a:p>
          <a:p>
            <a:pPr marL="457200" lvl="1"/>
            <a:r>
              <a:rPr lang="en-US">
                <a:solidFill>
                  <a:srgbClr val="000000"/>
                </a:solidFill>
                <a:effectLst/>
                <a:latin typeface="Amasis MT Pro Light" panose="02040304050005020304" pitchFamily="18" charset="0"/>
                <a:ea typeface="Times New Roman" panose="02020603050405020304" pitchFamily="18" charset="0"/>
              </a:rPr>
              <a:t>a service justification case note that indicates the planned services, including the type of, and rationale for, Pre-ETS; and</a:t>
            </a:r>
            <a:endParaRPr lang="en-US">
              <a:effectLst/>
              <a:latin typeface="Amasis MT Pro Light" panose="02040304050005020304" pitchFamily="18" charset="0"/>
              <a:ea typeface="Times New Roman" panose="02020603050405020304" pitchFamily="18" charset="0"/>
            </a:endParaRPr>
          </a:p>
          <a:p>
            <a:pPr marL="457200" lvl="1"/>
            <a:endParaRPr lang="en-US">
              <a:solidFill>
                <a:srgbClr val="000000"/>
              </a:solidFill>
              <a:effectLst/>
              <a:latin typeface="Amasis MT Pro Light" panose="02040304050005020304" pitchFamily="18" charset="0"/>
              <a:ea typeface="Times New Roman" panose="02020603050405020304" pitchFamily="18" charset="0"/>
            </a:endParaRPr>
          </a:p>
          <a:p>
            <a:pPr marL="457200" lvl="1"/>
            <a:r>
              <a:rPr lang="en-US">
                <a:solidFill>
                  <a:srgbClr val="000000"/>
                </a:solidFill>
                <a:effectLst/>
                <a:latin typeface="Amasis MT Pro Light" panose="02040304050005020304" pitchFamily="18" charset="0"/>
                <a:ea typeface="Times New Roman" panose="02020603050405020304" pitchFamily="18" charset="0"/>
              </a:rPr>
              <a:t>the skills gained, as well as other progress made by the student as a result of receiving Pre-ETS</a:t>
            </a:r>
          </a:p>
          <a:p>
            <a:pPr marL="457200" lvl="1"/>
            <a:endParaRPr lang="en-US">
              <a:solidFill>
                <a:srgbClr val="000000"/>
              </a:solidFill>
              <a:latin typeface="Amasis MT Pro Light" panose="02040304050005020304" pitchFamily="18" charset="0"/>
              <a:ea typeface="Times New Roman" panose="02020603050405020304" pitchFamily="18" charset="0"/>
            </a:endParaRPr>
          </a:p>
          <a:p>
            <a:pPr marL="228600" lvl="1" indent="0">
              <a:buNone/>
            </a:pPr>
            <a:r>
              <a:rPr lang="en-US">
                <a:solidFill>
                  <a:srgbClr val="000000"/>
                </a:solidFill>
                <a:effectLst/>
                <a:latin typeface="Amasis MT Pro Light" panose="02040304050005020304" pitchFamily="18" charset="0"/>
                <a:ea typeface="Times New Roman" panose="02020603050405020304" pitchFamily="18" charset="0"/>
              </a:rPr>
              <a:t>For More information on Pre-ETS case notes and activities, reference TWC Desk Aide for Potentially Eligible </a:t>
            </a:r>
            <a:r>
              <a:rPr lang="en-US">
                <a:latin typeface="Amasis MT Pro Light" panose="02040304050005020304" pitchFamily="18" charset="0"/>
                <a:hlinkClick r:id="rId3"/>
              </a:rPr>
              <a:t>Vocational Rehabilitation Division: Transition Services for Students and Youth with Disabilities (texas.gov)</a:t>
            </a:r>
            <a:r>
              <a:rPr lang="en-US">
                <a:solidFill>
                  <a:srgbClr val="000000"/>
                </a:solidFill>
                <a:latin typeface="Amasis MT Pro Light" panose="02040304050005020304" pitchFamily="18" charset="0"/>
              </a:rPr>
              <a:t> and the new </a:t>
            </a:r>
            <a:r>
              <a:rPr lang="en-US" sz="2400" i="1" kern="0">
                <a:effectLst/>
                <a:latin typeface="Amasis MT Pro Light" panose="02040304050005020304" pitchFamily="18" charset="0"/>
                <a:ea typeface="Times New Roman" panose="02020603050405020304" pitchFamily="18" charset="0"/>
              </a:rPr>
              <a:t>Desk Aide:  How to Document a Potentially Eligible Case.</a:t>
            </a:r>
            <a:endParaRPr lang="en-US" sz="2200">
              <a:latin typeface="Amasis MT Pro Light" panose="02040304050005020304" pitchFamily="18" charset="0"/>
            </a:endParaRPr>
          </a:p>
        </p:txBody>
      </p:sp>
      <p:sp>
        <p:nvSpPr>
          <p:cNvPr id="4" name="Slide Number Placeholder 3">
            <a:extLst>
              <a:ext uri="{FF2B5EF4-FFF2-40B4-BE49-F238E27FC236}">
                <a16:creationId xmlns:a16="http://schemas.microsoft.com/office/drawing/2014/main" id="{56622459-C9F1-3BC2-DBA5-CED9D04D9772}"/>
              </a:ext>
            </a:extLst>
          </p:cNvPr>
          <p:cNvSpPr>
            <a:spLocks noGrp="1"/>
          </p:cNvSpPr>
          <p:nvPr>
            <p:ph type="sldNum" sz="quarter" idx="12"/>
          </p:nvPr>
        </p:nvSpPr>
        <p:spPr/>
        <p:txBody>
          <a:bodyPr>
            <a:normAutofit/>
          </a:bodyPr>
          <a:lstStyle/>
          <a:p>
            <a:fld id="{A728B967-4432-4DAF-B9F4-32F07CBFF675}" type="slidenum">
              <a:rPr lang="en-US" smtClean="0"/>
              <a:t>52</a:t>
            </a:fld>
            <a:endParaRPr lang="en-US"/>
          </a:p>
        </p:txBody>
      </p:sp>
    </p:spTree>
    <p:extLst>
      <p:ext uri="{BB962C8B-B14F-4D97-AF65-F5344CB8AC3E}">
        <p14:creationId xmlns:p14="http://schemas.microsoft.com/office/powerpoint/2010/main" val="9854735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hoto of school study group enjoying learning">
            <a:extLst>
              <a:ext uri="{FF2B5EF4-FFF2-40B4-BE49-F238E27FC236}">
                <a16:creationId xmlns:a16="http://schemas.microsoft.com/office/drawing/2014/main" id="{FA776289-A2CE-3960-4963-60B89CEE9DB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523488" y="10"/>
            <a:ext cx="8668512" cy="6857990"/>
          </a:xfrm>
          <a:prstGeom prst="rect">
            <a:avLst/>
          </a:prstGeom>
        </p:spPr>
      </p:pic>
      <p:sp>
        <p:nvSpPr>
          <p:cNvPr id="8" name="Rectangle 7">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AC1F3B-2932-2E1C-E6FF-CF291A6BBFC5}"/>
              </a:ext>
            </a:extLst>
          </p:cNvPr>
          <p:cNvSpPr>
            <a:spLocks noGrp="1"/>
          </p:cNvSpPr>
          <p:nvPr>
            <p:ph type="title"/>
          </p:nvPr>
        </p:nvSpPr>
        <p:spPr>
          <a:xfrm>
            <a:off x="477981" y="1122363"/>
            <a:ext cx="4023360" cy="3204134"/>
          </a:xfrm>
        </p:spPr>
        <p:txBody>
          <a:bodyPr vert="horz" lIns="91440" tIns="45720" rIns="91440" bIns="45720" rtlCol="0" anchor="b">
            <a:normAutofit/>
          </a:bodyPr>
          <a:lstStyle/>
          <a:p>
            <a:pPr algn="ctr"/>
            <a:r>
              <a:rPr lang="en-US" sz="4800">
                <a:latin typeface="Amasis MT Pro Black" panose="02040A04050005020304" pitchFamily="18" charset="0"/>
              </a:rPr>
              <a:t>PE Case Scenario </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3">
            <a:extLst>
              <a:ext uri="{FF2B5EF4-FFF2-40B4-BE49-F238E27FC236}">
                <a16:creationId xmlns:a16="http://schemas.microsoft.com/office/drawing/2014/main" id="{5292ADCB-E397-FA7D-F5D9-3C8EF6B4023E}"/>
              </a:ext>
            </a:extLst>
          </p:cNvPr>
          <p:cNvSpPr>
            <a:spLocks noGrp="1"/>
          </p:cNvSpPr>
          <p:nvPr>
            <p:ph type="sldNum" sz="quarter" idx="12"/>
          </p:nvPr>
        </p:nvSpPr>
        <p:spPr>
          <a:xfrm>
            <a:off x="10848974" y="6356350"/>
            <a:ext cx="504825" cy="365125"/>
          </a:xfrm>
        </p:spPr>
        <p:txBody>
          <a:bodyPr/>
          <a:lstStyle/>
          <a:p>
            <a:pPr algn="ctr"/>
            <a:fld id="{775B6C71-B8E2-4E4D-A4A3-1937B1299F9F}" type="slidenum">
              <a:rPr lang="en-US" smtClean="0">
                <a:solidFill>
                  <a:schemeClr val="tx1"/>
                </a:solidFill>
              </a:rPr>
              <a:pPr algn="ctr"/>
              <a:t>53</a:t>
            </a:fld>
            <a:endParaRPr lang="en-US">
              <a:solidFill>
                <a:schemeClr val="tx1"/>
              </a:solidFill>
            </a:endParaRPr>
          </a:p>
        </p:txBody>
      </p:sp>
    </p:spTree>
    <p:extLst>
      <p:ext uri="{BB962C8B-B14F-4D97-AF65-F5344CB8AC3E}">
        <p14:creationId xmlns:p14="http://schemas.microsoft.com/office/powerpoint/2010/main" val="838846974"/>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Rectangle 24">
            <a:extLst>
              <a:ext uri="{FF2B5EF4-FFF2-40B4-BE49-F238E27FC236}">
                <a16:creationId xmlns:a16="http://schemas.microsoft.com/office/drawing/2014/main" id="{541CEA24-8518-4C08-A11E-B7E64FB31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p:cNvSpPr>
            <a:spLocks noGrp="1"/>
          </p:cNvSpPr>
          <p:nvPr>
            <p:ph type="title"/>
          </p:nvPr>
        </p:nvSpPr>
        <p:spPr>
          <a:xfrm>
            <a:off x="4726189" y="2378049"/>
            <a:ext cx="6092786" cy="2127287"/>
          </a:xfrm>
        </p:spPr>
        <p:txBody>
          <a:bodyPr vert="horz" lIns="91440" tIns="45720" rIns="91440" bIns="45720" rtlCol="0" anchor="b">
            <a:normAutofit/>
          </a:bodyPr>
          <a:lstStyle/>
          <a:p>
            <a:pPr algn="ctr"/>
            <a:r>
              <a:rPr lang="en-US" sz="4800" kern="1200">
                <a:solidFill>
                  <a:schemeClr val="tx1"/>
                </a:solidFill>
                <a:latin typeface="Amasis MT Pro Black" panose="02040A04050005020304" pitchFamily="18" charset="0"/>
              </a:rPr>
              <a:t>VR Process Timeline</a:t>
            </a:r>
          </a:p>
        </p:txBody>
      </p:sp>
      <p:cxnSp>
        <p:nvCxnSpPr>
          <p:cNvPr id="27" name="Straight Connector 26">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FE7B512E-567D-98EF-F5AB-B0097BD2F5A2}"/>
              </a:ext>
            </a:extLst>
          </p:cNvPr>
          <p:cNvSpPr>
            <a:spLocks noGrp="1"/>
          </p:cNvSpPr>
          <p:nvPr>
            <p:ph type="sldNum" sz="quarter" idx="12"/>
          </p:nvPr>
        </p:nvSpPr>
        <p:spPr>
          <a:xfrm>
            <a:off x="11364091" y="0"/>
            <a:ext cx="826383" cy="680018"/>
          </a:xfrm>
        </p:spPr>
        <p:txBody>
          <a:bodyPr vert="horz" lIns="91440" tIns="45720" rIns="91440" bIns="45720" rtlCol="0" anchor="ctr">
            <a:normAutofit/>
          </a:bodyPr>
          <a:lstStyle/>
          <a:p>
            <a:pPr algn="ctr" defTabSz="914400">
              <a:spcAft>
                <a:spcPts val="600"/>
              </a:spcAft>
            </a:pPr>
            <a:fld id="{775B6C71-B8E2-4E4D-A4A3-1937B1299F9F}" type="slidenum">
              <a:rPr lang="en-US" smtClean="0"/>
              <a:pPr algn="ctr" defTabSz="914400">
                <a:spcAft>
                  <a:spcPts val="600"/>
                </a:spcAft>
              </a:pPr>
              <a:t>54</a:t>
            </a:fld>
            <a:endParaRPr lang="en-US"/>
          </a:p>
        </p:txBody>
      </p:sp>
      <p:cxnSp>
        <p:nvCxnSpPr>
          <p:cNvPr id="29" name="Straight Connector 28">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4AA74EAB-FD76-4F40-A962-CEADC3054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425172"/>
            <a:ext cx="1469410" cy="469534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16" name="Graphic 15" descr="Head with Gears">
            <a:extLst>
              <a:ext uri="{FF2B5EF4-FFF2-40B4-BE49-F238E27FC236}">
                <a16:creationId xmlns:a16="http://schemas.microsoft.com/office/drawing/2014/main" id="{DBFFB95C-63C1-525E-4804-C02BE20B00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899" y="2355650"/>
            <a:ext cx="3756276" cy="3756276"/>
          </a:xfrm>
          <a:prstGeom prst="rect">
            <a:avLst/>
          </a:prstGeom>
        </p:spPr>
      </p:pic>
      <p:sp>
        <p:nvSpPr>
          <p:cNvPr id="2" name="Slide Number Placeholder 3">
            <a:extLst>
              <a:ext uri="{FF2B5EF4-FFF2-40B4-BE49-F238E27FC236}">
                <a16:creationId xmlns:a16="http://schemas.microsoft.com/office/drawing/2014/main" id="{D70A0F38-BB55-3E23-52B5-BDB93EA7CCA8}"/>
              </a:ext>
            </a:extLst>
          </p:cNvPr>
          <p:cNvSpPr txBox="1">
            <a:spLocks/>
          </p:cNvSpPr>
          <p:nvPr/>
        </p:nvSpPr>
        <p:spPr>
          <a:xfrm>
            <a:off x="10848974" y="6356350"/>
            <a:ext cx="504825"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775B6C71-B8E2-4E4D-A4A3-1937B1299F9F}" type="slidenum">
              <a:rPr lang="en-US" smtClean="0"/>
              <a:pPr algn="ctr"/>
              <a:t>54</a:t>
            </a:fld>
            <a:endParaRPr lang="en-US"/>
          </a:p>
        </p:txBody>
      </p:sp>
    </p:spTree>
    <p:extLst>
      <p:ext uri="{BB962C8B-B14F-4D97-AF65-F5344CB8AC3E}">
        <p14:creationId xmlns:p14="http://schemas.microsoft.com/office/powerpoint/2010/main" val="1356318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75EB8-EBBF-4646-887D-81D2A5AA9735}"/>
              </a:ext>
            </a:extLst>
          </p:cNvPr>
          <p:cNvSpPr>
            <a:spLocks noGrp="1"/>
          </p:cNvSpPr>
          <p:nvPr>
            <p:ph type="title"/>
          </p:nvPr>
        </p:nvSpPr>
        <p:spPr>
          <a:xfrm>
            <a:off x="2041067" y="171998"/>
            <a:ext cx="8288032" cy="676276"/>
          </a:xfrm>
        </p:spPr>
        <p:txBody>
          <a:bodyPr vert="horz" lIns="91440" tIns="45720" rIns="91440" bIns="45720" rtlCol="0" anchor="b">
            <a:normAutofit fontScale="90000"/>
          </a:bodyPr>
          <a:lstStyle/>
          <a:p>
            <a:pPr algn="ctr"/>
            <a:r>
              <a:rPr lang="en-US" kern="1200">
                <a:solidFill>
                  <a:srgbClr val="0070C0"/>
                </a:solidFill>
                <a:latin typeface="Amasis MT Pro Black" panose="02040A04050005020304" pitchFamily="18" charset="0"/>
              </a:rPr>
              <a:t>The VR Process and Timelines</a:t>
            </a:r>
          </a:p>
        </p:txBody>
      </p:sp>
      <p:pic>
        <p:nvPicPr>
          <p:cNvPr id="7" name="Picture 6" descr="Picture of the VR process and timelines. Texans with disabilities enter into initial contact phase with VR, progress to application, eligibility determination, comprehensive assessment and planning, service delivery, and employment.">
            <a:extLst>
              <a:ext uri="{FF2B5EF4-FFF2-40B4-BE49-F238E27FC236}">
                <a16:creationId xmlns:a16="http://schemas.microsoft.com/office/drawing/2014/main" id="{97DAD09A-8CD6-4625-B23B-C437C4E8293B}"/>
              </a:ext>
            </a:extLst>
          </p:cNvPr>
          <p:cNvPicPr>
            <a:picLocks noChangeAspect="1"/>
          </p:cNvPicPr>
          <p:nvPr/>
        </p:nvPicPr>
        <p:blipFill>
          <a:blip r:embed="rId3"/>
          <a:stretch>
            <a:fillRect/>
          </a:stretch>
        </p:blipFill>
        <p:spPr>
          <a:xfrm>
            <a:off x="0" y="1853913"/>
            <a:ext cx="12192000" cy="4978399"/>
          </a:xfrm>
          <a:prstGeom prst="rect">
            <a:avLst/>
          </a:prstGeom>
        </p:spPr>
      </p:pic>
      <p:sp>
        <p:nvSpPr>
          <p:cNvPr id="8" name="TextBox 7">
            <a:extLst>
              <a:ext uri="{FF2B5EF4-FFF2-40B4-BE49-F238E27FC236}">
                <a16:creationId xmlns:a16="http://schemas.microsoft.com/office/drawing/2014/main" id="{63A1BC3F-1E90-4838-953C-505C58D36B60}"/>
              </a:ext>
            </a:extLst>
          </p:cNvPr>
          <p:cNvSpPr txBox="1"/>
          <p:nvPr/>
        </p:nvSpPr>
        <p:spPr>
          <a:xfrm>
            <a:off x="2305335" y="978973"/>
            <a:ext cx="8288032" cy="744240"/>
          </a:xfrm>
          <a:prstGeom prst="rect">
            <a:avLst/>
          </a:prstGeom>
        </p:spPr>
        <p:txBody>
          <a:bodyPr vert="horz" lIns="91440" tIns="45720" rIns="91440" bIns="45720" rtlCol="0" anchor="t">
            <a:normAutofit/>
          </a:bodyPr>
          <a:lstStyle/>
          <a:p>
            <a:pPr marR="0" lvl="0" algn="ctr" fontAlgn="auto">
              <a:spcBef>
                <a:spcPts val="1000"/>
              </a:spcBef>
              <a:buClr>
                <a:schemeClr val="accent1"/>
              </a:buClr>
              <a:buSzPct val="80000"/>
              <a:tabLst/>
              <a:defRPr/>
            </a:pPr>
            <a:r>
              <a:rPr kumimoji="0" lang="en-US" sz="2800" b="0" i="1" u="none" strike="noStrike" cap="none" spc="0" normalizeH="0" baseline="0" noProof="0">
                <a:ln>
                  <a:noFill/>
                </a:ln>
                <a:solidFill>
                  <a:schemeClr val="tx1">
                    <a:lumMod val="50000"/>
                    <a:lumOff val="50000"/>
                  </a:schemeClr>
                </a:solidFill>
                <a:effectLst/>
                <a:uLnTx/>
                <a:uFillTx/>
                <a:latin typeface="Amasis MT Pro Black" panose="02040A04050005020304" pitchFamily="18" charset="0"/>
              </a:rPr>
              <a:t>30 </a:t>
            </a:r>
            <a:r>
              <a:rPr kumimoji="0" lang="en-US" sz="2800" b="0" i="1" u="none" strike="noStrike" cap="none" spc="0" normalizeH="0" baseline="0" noProof="0">
                <a:ln>
                  <a:noFill/>
                </a:ln>
                <a:solidFill>
                  <a:schemeClr val="tx1">
                    <a:lumMod val="50000"/>
                    <a:lumOff val="50000"/>
                  </a:schemeClr>
                </a:solidFill>
                <a:effectLst/>
                <a:uLnTx/>
                <a:uFillTx/>
                <a:latin typeface="Amasis MT Pro Black" panose="02040A04050005020304" pitchFamily="18" charset="0"/>
                <a:sym typeface="Wingdings" panose="05000000000000000000" pitchFamily="2" charset="2"/>
              </a:rPr>
              <a:t> 60  90-day timelines</a:t>
            </a:r>
            <a:endParaRPr kumimoji="0" lang="en-US" sz="2800" b="0" i="1" u="none" strike="noStrike" cap="none" spc="0" normalizeH="0" baseline="0" noProof="0">
              <a:ln>
                <a:noFill/>
              </a:ln>
              <a:solidFill>
                <a:schemeClr val="tx1">
                  <a:lumMod val="50000"/>
                  <a:lumOff val="50000"/>
                </a:schemeClr>
              </a:solidFill>
              <a:effectLst/>
              <a:uLnTx/>
              <a:uFillTx/>
              <a:latin typeface="Amasis MT Pro Black" panose="02040A04050005020304" pitchFamily="18" charset="0"/>
            </a:endParaRPr>
          </a:p>
        </p:txBody>
      </p:sp>
      <p:sp>
        <p:nvSpPr>
          <p:cNvPr id="4" name="Slide Number Placeholder 3">
            <a:extLst>
              <a:ext uri="{FF2B5EF4-FFF2-40B4-BE49-F238E27FC236}">
                <a16:creationId xmlns:a16="http://schemas.microsoft.com/office/drawing/2014/main" id="{6029D97D-B341-AB2E-A650-ACA4039E23FB}"/>
              </a:ext>
            </a:extLst>
          </p:cNvPr>
          <p:cNvSpPr>
            <a:spLocks noGrp="1"/>
          </p:cNvSpPr>
          <p:nvPr>
            <p:ph type="sldNum" sz="quarter" idx="12"/>
          </p:nvPr>
        </p:nvSpPr>
        <p:spPr>
          <a:xfrm>
            <a:off x="10839450" y="6356350"/>
            <a:ext cx="514350" cy="365125"/>
          </a:xfrm>
        </p:spPr>
        <p:txBody>
          <a:bodyPr>
            <a:normAutofit/>
          </a:bodyPr>
          <a:lstStyle/>
          <a:p>
            <a:pPr algn="ctr"/>
            <a:fld id="{775B6C71-B8E2-4E4D-A4A3-1937B1299F9F}" type="slidenum">
              <a:rPr lang="en-US" smtClean="0"/>
              <a:pPr algn="ctr"/>
              <a:t>55</a:t>
            </a:fld>
            <a:endParaRPr lang="en-US"/>
          </a:p>
        </p:txBody>
      </p:sp>
    </p:spTree>
    <p:extLst>
      <p:ext uri="{BB962C8B-B14F-4D97-AF65-F5344CB8AC3E}">
        <p14:creationId xmlns:p14="http://schemas.microsoft.com/office/powerpoint/2010/main" val="11829744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rgbClr val="CCECFF"/>
            </a:gs>
            <a:gs pos="58000">
              <a:schemeClr val="bg1">
                <a:lumMod val="8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39219-F351-D682-262D-13BC2FE91AB1}"/>
              </a:ext>
            </a:extLst>
          </p:cNvPr>
          <p:cNvSpPr>
            <a:spLocks noGrp="1"/>
          </p:cNvSpPr>
          <p:nvPr>
            <p:ph type="title"/>
          </p:nvPr>
        </p:nvSpPr>
        <p:spPr>
          <a:xfrm>
            <a:off x="0" y="136525"/>
            <a:ext cx="12192000" cy="764526"/>
          </a:xfrm>
        </p:spPr>
        <p:txBody>
          <a:bodyPr>
            <a:normAutofit/>
          </a:bodyPr>
          <a:lstStyle/>
          <a:p>
            <a:pPr algn="ctr"/>
            <a:r>
              <a:rPr lang="en-US">
                <a:latin typeface="Amasis MT Pro Black" panose="02040A04050005020304" pitchFamily="18" charset="0"/>
              </a:rPr>
              <a:t>Common Forms and When to Use Them</a:t>
            </a:r>
            <a:endParaRPr lang="en-US">
              <a:highlight>
                <a:srgbClr val="FFFF00"/>
              </a:highlight>
              <a:latin typeface="Amasis MT Pro Black" panose="02040A04050005020304" pitchFamily="18" charset="0"/>
            </a:endParaRPr>
          </a:p>
        </p:txBody>
      </p:sp>
      <p:sp>
        <p:nvSpPr>
          <p:cNvPr id="4" name="Slide Number Placeholder 3">
            <a:extLst>
              <a:ext uri="{FF2B5EF4-FFF2-40B4-BE49-F238E27FC236}">
                <a16:creationId xmlns:a16="http://schemas.microsoft.com/office/drawing/2014/main" id="{BB9AE4FE-10BB-68BF-7D7C-342944AD282E}"/>
              </a:ext>
            </a:extLst>
          </p:cNvPr>
          <p:cNvSpPr>
            <a:spLocks noGrp="1"/>
          </p:cNvSpPr>
          <p:nvPr>
            <p:ph type="sldNum" sz="quarter" idx="12"/>
          </p:nvPr>
        </p:nvSpPr>
        <p:spPr>
          <a:xfrm>
            <a:off x="10925174" y="6356350"/>
            <a:ext cx="428625" cy="365125"/>
          </a:xfrm>
        </p:spPr>
        <p:txBody>
          <a:bodyPr>
            <a:normAutofit/>
          </a:bodyPr>
          <a:lstStyle/>
          <a:p>
            <a:pPr algn="ctr"/>
            <a:fld id="{775B6C71-B8E2-4E4D-A4A3-1937B1299F9F}" type="slidenum">
              <a:rPr lang="en-US" smtClean="0"/>
              <a:pPr algn="ctr"/>
              <a:t>56</a:t>
            </a:fld>
            <a:endParaRPr lang="en-US"/>
          </a:p>
        </p:txBody>
      </p:sp>
      <p:graphicFrame>
        <p:nvGraphicFramePr>
          <p:cNvPr id="5" name="Table 4">
            <a:extLst>
              <a:ext uri="{FF2B5EF4-FFF2-40B4-BE49-F238E27FC236}">
                <a16:creationId xmlns:a16="http://schemas.microsoft.com/office/drawing/2014/main" id="{23997D5B-0FC5-6F41-D3ED-DDF4210C1A0B}"/>
              </a:ext>
            </a:extLst>
          </p:cNvPr>
          <p:cNvGraphicFramePr>
            <a:graphicFrameLocks noGrp="1"/>
          </p:cNvGraphicFramePr>
          <p:nvPr>
            <p:extLst>
              <p:ext uri="{D42A27DB-BD31-4B8C-83A1-F6EECF244321}">
                <p14:modId xmlns:p14="http://schemas.microsoft.com/office/powerpoint/2010/main" val="1256220717"/>
              </p:ext>
            </p:extLst>
          </p:nvPr>
        </p:nvGraphicFramePr>
        <p:xfrm>
          <a:off x="307767" y="1076401"/>
          <a:ext cx="11693733" cy="5212080"/>
        </p:xfrm>
        <a:graphic>
          <a:graphicData uri="http://schemas.openxmlformats.org/drawingml/2006/table">
            <a:tbl>
              <a:tblPr firstRow="1"/>
              <a:tblGrid>
                <a:gridCol w="3102246">
                  <a:extLst>
                    <a:ext uri="{9D8B030D-6E8A-4147-A177-3AD203B41FA5}">
                      <a16:colId xmlns:a16="http://schemas.microsoft.com/office/drawing/2014/main" val="1867513224"/>
                    </a:ext>
                  </a:extLst>
                </a:gridCol>
                <a:gridCol w="6194375">
                  <a:extLst>
                    <a:ext uri="{9D8B030D-6E8A-4147-A177-3AD203B41FA5}">
                      <a16:colId xmlns:a16="http://schemas.microsoft.com/office/drawing/2014/main" val="4257234918"/>
                    </a:ext>
                  </a:extLst>
                </a:gridCol>
                <a:gridCol w="2397112">
                  <a:extLst>
                    <a:ext uri="{9D8B030D-6E8A-4147-A177-3AD203B41FA5}">
                      <a16:colId xmlns:a16="http://schemas.microsoft.com/office/drawing/2014/main" val="1274597750"/>
                    </a:ext>
                  </a:extLst>
                </a:gridCol>
              </a:tblGrid>
              <a:tr h="2400262">
                <a:tc>
                  <a:txBody>
                    <a:bodyPr/>
                    <a:lstStyle/>
                    <a:p>
                      <a:pPr algn="l" rtl="0" fontAlgn="base"/>
                      <a:r>
                        <a:rPr lang="en-US" sz="2200" b="1" i="0">
                          <a:effectLst/>
                          <a:latin typeface="Amasis MT Pro Black" panose="02040A04050005020304" pitchFamily="18" charset="0"/>
                        </a:rPr>
                        <a:t>VR 5060</a:t>
                      </a:r>
                    </a:p>
                    <a:p>
                      <a:pPr algn="l" rtl="0" fontAlgn="base"/>
                      <a:r>
                        <a:rPr lang="en-US" sz="2200" b="1" i="0">
                          <a:effectLst/>
                          <a:latin typeface="Amasis MT Pro Light" panose="02040304050005020304" pitchFamily="18" charset="0"/>
                        </a:rPr>
                        <a:t>Permission to Collect Information </a:t>
                      </a:r>
                    </a:p>
                  </a:txBody>
                  <a:tcPr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rtl="0" fontAlgn="base">
                        <a:buFontTx/>
                        <a:buNone/>
                      </a:pPr>
                      <a:r>
                        <a:rPr lang="en-US" sz="2200" b="0" i="0">
                          <a:effectLst/>
                          <a:latin typeface="Amasis MT Pro Light" panose="02040304050005020304" pitchFamily="18" charset="0"/>
                        </a:rPr>
                        <a:t>A customer authorizes VR to collect information or records from an individual or entity.  </a:t>
                      </a:r>
                    </a:p>
                    <a:p>
                      <a:pPr algn="l" rtl="0" fontAlgn="base">
                        <a:buFont typeface="Arial" panose="020B0604020202020204" pitchFamily="34" charset="0"/>
                        <a:buChar char="•"/>
                      </a:pPr>
                      <a:r>
                        <a:rPr lang="en-US" sz="2200" b="0" i="0">
                          <a:effectLst/>
                          <a:latin typeface="Amasis MT Pro Light" panose="02040304050005020304" pitchFamily="18" charset="0"/>
                        </a:rPr>
                        <a:t>A customer completes an application and: </a:t>
                      </a:r>
                    </a:p>
                    <a:p>
                      <a:pPr algn="l" rtl="0" fontAlgn="base">
                        <a:buFont typeface="Arial" panose="020B0604020202020204" pitchFamily="34" charset="0"/>
                        <a:buChar char="•"/>
                      </a:pPr>
                      <a:r>
                        <a:rPr lang="en-US" sz="2200" b="0" i="0">
                          <a:effectLst/>
                          <a:latin typeface="Amasis MT Pro Light" panose="02040304050005020304" pitchFamily="18" charset="0"/>
                        </a:rPr>
                        <a:t>An individual at a 14c is interested in applying for VR services,  </a:t>
                      </a:r>
                    </a:p>
                    <a:p>
                      <a:pPr algn="l" rtl="0" fontAlgn="base">
                        <a:buFont typeface="Arial" panose="020B0604020202020204" pitchFamily="34" charset="0"/>
                        <a:buChar char="•"/>
                      </a:pPr>
                      <a:r>
                        <a:rPr lang="en-US" sz="2200" b="0" i="0">
                          <a:effectLst/>
                          <a:latin typeface="Amasis MT Pro Light" panose="02040304050005020304" pitchFamily="18" charset="0"/>
                        </a:rPr>
                        <a:t>VR is requesting records or information, or  </a:t>
                      </a:r>
                    </a:p>
                    <a:p>
                      <a:pPr algn="l" rtl="0" fontAlgn="base">
                        <a:buFont typeface="Arial" panose="020B0604020202020204" pitchFamily="34" charset="0"/>
                        <a:buChar char="•"/>
                      </a:pPr>
                      <a:r>
                        <a:rPr lang="en-US" sz="2200" b="0" i="0">
                          <a:effectLst/>
                          <a:latin typeface="Amasis MT Pro Light" panose="02040304050005020304" pitchFamily="18" charset="0"/>
                        </a:rPr>
                        <a:t>VR discloses records to a juvenile service provider. </a:t>
                      </a: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rtl="0" fontAlgn="base"/>
                      <a:r>
                        <a:rPr lang="en-US" sz="2200" b="0" i="0">
                          <a:effectLst/>
                          <a:latin typeface="Amasis MT Pro Light" panose="02040304050005020304" pitchFamily="18" charset="0"/>
                        </a:rPr>
                        <a:t>The release is valid for 365 days from the date signed, or until the date when the VR case is closed, whichever date occurs earlier. </a:t>
                      </a:r>
                    </a:p>
                  </a:txBody>
                  <a:tcPr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785002021"/>
                  </a:ext>
                </a:extLst>
              </a:tr>
              <a:tr h="2400262">
                <a:tc>
                  <a:txBody>
                    <a:bodyPr/>
                    <a:lstStyle/>
                    <a:p>
                      <a:pPr algn="l" rtl="0" fontAlgn="base"/>
                      <a:r>
                        <a:rPr lang="en-US" sz="2200" b="1" i="0">
                          <a:effectLst/>
                          <a:latin typeface="Amasis MT Pro Black" panose="02040A04050005020304" pitchFamily="18" charset="0"/>
                        </a:rPr>
                        <a:t>VR 5061</a:t>
                      </a:r>
                    </a:p>
                    <a:p>
                      <a:pPr algn="l" rtl="0" fontAlgn="base"/>
                      <a:r>
                        <a:rPr lang="en-US" sz="2200" b="1" i="0">
                          <a:effectLst/>
                          <a:latin typeface="Amasis MT Pro Light" panose="02040304050005020304" pitchFamily="18" charset="0"/>
                        </a:rPr>
                        <a:t>Notice and Consent for Disclosure of Personal Information </a:t>
                      </a:r>
                    </a:p>
                  </a:txBody>
                  <a:tcPr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rtl="0" fontAlgn="base">
                        <a:buFont typeface="Arial" panose="020B0604020202020204" pitchFamily="34" charset="0"/>
                        <a:buChar char="•"/>
                      </a:pPr>
                      <a:r>
                        <a:rPr lang="en-US" sz="2200" b="0" i="0">
                          <a:effectLst/>
                          <a:latin typeface="Amasis MT Pro Light" panose="02040304050005020304" pitchFamily="18" charset="0"/>
                        </a:rPr>
                        <a:t>A customer acknowledges that VR may need to disclose personal information or records to other organizations for purposes directly connected with the administration of their VR services.  </a:t>
                      </a:r>
                    </a:p>
                    <a:p>
                      <a:pPr algn="l" rtl="0" fontAlgn="base">
                        <a:buFont typeface="Arial" panose="020B0604020202020204" pitchFamily="34" charset="0"/>
                        <a:buChar char="•"/>
                      </a:pPr>
                      <a:r>
                        <a:rPr lang="en-US" sz="2200" b="0" i="0">
                          <a:effectLst/>
                          <a:latin typeface="Amasis MT Pro Light" panose="02040304050005020304" pitchFamily="18" charset="0"/>
                        </a:rPr>
                        <a:t>At application and initial contact without case assignment for potentially eligible. </a:t>
                      </a:r>
                    </a:p>
                    <a:p>
                      <a:pPr algn="l" rtl="0" fontAlgn="base">
                        <a:buFont typeface="Arial" panose="020B0604020202020204" pitchFamily="34" charset="0"/>
                        <a:buChar char="•"/>
                      </a:pPr>
                      <a:r>
                        <a:rPr lang="en-US" sz="2200" b="0" i="0">
                          <a:effectLst/>
                          <a:latin typeface="Amasis MT Pro Light" panose="02040304050005020304" pitchFamily="18" charset="0"/>
                        </a:rPr>
                        <a:t>A customer’s file contains alcohol and drug abuse patient records. </a:t>
                      </a: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rtl="0" fontAlgn="base"/>
                      <a:r>
                        <a:rPr lang="en-US" sz="2200" b="0" i="0">
                          <a:effectLst/>
                          <a:latin typeface="Amasis MT Pro Light" panose="02040304050005020304" pitchFamily="18" charset="0"/>
                        </a:rPr>
                        <a:t>No expiration </a:t>
                      </a:r>
                    </a:p>
                  </a:txBody>
                  <a:tcPr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766858423"/>
                  </a:ext>
                </a:extLst>
              </a:tr>
            </a:tbl>
          </a:graphicData>
        </a:graphic>
      </p:graphicFrame>
    </p:spTree>
    <p:extLst>
      <p:ext uri="{BB962C8B-B14F-4D97-AF65-F5344CB8AC3E}">
        <p14:creationId xmlns:p14="http://schemas.microsoft.com/office/powerpoint/2010/main" val="28288444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rgbClr val="CCECFF"/>
            </a:gs>
            <a:gs pos="58000">
              <a:schemeClr val="bg1">
                <a:lumMod val="8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39219-F351-D682-262D-13BC2FE91AB1}"/>
              </a:ext>
            </a:extLst>
          </p:cNvPr>
          <p:cNvSpPr>
            <a:spLocks noGrp="1"/>
          </p:cNvSpPr>
          <p:nvPr>
            <p:ph type="title"/>
          </p:nvPr>
        </p:nvSpPr>
        <p:spPr>
          <a:xfrm>
            <a:off x="0" y="367297"/>
            <a:ext cx="12192000" cy="764526"/>
          </a:xfrm>
        </p:spPr>
        <p:txBody>
          <a:bodyPr>
            <a:noAutofit/>
          </a:bodyPr>
          <a:lstStyle/>
          <a:p>
            <a:pPr algn="ctr"/>
            <a:r>
              <a:rPr lang="en-US" sz="3600">
                <a:latin typeface="Amasis MT Pro Black" panose="02040A04050005020304" pitchFamily="18" charset="0"/>
              </a:rPr>
              <a:t>Common Forms and When to Use Them </a:t>
            </a:r>
            <a:r>
              <a:rPr lang="en-US" sz="2800">
                <a:latin typeface="Amasis MT Pro Light" panose="02040304050005020304" pitchFamily="18" charset="0"/>
              </a:rPr>
              <a:t>(Cont’d)</a:t>
            </a:r>
            <a:endParaRPr lang="en-US" sz="3600">
              <a:highlight>
                <a:srgbClr val="FFFF00"/>
              </a:highlight>
              <a:latin typeface="Amasis MT Pro Light" panose="02040304050005020304" pitchFamily="18" charset="0"/>
            </a:endParaRPr>
          </a:p>
        </p:txBody>
      </p:sp>
      <p:sp>
        <p:nvSpPr>
          <p:cNvPr id="4" name="Slide Number Placeholder 3">
            <a:extLst>
              <a:ext uri="{FF2B5EF4-FFF2-40B4-BE49-F238E27FC236}">
                <a16:creationId xmlns:a16="http://schemas.microsoft.com/office/drawing/2014/main" id="{BB9AE4FE-10BB-68BF-7D7C-342944AD282E}"/>
              </a:ext>
            </a:extLst>
          </p:cNvPr>
          <p:cNvSpPr>
            <a:spLocks noGrp="1"/>
          </p:cNvSpPr>
          <p:nvPr>
            <p:ph type="sldNum" sz="quarter" idx="12"/>
          </p:nvPr>
        </p:nvSpPr>
        <p:spPr>
          <a:xfrm>
            <a:off x="10944224" y="6356350"/>
            <a:ext cx="409575" cy="365125"/>
          </a:xfrm>
        </p:spPr>
        <p:txBody>
          <a:bodyPr>
            <a:normAutofit/>
          </a:bodyPr>
          <a:lstStyle/>
          <a:p>
            <a:pPr algn="ctr"/>
            <a:fld id="{775B6C71-B8E2-4E4D-A4A3-1937B1299F9F}" type="slidenum">
              <a:rPr lang="en-US" smtClean="0"/>
              <a:pPr algn="ctr"/>
              <a:t>57</a:t>
            </a:fld>
            <a:endParaRPr lang="en-US"/>
          </a:p>
        </p:txBody>
      </p:sp>
      <p:graphicFrame>
        <p:nvGraphicFramePr>
          <p:cNvPr id="6" name="Table 5">
            <a:extLst>
              <a:ext uri="{FF2B5EF4-FFF2-40B4-BE49-F238E27FC236}">
                <a16:creationId xmlns:a16="http://schemas.microsoft.com/office/drawing/2014/main" id="{11DB7DE0-5BA7-1DA2-1959-FF596088BEF4}"/>
              </a:ext>
            </a:extLst>
          </p:cNvPr>
          <p:cNvGraphicFramePr>
            <a:graphicFrameLocks noGrp="1"/>
          </p:cNvGraphicFramePr>
          <p:nvPr>
            <p:extLst>
              <p:ext uri="{D42A27DB-BD31-4B8C-83A1-F6EECF244321}">
                <p14:modId xmlns:p14="http://schemas.microsoft.com/office/powerpoint/2010/main" val="631773071"/>
              </p:ext>
            </p:extLst>
          </p:nvPr>
        </p:nvGraphicFramePr>
        <p:xfrm>
          <a:off x="176691" y="1809077"/>
          <a:ext cx="11838618" cy="3943516"/>
        </p:xfrm>
        <a:graphic>
          <a:graphicData uri="http://schemas.openxmlformats.org/drawingml/2006/table">
            <a:tbl>
              <a:tblPr firstRow="1"/>
              <a:tblGrid>
                <a:gridCol w="3148653">
                  <a:extLst>
                    <a:ext uri="{9D8B030D-6E8A-4147-A177-3AD203B41FA5}">
                      <a16:colId xmlns:a16="http://schemas.microsoft.com/office/drawing/2014/main" val="1828252034"/>
                    </a:ext>
                  </a:extLst>
                </a:gridCol>
                <a:gridCol w="5585933">
                  <a:extLst>
                    <a:ext uri="{9D8B030D-6E8A-4147-A177-3AD203B41FA5}">
                      <a16:colId xmlns:a16="http://schemas.microsoft.com/office/drawing/2014/main" val="518169109"/>
                    </a:ext>
                  </a:extLst>
                </a:gridCol>
                <a:gridCol w="3104032">
                  <a:extLst>
                    <a:ext uri="{9D8B030D-6E8A-4147-A177-3AD203B41FA5}">
                      <a16:colId xmlns:a16="http://schemas.microsoft.com/office/drawing/2014/main" val="2121924142"/>
                    </a:ext>
                  </a:extLst>
                </a:gridCol>
              </a:tblGrid>
              <a:tr h="710035">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a:ln>
                            <a:noFill/>
                          </a:ln>
                          <a:solidFill>
                            <a:prstClr val="black"/>
                          </a:solidFill>
                          <a:effectLst/>
                          <a:uLnTx/>
                          <a:uFillTx/>
                          <a:latin typeface="Amasis MT Pro Black" panose="02040A04050005020304" pitchFamily="18" charset="0"/>
                          <a:ea typeface="+mn-ea"/>
                          <a:cs typeface="Arial" panose="020B0604020202020204" pitchFamily="34" charset="0"/>
                        </a:rPr>
                        <a:t>VR 2002</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a:ln>
                            <a:noFill/>
                          </a:ln>
                          <a:solidFill>
                            <a:prstClr val="black"/>
                          </a:solidFill>
                          <a:effectLst/>
                          <a:uLnTx/>
                          <a:uFillTx/>
                          <a:latin typeface="Amasis MT Pro Light" panose="02040304050005020304" pitchFamily="18" charset="0"/>
                          <a:ea typeface="+mn-ea"/>
                          <a:cs typeface="Arial" panose="020B0604020202020204" pitchFamily="34" charset="0"/>
                        </a:rPr>
                        <a:t>Referral Form</a:t>
                      </a:r>
                      <a:endParaRPr lang="en-US" sz="2200" b="1" i="0">
                        <a:effectLst/>
                        <a:latin typeface="Amasis MT Pro Light" panose="02040304050005020304" pitchFamily="18" charset="0"/>
                        <a:cs typeface="Arial" panose="020B0604020202020204" pitchFamily="34" charset="0"/>
                      </a:endParaRPr>
                    </a:p>
                  </a:txBody>
                  <a:tcPr marL="76339" marR="76339" marT="38170" marB="3817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marL="171450" indent="-171450" algn="l" rtl="0" fontAlgn="base">
                        <a:buFont typeface="Arial" panose="020B0604020202020204" pitchFamily="34" charset="0"/>
                        <a:buChar char="•"/>
                      </a:pPr>
                      <a:r>
                        <a:rPr lang="en-US" sz="2200" b="0" i="0">
                          <a:effectLst/>
                          <a:latin typeface="Amasis MT Pro Light" panose="02040304050005020304" pitchFamily="18" charset="0"/>
                          <a:cs typeface="Arial" panose="020B0604020202020204" pitchFamily="34" charset="0"/>
                        </a:rPr>
                        <a:t>General Referral Form</a:t>
                      </a:r>
                    </a:p>
                    <a:p>
                      <a:pPr marL="171450" indent="-171450" algn="l" rtl="0" fontAlgn="base">
                        <a:buFont typeface="Arial" panose="020B0604020202020204" pitchFamily="34" charset="0"/>
                        <a:buChar char="•"/>
                      </a:pPr>
                      <a:r>
                        <a:rPr lang="en-US" sz="2200" b="0" i="0">
                          <a:effectLst/>
                          <a:latin typeface="Amasis MT Pro Light" panose="02040304050005020304" pitchFamily="18" charset="0"/>
                          <a:cs typeface="Arial" panose="020B0604020202020204" pitchFamily="34" charset="0"/>
                        </a:rPr>
                        <a:t>Does not require signature </a:t>
                      </a:r>
                    </a:p>
                    <a:p>
                      <a:pPr algn="l" rtl="0" fontAlgn="base">
                        <a:buFont typeface="Arial" panose="020B0604020202020204" pitchFamily="34" charset="0"/>
                        <a:buNone/>
                      </a:pPr>
                      <a:endParaRPr lang="en-US" sz="2200" b="0" i="0">
                        <a:effectLst/>
                        <a:latin typeface="Amasis MT Pro Light" panose="02040304050005020304" pitchFamily="18" charset="0"/>
                        <a:cs typeface="Arial" panose="020B0604020202020204" pitchFamily="34" charset="0"/>
                      </a:endParaRPr>
                    </a:p>
                  </a:txBody>
                  <a:tcPr marL="76339" marR="76339" marT="38170" marB="3817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rtl="0" fontAlgn="base"/>
                      <a:r>
                        <a:rPr lang="en-US" sz="2200" b="0" i="0">
                          <a:effectLst/>
                          <a:latin typeface="Amasis MT Pro Light" panose="02040304050005020304" pitchFamily="18" charset="0"/>
                        </a:rPr>
                        <a:t>No expiration</a:t>
                      </a:r>
                    </a:p>
                  </a:txBody>
                  <a:tcPr marL="76339" marR="76339" marT="38170" marB="3817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412250614"/>
                  </a:ext>
                </a:extLst>
              </a:tr>
              <a:tr h="785314">
                <a:tc>
                  <a:txBody>
                    <a:bodyPr/>
                    <a:lstStyle/>
                    <a:p>
                      <a:pPr algn="l" rtl="0" fontAlgn="base"/>
                      <a:r>
                        <a:rPr kumimoji="0" lang="en-US" sz="2200" b="1" i="0" u="none" strike="noStrike" kern="1200" cap="none" spc="0" normalizeH="0" baseline="0" noProof="0">
                          <a:ln>
                            <a:noFill/>
                          </a:ln>
                          <a:solidFill>
                            <a:prstClr val="black"/>
                          </a:solidFill>
                          <a:effectLst/>
                          <a:uLnTx/>
                          <a:uFillTx/>
                          <a:latin typeface="Amasis MT Pro Black" panose="02040A04050005020304" pitchFamily="18" charset="0"/>
                          <a:ea typeface="+mn-ea"/>
                          <a:cs typeface="Arial" panose="020B0604020202020204" pitchFamily="34" charset="0"/>
                        </a:rPr>
                        <a:t>VR 1820</a:t>
                      </a:r>
                    </a:p>
                    <a:p>
                      <a:pPr algn="l" rtl="0" fontAlgn="base"/>
                      <a:r>
                        <a:rPr kumimoji="0" lang="en-US" sz="2200" b="1" i="0" u="none" strike="noStrike" kern="1200" cap="none" spc="0" normalizeH="0" baseline="0" noProof="0">
                          <a:ln>
                            <a:noFill/>
                          </a:ln>
                          <a:solidFill>
                            <a:prstClr val="black"/>
                          </a:solidFill>
                          <a:effectLst/>
                          <a:uLnTx/>
                          <a:uFillTx/>
                          <a:latin typeface="Amasis MT Pro Light" panose="02040304050005020304" pitchFamily="18" charset="0"/>
                          <a:ea typeface="+mn-ea"/>
                          <a:cs typeface="Arial" panose="020B0604020202020204" pitchFamily="34" charset="0"/>
                        </a:rPr>
                        <a:t>Request to Receive Pre-ETS </a:t>
                      </a:r>
                      <a:endParaRPr lang="en-US" sz="2200" b="1" i="0">
                        <a:effectLst/>
                        <a:latin typeface="Amasis MT Pro Light" panose="02040304050005020304" pitchFamily="18" charset="0"/>
                        <a:cs typeface="Arial" panose="020B0604020202020204" pitchFamily="34" charset="0"/>
                      </a:endParaRPr>
                    </a:p>
                  </a:txBody>
                  <a:tcPr marL="76339" marR="76339" marT="38170" marB="3817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rtl="0" fontAlgn="base">
                        <a:buFont typeface="Arial" panose="020B0604020202020204" pitchFamily="34" charset="0"/>
                        <a:buChar char="•"/>
                      </a:pPr>
                      <a:r>
                        <a:rPr lang="en-US" sz="2200" b="0" i="0">
                          <a:effectLst/>
                          <a:latin typeface="Amasis MT Pro Light" panose="02040304050005020304" pitchFamily="18" charset="0"/>
                          <a:cs typeface="Arial" panose="020B0604020202020204" pitchFamily="34" charset="0"/>
                        </a:rPr>
                        <a:t>Request for Pre-ETS services only</a:t>
                      </a:r>
                    </a:p>
                    <a:p>
                      <a:pPr algn="l" rtl="0" fontAlgn="base">
                        <a:buFont typeface="Arial" panose="020B0604020202020204" pitchFamily="34" charset="0"/>
                        <a:buChar char="•"/>
                      </a:pPr>
                      <a:r>
                        <a:rPr lang="en-US" sz="2200" b="0" i="0">
                          <a:effectLst/>
                          <a:latin typeface="Amasis MT Pro Light" panose="02040304050005020304" pitchFamily="18" charset="0"/>
                          <a:cs typeface="Arial" panose="020B0604020202020204" pitchFamily="34" charset="0"/>
                        </a:rPr>
                        <a:t>Can serve as a referral form.</a:t>
                      </a:r>
                    </a:p>
                    <a:p>
                      <a:pPr algn="l" rtl="0" fontAlgn="base">
                        <a:buFont typeface="Arial" panose="020B0604020202020204" pitchFamily="34" charset="0"/>
                        <a:buChar char="•"/>
                      </a:pPr>
                      <a:r>
                        <a:rPr lang="en-US" sz="2200" b="0" i="0">
                          <a:effectLst/>
                          <a:latin typeface="Amasis MT Pro Light" panose="02040304050005020304" pitchFamily="18" charset="0"/>
                          <a:cs typeface="Arial" panose="020B0604020202020204" pitchFamily="34" charset="0"/>
                        </a:rPr>
                        <a:t>Must be filled out prior to receipt of any Pre-Employment Transition Services. </a:t>
                      </a:r>
                    </a:p>
                  </a:txBody>
                  <a:tcPr marL="76339" marR="76339" marT="38170" marB="3817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rtl="0" fontAlgn="base"/>
                      <a:r>
                        <a:rPr lang="en-US" sz="2200" b="0" i="0">
                          <a:effectLst/>
                          <a:latin typeface="Amasis MT Pro Light" panose="02040304050005020304" pitchFamily="18" charset="0"/>
                        </a:rPr>
                        <a:t>No expiration; New form is not required each school year.</a:t>
                      </a:r>
                    </a:p>
                  </a:txBody>
                  <a:tcPr marL="76339" marR="76339" marT="38170" marB="3817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943735766"/>
                  </a:ext>
                </a:extLst>
              </a:tr>
              <a:tr h="670510">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a:ln>
                            <a:noFill/>
                          </a:ln>
                          <a:solidFill>
                            <a:prstClr val="black"/>
                          </a:solidFill>
                          <a:effectLst/>
                          <a:uLnTx/>
                          <a:uFillTx/>
                          <a:latin typeface="Amasis MT Pro Black" panose="02040A04050005020304" pitchFamily="18" charset="0"/>
                          <a:ea typeface="+mn-ea"/>
                          <a:cs typeface="Arial" panose="020B0604020202020204" pitchFamily="34" charset="0"/>
                        </a:rPr>
                        <a:t>VR 1487</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a:ln>
                            <a:noFill/>
                          </a:ln>
                          <a:solidFill>
                            <a:prstClr val="black"/>
                          </a:solidFill>
                          <a:effectLst/>
                          <a:uLnTx/>
                          <a:uFillTx/>
                          <a:latin typeface="Amasis MT Pro Light" panose="02040304050005020304" pitchFamily="18" charset="0"/>
                          <a:ea typeface="+mn-ea"/>
                          <a:cs typeface="Arial" panose="020B0604020202020204" pitchFamily="34" charset="0"/>
                        </a:rPr>
                        <a:t>Designation of Representative </a:t>
                      </a:r>
                    </a:p>
                    <a:p>
                      <a:pPr algn="l" rtl="0" fontAlgn="base"/>
                      <a:endParaRPr lang="en-US" sz="2200" b="1" i="0">
                        <a:effectLst/>
                        <a:latin typeface="Amasis MT Pro Light" panose="02040304050005020304" pitchFamily="18" charset="0"/>
                        <a:cs typeface="Arial" panose="020B0604020202020204" pitchFamily="34" charset="0"/>
                      </a:endParaRPr>
                    </a:p>
                  </a:txBody>
                  <a:tcPr marL="76339" marR="76339" marT="38170" marB="3817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rtl="0" fontAlgn="base">
                        <a:buFont typeface="Arial" panose="020B0604020202020204" pitchFamily="34" charset="0"/>
                        <a:buChar char="•"/>
                      </a:pPr>
                      <a:r>
                        <a:rPr lang="en-US" sz="2200" b="0" i="0">
                          <a:effectLst/>
                          <a:latin typeface="Amasis MT Pro Light" panose="02040304050005020304" pitchFamily="18" charset="0"/>
                          <a:cs typeface="Arial" panose="020B0604020202020204" pitchFamily="34" charset="0"/>
                        </a:rPr>
                        <a:t>Needed for students that are underage or have a guardian</a:t>
                      </a:r>
                    </a:p>
                    <a:p>
                      <a:pPr algn="l" rtl="0" fontAlgn="base">
                        <a:buFont typeface="Arial" panose="020B0604020202020204" pitchFamily="34" charset="0"/>
                        <a:buChar char="•"/>
                      </a:pPr>
                      <a:endParaRPr lang="en-US" sz="2200" b="0" i="0">
                        <a:effectLst/>
                        <a:latin typeface="Amasis MT Pro Light" panose="02040304050005020304" pitchFamily="18" charset="0"/>
                        <a:cs typeface="Arial" panose="020B0604020202020204" pitchFamily="34" charset="0"/>
                      </a:endParaRPr>
                    </a:p>
                  </a:txBody>
                  <a:tcPr marL="76339" marR="76339" marT="38170" marB="3817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rtl="0" fontAlgn="base"/>
                      <a:r>
                        <a:rPr lang="en-US" sz="2200" b="0" i="0">
                          <a:effectLst/>
                          <a:latin typeface="Amasis MT Pro Light" panose="02040304050005020304" pitchFamily="18" charset="0"/>
                        </a:rPr>
                        <a:t>No expiration; Continues until counselor is notified in writing that it is no longer in effect.</a:t>
                      </a:r>
                    </a:p>
                  </a:txBody>
                  <a:tcPr marL="76339" marR="76339" marT="38170" marB="3817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90466032"/>
                  </a:ext>
                </a:extLst>
              </a:tr>
            </a:tbl>
          </a:graphicData>
        </a:graphic>
      </p:graphicFrame>
    </p:spTree>
    <p:extLst>
      <p:ext uri="{BB962C8B-B14F-4D97-AF65-F5344CB8AC3E}">
        <p14:creationId xmlns:p14="http://schemas.microsoft.com/office/powerpoint/2010/main" val="41145798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rgbClr val="CCECFF"/>
            </a:gs>
            <a:gs pos="58000">
              <a:schemeClr val="bg1">
                <a:lumMod val="8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39219-F351-D682-262D-13BC2FE91AB1}"/>
              </a:ext>
            </a:extLst>
          </p:cNvPr>
          <p:cNvSpPr>
            <a:spLocks noGrp="1"/>
          </p:cNvSpPr>
          <p:nvPr>
            <p:ph type="title"/>
          </p:nvPr>
        </p:nvSpPr>
        <p:spPr>
          <a:xfrm>
            <a:off x="0" y="1"/>
            <a:ext cx="12192000" cy="764526"/>
          </a:xfrm>
        </p:spPr>
        <p:txBody>
          <a:bodyPr>
            <a:noAutofit/>
          </a:bodyPr>
          <a:lstStyle/>
          <a:p>
            <a:pPr algn="ctr"/>
            <a:r>
              <a:rPr lang="en-US" sz="3600">
                <a:latin typeface="Amasis MT Pro Black" panose="02040A04050005020304" pitchFamily="18" charset="0"/>
              </a:rPr>
              <a:t>Common Forms and When to Use Them </a:t>
            </a:r>
            <a:r>
              <a:rPr lang="en-US" sz="2800">
                <a:latin typeface="Amasis MT Pro Light" panose="02040304050005020304" pitchFamily="18" charset="0"/>
              </a:rPr>
              <a:t>(Cont’d )</a:t>
            </a:r>
            <a:endParaRPr lang="en-US" sz="3600">
              <a:highlight>
                <a:srgbClr val="FFFF00"/>
              </a:highlight>
              <a:latin typeface="Amasis MT Pro Light" panose="02040304050005020304" pitchFamily="18" charset="0"/>
            </a:endParaRPr>
          </a:p>
        </p:txBody>
      </p:sp>
      <p:sp>
        <p:nvSpPr>
          <p:cNvPr id="4" name="Slide Number Placeholder 3">
            <a:extLst>
              <a:ext uri="{FF2B5EF4-FFF2-40B4-BE49-F238E27FC236}">
                <a16:creationId xmlns:a16="http://schemas.microsoft.com/office/drawing/2014/main" id="{BB9AE4FE-10BB-68BF-7D7C-342944AD282E}"/>
              </a:ext>
            </a:extLst>
          </p:cNvPr>
          <p:cNvSpPr>
            <a:spLocks noGrp="1"/>
          </p:cNvSpPr>
          <p:nvPr>
            <p:ph type="sldNum" sz="quarter" idx="12"/>
          </p:nvPr>
        </p:nvSpPr>
        <p:spPr>
          <a:xfrm>
            <a:off x="10944224" y="6356350"/>
            <a:ext cx="409575" cy="365125"/>
          </a:xfrm>
        </p:spPr>
        <p:txBody>
          <a:bodyPr>
            <a:normAutofit/>
          </a:bodyPr>
          <a:lstStyle/>
          <a:p>
            <a:pPr algn="ctr"/>
            <a:fld id="{775B6C71-B8E2-4E4D-A4A3-1937B1299F9F}" type="slidenum">
              <a:rPr lang="en-US" smtClean="0"/>
              <a:pPr algn="ctr"/>
              <a:t>58</a:t>
            </a:fld>
            <a:endParaRPr lang="en-US"/>
          </a:p>
        </p:txBody>
      </p:sp>
      <p:graphicFrame>
        <p:nvGraphicFramePr>
          <p:cNvPr id="9" name="Table 8">
            <a:extLst>
              <a:ext uri="{FF2B5EF4-FFF2-40B4-BE49-F238E27FC236}">
                <a16:creationId xmlns:a16="http://schemas.microsoft.com/office/drawing/2014/main" id="{98190841-73B3-E4A7-3274-E73B2CE3AE7F}"/>
              </a:ext>
            </a:extLst>
          </p:cNvPr>
          <p:cNvGraphicFramePr>
            <a:graphicFrameLocks noGrp="1"/>
          </p:cNvGraphicFramePr>
          <p:nvPr>
            <p:extLst>
              <p:ext uri="{D42A27DB-BD31-4B8C-83A1-F6EECF244321}">
                <p14:modId xmlns:p14="http://schemas.microsoft.com/office/powerpoint/2010/main" val="3746162082"/>
              </p:ext>
            </p:extLst>
          </p:nvPr>
        </p:nvGraphicFramePr>
        <p:xfrm>
          <a:off x="72918" y="640079"/>
          <a:ext cx="11861907" cy="5364480"/>
        </p:xfrm>
        <a:graphic>
          <a:graphicData uri="http://schemas.openxmlformats.org/drawingml/2006/table">
            <a:tbl>
              <a:tblPr firstRow="1"/>
              <a:tblGrid>
                <a:gridCol w="3120802">
                  <a:extLst>
                    <a:ext uri="{9D8B030D-6E8A-4147-A177-3AD203B41FA5}">
                      <a16:colId xmlns:a16="http://schemas.microsoft.com/office/drawing/2014/main" val="284554305"/>
                    </a:ext>
                  </a:extLst>
                </a:gridCol>
                <a:gridCol w="5590903">
                  <a:extLst>
                    <a:ext uri="{9D8B030D-6E8A-4147-A177-3AD203B41FA5}">
                      <a16:colId xmlns:a16="http://schemas.microsoft.com/office/drawing/2014/main" val="599919218"/>
                    </a:ext>
                  </a:extLst>
                </a:gridCol>
                <a:gridCol w="3150202">
                  <a:extLst>
                    <a:ext uri="{9D8B030D-6E8A-4147-A177-3AD203B41FA5}">
                      <a16:colId xmlns:a16="http://schemas.microsoft.com/office/drawing/2014/main" val="591780195"/>
                    </a:ext>
                  </a:extLst>
                </a:gridCol>
              </a:tblGrid>
              <a:tr h="1077686">
                <a:tc>
                  <a:txBody>
                    <a:bodyPr/>
                    <a:lstStyle/>
                    <a:p>
                      <a:pPr algn="l" rtl="0" fontAlgn="base"/>
                      <a:r>
                        <a:rPr lang="en-US" sz="2200" b="1" i="0">
                          <a:effectLst/>
                          <a:latin typeface="Amasis MT Pro Black" panose="02040A04050005020304" pitchFamily="18" charset="0"/>
                        </a:rPr>
                        <a:t>VR1517-2</a:t>
                      </a:r>
                      <a:r>
                        <a:rPr lang="en-US" sz="2200" b="1" i="0">
                          <a:effectLst/>
                          <a:latin typeface="Amasis MT Pro Light" panose="02040304050005020304" pitchFamily="18" charset="0"/>
                        </a:rPr>
                        <a:t> Authorization for Release of Confidential Customer Records and Information </a:t>
                      </a:r>
                    </a:p>
                  </a:txBody>
                  <a:tcPr anchor="ctr">
                    <a:lnL w="4763" cap="flat" cmpd="sng" algn="ctr">
                      <a:solidFill>
                        <a:srgbClr val="999999"/>
                      </a:solidFill>
                      <a:prstDash val="solid"/>
                      <a:round/>
                      <a:headEnd type="none" w="med" len="med"/>
                      <a:tailEnd type="none" w="med" len="med"/>
                    </a:lnL>
                    <a:lnR w="4763" cap="flat" cmpd="sng" algn="ctr">
                      <a:solidFill>
                        <a:srgbClr val="999999"/>
                      </a:solidFill>
                      <a:prstDash val="solid"/>
                      <a:round/>
                      <a:headEnd type="none" w="med" len="med"/>
                      <a:tailEnd type="none" w="med" len="med"/>
                    </a:lnR>
                    <a:lnT w="4763" cap="flat" cmpd="sng" algn="ctr">
                      <a:solidFill>
                        <a:srgbClr val="999999"/>
                      </a:solidFill>
                      <a:prstDash val="solid"/>
                      <a:round/>
                      <a:headEnd type="none" w="med" len="med"/>
                      <a:tailEnd type="none" w="med" len="med"/>
                    </a:lnT>
                    <a:lnB w="4763" cap="flat" cmpd="sng" algn="ctr">
                      <a:solidFill>
                        <a:srgbClr val="999999"/>
                      </a:solidFill>
                      <a:prstDash val="solid"/>
                      <a:round/>
                      <a:headEnd type="none" w="med" len="med"/>
                      <a:tailEnd type="none" w="med" len="med"/>
                    </a:lnB>
                  </a:tcPr>
                </a:tc>
                <a:tc>
                  <a:txBody>
                    <a:bodyPr/>
                    <a:lstStyle/>
                    <a:p>
                      <a:pPr algn="l" rtl="0" fontAlgn="base">
                        <a:buFont typeface="Arial" panose="020B0604020202020204" pitchFamily="34" charset="0"/>
                        <a:buChar char="•"/>
                      </a:pPr>
                      <a:r>
                        <a:rPr lang="en-US" sz="2000" b="0" i="0">
                          <a:effectLst/>
                          <a:latin typeface="Amasis MT Pro Light" panose="02040304050005020304" pitchFamily="18" charset="0"/>
                        </a:rPr>
                        <a:t>A customer authorizes VR to release confidential records and information to a person(s) or entity. </a:t>
                      </a:r>
                    </a:p>
                    <a:p>
                      <a:pPr algn="l" rtl="0" fontAlgn="base">
                        <a:buFont typeface="Arial" panose="020B0604020202020204" pitchFamily="34" charset="0"/>
                        <a:buChar char="•"/>
                      </a:pPr>
                      <a:r>
                        <a:rPr lang="en-US" sz="2000" b="0" i="0">
                          <a:effectLst/>
                          <a:latin typeface="Amasis MT Pro Light" panose="02040304050005020304" pitchFamily="18" charset="0"/>
                        </a:rPr>
                        <a:t>A customer with no guardian would like for a person that he chooses to be present during appointments with the VR counselor. </a:t>
                      </a:r>
                    </a:p>
                    <a:p>
                      <a:pPr algn="l" rtl="0" fontAlgn="base">
                        <a:buFont typeface="Arial" panose="020B0604020202020204" pitchFamily="34" charset="0"/>
                        <a:buChar char="•"/>
                      </a:pPr>
                      <a:r>
                        <a:rPr lang="en-US" sz="2000" b="0" i="0">
                          <a:effectLst/>
                          <a:latin typeface="Amasis MT Pro Light" panose="02040304050005020304" pitchFamily="18" charset="0"/>
                        </a:rPr>
                        <a:t>A transition student would like his counselor to discuss his specific accommodation needs with potential employers. </a:t>
                      </a:r>
                    </a:p>
                  </a:txBody>
                  <a:tcPr>
                    <a:lnL w="4763" cap="flat" cmpd="sng" algn="ctr">
                      <a:solidFill>
                        <a:srgbClr val="999999"/>
                      </a:solidFill>
                      <a:prstDash val="solid"/>
                      <a:round/>
                      <a:headEnd type="none" w="med" len="med"/>
                      <a:tailEnd type="none" w="med" len="med"/>
                    </a:lnL>
                    <a:lnR w="4763" cap="flat" cmpd="sng" algn="ctr">
                      <a:solidFill>
                        <a:srgbClr val="999999"/>
                      </a:solidFill>
                      <a:prstDash val="solid"/>
                      <a:round/>
                      <a:headEnd type="none" w="med" len="med"/>
                      <a:tailEnd type="none" w="med" len="med"/>
                    </a:lnR>
                    <a:lnT w="4763" cap="flat" cmpd="sng" algn="ctr">
                      <a:solidFill>
                        <a:srgbClr val="999999"/>
                      </a:solidFill>
                      <a:prstDash val="solid"/>
                      <a:round/>
                      <a:headEnd type="none" w="med" len="med"/>
                      <a:tailEnd type="none" w="med" len="med"/>
                    </a:lnT>
                    <a:lnB w="4763" cap="flat" cmpd="sng" algn="ctr">
                      <a:solidFill>
                        <a:srgbClr val="999999"/>
                      </a:solidFill>
                      <a:prstDash val="solid"/>
                      <a:round/>
                      <a:headEnd type="none" w="med" len="med"/>
                      <a:tailEnd type="none" w="med" len="med"/>
                    </a:lnB>
                  </a:tcPr>
                </a:tc>
                <a:tc>
                  <a:txBody>
                    <a:bodyPr/>
                    <a:lstStyle/>
                    <a:p>
                      <a:pPr algn="l" rtl="0" fontAlgn="base"/>
                      <a:r>
                        <a:rPr lang="en-US" sz="2200" b="0" i="0">
                          <a:effectLst/>
                          <a:latin typeface="Amasis MT Pro Light" panose="02040304050005020304" pitchFamily="18" charset="0"/>
                        </a:rPr>
                        <a:t>The release is valid until revoked by the customer or until the date when the customer ceases to be a VR applicant or customer, whichever date occurs earlier. </a:t>
                      </a:r>
                    </a:p>
                  </a:txBody>
                  <a:tcPr anchor="ctr">
                    <a:lnL w="4763" cap="flat" cmpd="sng" algn="ctr">
                      <a:solidFill>
                        <a:srgbClr val="999999"/>
                      </a:solidFill>
                      <a:prstDash val="solid"/>
                      <a:round/>
                      <a:headEnd type="none" w="med" len="med"/>
                      <a:tailEnd type="none" w="med" len="med"/>
                    </a:lnL>
                    <a:lnR w="4763" cap="flat" cmpd="sng" algn="ctr">
                      <a:solidFill>
                        <a:srgbClr val="999999"/>
                      </a:solidFill>
                      <a:prstDash val="solid"/>
                      <a:round/>
                      <a:headEnd type="none" w="med" len="med"/>
                      <a:tailEnd type="none" w="med" len="med"/>
                    </a:lnR>
                    <a:lnT w="4763" cap="flat" cmpd="sng" algn="ctr">
                      <a:solidFill>
                        <a:srgbClr val="999999"/>
                      </a:solidFill>
                      <a:prstDash val="solid"/>
                      <a:round/>
                      <a:headEnd type="none" w="med" len="med"/>
                      <a:tailEnd type="none" w="med" len="med"/>
                    </a:lnT>
                    <a:lnB w="4763"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609842462"/>
                  </a:ext>
                </a:extLst>
              </a:tr>
              <a:tr h="1077686">
                <a:tc>
                  <a:txBody>
                    <a:bodyPr/>
                    <a:lstStyle/>
                    <a:p>
                      <a:pPr algn="l" rtl="0" fontAlgn="base"/>
                      <a:r>
                        <a:rPr lang="en-US" sz="2200" b="1" kern="1200">
                          <a:solidFill>
                            <a:schemeClr val="tx1"/>
                          </a:solidFill>
                          <a:effectLst/>
                          <a:latin typeface="Amasis MT Pro Black" panose="02040A04050005020304" pitchFamily="18" charset="0"/>
                          <a:ea typeface="+mn-ea"/>
                          <a:cs typeface="+mn-cs"/>
                        </a:rPr>
                        <a:t>VR 5063 </a:t>
                      </a:r>
                    </a:p>
                    <a:p>
                      <a:pPr algn="l" rtl="0" fontAlgn="base"/>
                      <a:r>
                        <a:rPr lang="en-US" sz="2200" b="1" kern="1200">
                          <a:solidFill>
                            <a:schemeClr val="tx1"/>
                          </a:solidFill>
                          <a:effectLst/>
                          <a:latin typeface="Amasis MT Pro Light" panose="02040304050005020304" pitchFamily="18" charset="0"/>
                          <a:ea typeface="+mn-ea"/>
                          <a:cs typeface="+mn-cs"/>
                        </a:rPr>
                        <a:t>Permission to Collect and Notice to Disclose - National Student Clearinghouse</a:t>
                      </a:r>
                      <a:endParaRPr lang="en-US" sz="2200" b="1" i="0">
                        <a:effectLst/>
                        <a:latin typeface="Amasis MT Pro Light" panose="02040304050005020304" pitchFamily="18" charset="0"/>
                      </a:endParaRPr>
                    </a:p>
                  </a:txBody>
                  <a:tcPr anchor="ctr">
                    <a:lnL w="4763" cap="flat" cmpd="sng" algn="ctr">
                      <a:solidFill>
                        <a:srgbClr val="999999"/>
                      </a:solidFill>
                      <a:prstDash val="solid"/>
                      <a:round/>
                      <a:headEnd type="none" w="med" len="med"/>
                      <a:tailEnd type="none" w="med" len="med"/>
                    </a:lnL>
                    <a:lnR w="4763" cap="flat" cmpd="sng" algn="ctr">
                      <a:solidFill>
                        <a:srgbClr val="999999"/>
                      </a:solidFill>
                      <a:prstDash val="solid"/>
                      <a:round/>
                      <a:headEnd type="none" w="med" len="med"/>
                      <a:tailEnd type="none" w="med" len="med"/>
                    </a:lnR>
                    <a:lnT w="4763" cap="flat" cmpd="sng" algn="ctr">
                      <a:solidFill>
                        <a:srgbClr val="999999"/>
                      </a:solidFill>
                      <a:prstDash val="solid"/>
                      <a:round/>
                      <a:headEnd type="none" w="med" len="med"/>
                      <a:tailEnd type="none" w="med" len="med"/>
                    </a:lnT>
                    <a:lnB w="4763" cap="flat" cmpd="sng" algn="ctr">
                      <a:solidFill>
                        <a:srgbClr val="999999"/>
                      </a:solidFill>
                      <a:prstDash val="solid"/>
                      <a:round/>
                      <a:headEnd type="none" w="med" len="med"/>
                      <a:tailEnd type="none" w="med" len="med"/>
                    </a:lnB>
                  </a:tcPr>
                </a:tc>
                <a:tc>
                  <a:txBody>
                    <a:bodyPr/>
                    <a:lstStyle/>
                    <a:p>
                      <a:pPr algn="l" rtl="0" fontAlgn="base">
                        <a:buFont typeface="Arial" panose="020B0604020202020204" pitchFamily="34" charset="0"/>
                        <a:buChar char="•"/>
                      </a:pPr>
                      <a:r>
                        <a:rPr lang="en-US" sz="2000" kern="1200">
                          <a:solidFill>
                            <a:schemeClr val="tx1"/>
                          </a:solidFill>
                          <a:effectLst/>
                          <a:latin typeface="Amasis MT Pro Light" panose="02040304050005020304" pitchFamily="18" charset="0"/>
                          <a:ea typeface="+mn-ea"/>
                          <a:cs typeface="+mn-cs"/>
                        </a:rPr>
                        <a:t>The purpose of the VR5063 is to document a customer’s consent to exchange information with National Student Clearinghouse, a source that houses post-secondary student data. The credential information received from National Student Clearinghouse may be used to satisfy reporting and documentation requirements for federal performance measures related to credential attainment.</a:t>
                      </a:r>
                      <a:endParaRPr lang="en-US" sz="2000" b="0" i="0">
                        <a:effectLst/>
                        <a:latin typeface="Amasis MT Pro Light" panose="02040304050005020304" pitchFamily="18" charset="0"/>
                      </a:endParaRPr>
                    </a:p>
                  </a:txBody>
                  <a:tcPr>
                    <a:lnL w="4763" cap="flat" cmpd="sng" algn="ctr">
                      <a:solidFill>
                        <a:srgbClr val="999999"/>
                      </a:solidFill>
                      <a:prstDash val="solid"/>
                      <a:round/>
                      <a:headEnd type="none" w="med" len="med"/>
                      <a:tailEnd type="none" w="med" len="med"/>
                    </a:lnL>
                    <a:lnR w="4763" cap="flat" cmpd="sng" algn="ctr">
                      <a:solidFill>
                        <a:srgbClr val="999999"/>
                      </a:solidFill>
                      <a:prstDash val="solid"/>
                      <a:round/>
                      <a:headEnd type="none" w="med" len="med"/>
                      <a:tailEnd type="none" w="med" len="med"/>
                    </a:lnR>
                    <a:lnT w="4763" cap="flat" cmpd="sng" algn="ctr">
                      <a:solidFill>
                        <a:srgbClr val="999999"/>
                      </a:solidFill>
                      <a:prstDash val="solid"/>
                      <a:round/>
                      <a:headEnd type="none" w="med" len="med"/>
                      <a:tailEnd type="none" w="med" len="med"/>
                    </a:lnT>
                    <a:lnB w="4763" cap="flat" cmpd="sng" algn="ctr">
                      <a:solidFill>
                        <a:srgbClr val="999999"/>
                      </a:solidFill>
                      <a:prstDash val="solid"/>
                      <a:round/>
                      <a:headEnd type="none" w="med" len="med"/>
                      <a:tailEnd type="none" w="med" len="med"/>
                    </a:lnB>
                  </a:tcPr>
                </a:tc>
                <a:tc>
                  <a:txBody>
                    <a:bodyPr/>
                    <a:lstStyle/>
                    <a:p>
                      <a:pPr marL="0" marR="0" algn="l" fontAlgn="base">
                        <a:lnSpc>
                          <a:spcPct val="107000"/>
                        </a:lnSpc>
                        <a:spcBef>
                          <a:spcPts val="0"/>
                        </a:spcBef>
                        <a:spcAft>
                          <a:spcPts val="0"/>
                        </a:spcAft>
                      </a:pPr>
                      <a:r>
                        <a:rPr lang="en-US" sz="2200" kern="1200">
                          <a:solidFill>
                            <a:srgbClr val="000000"/>
                          </a:solidFill>
                          <a:effectLst/>
                          <a:latin typeface="Amasis MT Pro Light" panose="02040304050005020304" pitchFamily="18" charset="0"/>
                          <a:ea typeface="Times New Roman" panose="02020603050405020304" pitchFamily="18" charset="0"/>
                          <a:cs typeface="Arial" panose="020B0604020202020204" pitchFamily="34" charset="0"/>
                        </a:rPr>
                        <a:t>No expiration </a:t>
                      </a:r>
                      <a:endParaRPr lang="en-US" sz="2200" kern="100">
                        <a:effectLst/>
                        <a:latin typeface="Amasis MT Pro Light" panose="02040304050005020304" pitchFamily="18" charset="0"/>
                        <a:ea typeface="Calibri" panose="020F0502020204030204" pitchFamily="34" charset="0"/>
                        <a:cs typeface="Times New Roman" panose="02020603050405020304" pitchFamily="18" charset="0"/>
                      </a:endParaRPr>
                    </a:p>
                  </a:txBody>
                  <a:tcPr anchor="ctr">
                    <a:lnL w="4763" cap="flat" cmpd="sng" algn="ctr">
                      <a:solidFill>
                        <a:srgbClr val="999999"/>
                      </a:solidFill>
                      <a:prstDash val="solid"/>
                      <a:round/>
                      <a:headEnd type="none" w="med" len="med"/>
                      <a:tailEnd type="none" w="med" len="med"/>
                    </a:lnL>
                    <a:lnR w="4763" cap="flat" cmpd="sng" algn="ctr">
                      <a:solidFill>
                        <a:srgbClr val="999999"/>
                      </a:solidFill>
                      <a:prstDash val="solid"/>
                      <a:round/>
                      <a:headEnd type="none" w="med" len="med"/>
                      <a:tailEnd type="none" w="med" len="med"/>
                    </a:lnR>
                    <a:lnT w="4763" cap="flat" cmpd="sng" algn="ctr">
                      <a:solidFill>
                        <a:srgbClr val="999999"/>
                      </a:solidFill>
                      <a:prstDash val="solid"/>
                      <a:round/>
                      <a:headEnd type="none" w="med" len="med"/>
                      <a:tailEnd type="none" w="med" len="med"/>
                    </a:lnT>
                    <a:lnB w="4763"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168820972"/>
                  </a:ext>
                </a:extLst>
              </a:tr>
            </a:tbl>
          </a:graphicData>
        </a:graphic>
      </p:graphicFrame>
    </p:spTree>
    <p:extLst>
      <p:ext uri="{BB962C8B-B14F-4D97-AF65-F5344CB8AC3E}">
        <p14:creationId xmlns:p14="http://schemas.microsoft.com/office/powerpoint/2010/main" val="17273383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6000">
              <a:schemeClr val="accent1">
                <a:lumMod val="45000"/>
                <a:lumOff val="55000"/>
              </a:schemeClr>
            </a:gs>
            <a:gs pos="78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5B516-66EE-4166-8940-11A253EE7F3A}"/>
              </a:ext>
            </a:extLst>
          </p:cNvPr>
          <p:cNvSpPr>
            <a:spLocks noGrp="1"/>
          </p:cNvSpPr>
          <p:nvPr>
            <p:ph type="title"/>
          </p:nvPr>
        </p:nvSpPr>
        <p:spPr>
          <a:xfrm>
            <a:off x="506363" y="152968"/>
            <a:ext cx="11176223" cy="1610458"/>
          </a:xfrm>
        </p:spPr>
        <p:txBody>
          <a:bodyPr vert="horz" lIns="91440" tIns="45720" rIns="91440" bIns="45720" rtlCol="0" anchor="ctr">
            <a:noAutofit/>
          </a:bodyPr>
          <a:lstStyle/>
          <a:p>
            <a:pPr algn="ctr"/>
            <a:r>
              <a:rPr lang="en-US" kern="1200">
                <a:solidFill>
                  <a:schemeClr val="tx1"/>
                </a:solidFill>
                <a:latin typeface="Amasis MT Pro Black" panose="02040A04050005020304" pitchFamily="18" charset="0"/>
              </a:rPr>
              <a:t>Contact Information </a:t>
            </a:r>
            <a:br>
              <a:rPr lang="en-US" kern="1200">
                <a:solidFill>
                  <a:schemeClr val="tx1"/>
                </a:solidFill>
                <a:latin typeface="Amasis MT Pro Black" panose="02040A04050005020304" pitchFamily="18" charset="0"/>
              </a:rPr>
            </a:br>
            <a:r>
              <a:rPr lang="en-US" sz="3200" kern="1200">
                <a:solidFill>
                  <a:schemeClr val="tx1"/>
                </a:solidFill>
                <a:latin typeface="Amasis MT Pro Black" panose="02040A04050005020304" pitchFamily="18" charset="0"/>
              </a:rPr>
              <a:t>and </a:t>
            </a:r>
            <a:br>
              <a:rPr lang="en-US" kern="1200">
                <a:solidFill>
                  <a:schemeClr val="tx1"/>
                </a:solidFill>
                <a:latin typeface="Amasis MT Pro Black" panose="02040A04050005020304" pitchFamily="18" charset="0"/>
              </a:rPr>
            </a:br>
            <a:r>
              <a:rPr lang="en-US" kern="1200">
                <a:solidFill>
                  <a:schemeClr val="tx1"/>
                </a:solidFill>
                <a:latin typeface="Amasis MT Pro Black" panose="02040A04050005020304" pitchFamily="18" charset="0"/>
              </a:rPr>
              <a:t>Pre-ETS Office Hours</a:t>
            </a:r>
          </a:p>
        </p:txBody>
      </p:sp>
      <p:graphicFrame>
        <p:nvGraphicFramePr>
          <p:cNvPr id="28" name="Text Placeholder 2" descr="Pre-ETS mailbox email address">
            <a:extLst>
              <a:ext uri="{FF2B5EF4-FFF2-40B4-BE49-F238E27FC236}">
                <a16:creationId xmlns:a16="http://schemas.microsoft.com/office/drawing/2014/main" id="{806A2C99-4411-9FBF-8270-6368B0272886}"/>
              </a:ext>
            </a:extLst>
          </p:cNvPr>
          <p:cNvGraphicFramePr/>
          <p:nvPr>
            <p:extLst>
              <p:ext uri="{D42A27DB-BD31-4B8C-83A1-F6EECF244321}">
                <p14:modId xmlns:p14="http://schemas.microsoft.com/office/powerpoint/2010/main" val="2747538216"/>
              </p:ext>
            </p:extLst>
          </p:nvPr>
        </p:nvGraphicFramePr>
        <p:xfrm>
          <a:off x="1162742" y="1828801"/>
          <a:ext cx="5864941"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Screen shot of Transition Intranet Page about Open Office Hours">
            <a:extLst>
              <a:ext uri="{FF2B5EF4-FFF2-40B4-BE49-F238E27FC236}">
                <a16:creationId xmlns:a16="http://schemas.microsoft.com/office/drawing/2014/main" id="{FE69196A-9A9F-7FA2-BABC-3B0652B9843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404255" y="1868056"/>
            <a:ext cx="3438043" cy="4739706"/>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65815E9F-CC70-0A84-C609-9515CEBA7D9F}"/>
              </a:ext>
            </a:extLst>
          </p:cNvPr>
          <p:cNvSpPr txBox="1"/>
          <p:nvPr/>
        </p:nvSpPr>
        <p:spPr>
          <a:xfrm>
            <a:off x="786170" y="5094575"/>
            <a:ext cx="6096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a:solidFill>
                  <a:srgbClr val="3333FF"/>
                </a:solidFill>
                <a:latin typeface="+mj-lt"/>
                <a:ea typeface="+mn-ea"/>
                <a:cs typeface="+mn-cs"/>
                <a:hlinkClick r:id="rId9">
                  <a:extLst>
                    <a:ext uri="{A12FA001-AC4F-418D-AE19-62706E023703}">
                      <ahyp:hlinkClr xmlns:ahyp="http://schemas.microsoft.com/office/drawing/2018/hyperlinkcolor" val="tx"/>
                    </a:ext>
                  </a:extLst>
                </a:hlinkClick>
              </a:rPr>
              <a:t>VR.Pre-ETS@twc.texas.gov</a:t>
            </a:r>
            <a:endParaRPr lang="en-US" sz="1800" b="1" kern="1200">
              <a:solidFill>
                <a:srgbClr val="3333FF"/>
              </a:solidFill>
              <a:latin typeface="+mj-lt"/>
              <a:ea typeface="+mn-ea"/>
              <a:cs typeface="+mn-cs"/>
            </a:endParaRPr>
          </a:p>
        </p:txBody>
      </p:sp>
      <p:sp>
        <p:nvSpPr>
          <p:cNvPr id="5" name="Slide Number Placeholder 4">
            <a:extLst>
              <a:ext uri="{FF2B5EF4-FFF2-40B4-BE49-F238E27FC236}">
                <a16:creationId xmlns:a16="http://schemas.microsoft.com/office/drawing/2014/main" id="{DCD16D15-5967-D1F7-4DC3-F4D202329A1A}"/>
              </a:ext>
            </a:extLst>
          </p:cNvPr>
          <p:cNvSpPr>
            <a:spLocks noGrp="1"/>
          </p:cNvSpPr>
          <p:nvPr>
            <p:ph type="sldNum" sz="quarter" idx="12"/>
          </p:nvPr>
        </p:nvSpPr>
        <p:spPr>
          <a:xfrm>
            <a:off x="7772400" y="6051884"/>
            <a:ext cx="3581400" cy="669591"/>
          </a:xfrm>
        </p:spPr>
        <p:txBody>
          <a:bodyPr vert="horz" lIns="91440" tIns="45720" rIns="91440" bIns="45720" rtlCol="0" anchor="ctr">
            <a:normAutofit/>
          </a:bodyPr>
          <a:lstStyle/>
          <a:p>
            <a:pPr defTabSz="914400">
              <a:spcAft>
                <a:spcPts val="600"/>
              </a:spcAft>
            </a:pPr>
            <a:fld id="{775B6C71-B8E2-4E4D-A4A3-1937B1299F9F}" type="slidenum">
              <a:rPr lang="en-US" smtClean="0"/>
              <a:pPr defTabSz="914400">
                <a:spcAft>
                  <a:spcPts val="600"/>
                </a:spcAft>
              </a:pPr>
              <a:t>59</a:t>
            </a:fld>
            <a:endParaRPr lang="en-US"/>
          </a:p>
        </p:txBody>
      </p:sp>
    </p:spTree>
    <p:extLst>
      <p:ext uri="{BB962C8B-B14F-4D97-AF65-F5344CB8AC3E}">
        <p14:creationId xmlns:p14="http://schemas.microsoft.com/office/powerpoint/2010/main" val="3541405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24000">
              <a:srgbClr val="E6F6FF"/>
            </a:gs>
            <a:gs pos="43000">
              <a:srgbClr val="CCECFF"/>
            </a:gs>
            <a:gs pos="0">
              <a:schemeClr val="bg1"/>
            </a:gs>
          </a:gsLst>
          <a:lin ang="5400000" scaled="1"/>
        </a:gradFill>
        <a:effectLst/>
      </p:bgPr>
    </p:bg>
    <p:spTree>
      <p:nvGrpSpPr>
        <p:cNvPr id="1" name="Shape 134"/>
        <p:cNvGrpSpPr/>
        <p:nvPr/>
      </p:nvGrpSpPr>
      <p:grpSpPr>
        <a:xfrm>
          <a:off x="0" y="0"/>
          <a:ext cx="0" cy="0"/>
          <a:chOff x="0" y="0"/>
          <a:chExt cx="0" cy="0"/>
        </a:xfrm>
      </p:grpSpPr>
      <p:sp>
        <p:nvSpPr>
          <p:cNvPr id="135" name="Google Shape;135;p24"/>
          <p:cNvSpPr txBox="1">
            <a:spLocks noGrp="1"/>
          </p:cNvSpPr>
          <p:nvPr>
            <p:ph type="title"/>
          </p:nvPr>
        </p:nvSpPr>
        <p:spPr>
          <a:xfrm>
            <a:off x="609600" y="251463"/>
            <a:ext cx="10972800" cy="10209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IN">
                <a:latin typeface="Amasis MT Pro Black" panose="02040A04050005020304" pitchFamily="18" charset="0"/>
              </a:rPr>
              <a:t>IDEA 2004</a:t>
            </a:r>
            <a:endParaRPr>
              <a:latin typeface="Amasis MT Pro Black" panose="02040A04050005020304" pitchFamily="18" charset="0"/>
            </a:endParaRPr>
          </a:p>
        </p:txBody>
      </p:sp>
      <p:sp>
        <p:nvSpPr>
          <p:cNvPr id="136" name="Google Shape;136;p24"/>
          <p:cNvSpPr txBox="1">
            <a:spLocks noGrp="1"/>
          </p:cNvSpPr>
          <p:nvPr>
            <p:ph type="body" idx="1"/>
          </p:nvPr>
        </p:nvSpPr>
        <p:spPr>
          <a:xfrm>
            <a:off x="406400" y="1272225"/>
            <a:ext cx="11249572" cy="44196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3200"/>
              <a:buNone/>
            </a:pPr>
            <a:r>
              <a:rPr lang="en-IN" sz="3200" b="1" i="1">
                <a:solidFill>
                  <a:schemeClr val="dk1"/>
                </a:solidFill>
                <a:latin typeface="Amasis MT Pro" panose="02040504050005020304" pitchFamily="18" charset="0"/>
              </a:rPr>
              <a:t>Purpose of Special Education</a:t>
            </a:r>
          </a:p>
          <a:p>
            <a:pPr marL="342900" lvl="0" indent="-342900" algn="l" rtl="0">
              <a:lnSpc>
                <a:spcPct val="90000"/>
              </a:lnSpc>
              <a:spcBef>
                <a:spcPts val="0"/>
              </a:spcBef>
              <a:spcAft>
                <a:spcPts val="0"/>
              </a:spcAft>
              <a:buClr>
                <a:schemeClr val="dk1"/>
              </a:buClr>
              <a:buSzPts val="3200"/>
              <a:buNone/>
            </a:pPr>
            <a:endParaRPr sz="3200">
              <a:solidFill>
                <a:schemeClr val="dk1"/>
              </a:solidFill>
              <a:latin typeface="Amasis MT Pro" panose="02040504050005020304" pitchFamily="18" charset="0"/>
            </a:endParaRPr>
          </a:p>
          <a:p>
            <a:pPr marL="342900" lvl="0" indent="-342900" algn="l" rtl="0">
              <a:lnSpc>
                <a:spcPct val="90000"/>
              </a:lnSpc>
              <a:spcBef>
                <a:spcPts val="640"/>
              </a:spcBef>
              <a:spcAft>
                <a:spcPts val="0"/>
              </a:spcAft>
              <a:buClr>
                <a:schemeClr val="dk1"/>
              </a:buClr>
              <a:buSzPts val="3200"/>
              <a:buNone/>
            </a:pPr>
            <a:r>
              <a:rPr lang="en-IN" sz="3200">
                <a:solidFill>
                  <a:schemeClr val="dk1"/>
                </a:solidFill>
                <a:latin typeface="Amasis MT Pro" panose="02040504050005020304" pitchFamily="18" charset="0"/>
              </a:rPr>
              <a:t>“To ensure that all children have available to them a free and appropriate public education that emphases special education and related services designed to meet their unique needs and</a:t>
            </a:r>
            <a:r>
              <a:rPr lang="en-IN" sz="3200">
                <a:latin typeface="Amasis MT Pro" panose="02040504050005020304" pitchFamily="18" charset="0"/>
              </a:rPr>
              <a:t> </a:t>
            </a:r>
            <a:r>
              <a:rPr lang="en-IN" sz="3200" u="sng">
                <a:solidFill>
                  <a:srgbClr val="0000FF"/>
                </a:solidFill>
                <a:latin typeface="Amasis MT Pro" panose="02040504050005020304" pitchFamily="18" charset="0"/>
              </a:rPr>
              <a:t>prepare them for further education, employment, and independent living.”</a:t>
            </a:r>
            <a:endParaRPr sz="3200">
              <a:solidFill>
                <a:srgbClr val="0000FF"/>
              </a:solidFill>
              <a:latin typeface="Amasis MT Pro" panose="02040504050005020304" pitchFamily="18" charset="0"/>
            </a:endParaRPr>
          </a:p>
          <a:p>
            <a:pPr marL="342900" lvl="0" indent="-342900" algn="r" rtl="0">
              <a:lnSpc>
                <a:spcPct val="90000"/>
              </a:lnSpc>
              <a:spcBef>
                <a:spcPts val="480"/>
              </a:spcBef>
              <a:spcAft>
                <a:spcPts val="1600"/>
              </a:spcAft>
              <a:buClr>
                <a:schemeClr val="dk1"/>
              </a:buClr>
              <a:buSzPts val="2400"/>
              <a:buNone/>
            </a:pPr>
            <a:r>
              <a:rPr lang="en-IN" sz="3200">
                <a:latin typeface="Amasis MT Pro" panose="02040504050005020304" pitchFamily="18" charset="0"/>
              </a:rPr>
              <a:t>34 CFR §300.1(a)</a:t>
            </a:r>
            <a:endParaRPr sz="3200">
              <a:latin typeface="Amasis MT Pro" panose="02040504050005020304" pitchFamily="18" charset="0"/>
            </a:endParaRPr>
          </a:p>
        </p:txBody>
      </p:sp>
      <p:sp>
        <p:nvSpPr>
          <p:cNvPr id="2" name="Slide Number Placeholder 3">
            <a:extLst>
              <a:ext uri="{FF2B5EF4-FFF2-40B4-BE49-F238E27FC236}">
                <a16:creationId xmlns:a16="http://schemas.microsoft.com/office/drawing/2014/main" id="{CB88197C-CAEA-729B-A4FC-74558CC0800C}"/>
              </a:ext>
            </a:extLst>
          </p:cNvPr>
          <p:cNvSpPr>
            <a:spLocks noGrp="1"/>
          </p:cNvSpPr>
          <p:nvPr>
            <p:ph type="sldNum" sz="quarter" idx="12"/>
          </p:nvPr>
        </p:nvSpPr>
        <p:spPr>
          <a:xfrm>
            <a:off x="10848974" y="6356350"/>
            <a:ext cx="504825" cy="365125"/>
          </a:xfrm>
        </p:spPr>
        <p:txBody>
          <a:bodyPr/>
          <a:lstStyle/>
          <a:p>
            <a:pPr algn="ctr"/>
            <a:fld id="{775B6C71-B8E2-4E4D-A4A3-1937B1299F9F}" type="slidenum">
              <a:rPr lang="en-US" smtClean="0"/>
              <a:pPr algn="ctr"/>
              <a:t>6</a:t>
            </a:fld>
            <a:endParaRPr lang="en-US"/>
          </a:p>
        </p:txBody>
      </p:sp>
    </p:spTree>
    <p:extLst>
      <p:ext uri="{BB962C8B-B14F-4D97-AF65-F5344CB8AC3E}">
        <p14:creationId xmlns:p14="http://schemas.microsoft.com/office/powerpoint/2010/main" val="35652901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Arc 16">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0A5F3C-B0AD-175F-0EB8-2C3E28484D76}"/>
              </a:ext>
            </a:extLst>
          </p:cNvPr>
          <p:cNvSpPr>
            <a:spLocks noGrp="1"/>
          </p:cNvSpPr>
          <p:nvPr>
            <p:ph type="title"/>
          </p:nvPr>
        </p:nvSpPr>
        <p:spPr>
          <a:xfrm>
            <a:off x="3715929" y="2099695"/>
            <a:ext cx="8059759" cy="3653151"/>
          </a:xfrm>
        </p:spPr>
        <p:txBody>
          <a:bodyPr vert="horz" lIns="91440" tIns="45720" rIns="91440" bIns="45720" rtlCol="0" anchor="b">
            <a:noAutofit/>
          </a:bodyPr>
          <a:lstStyle/>
          <a:p>
            <a:pPr algn="ctr"/>
            <a:r>
              <a:rPr lang="en-US" sz="4000">
                <a:latin typeface="Amasis MT Pro Black" panose="02040A04050005020304" pitchFamily="18" charset="0"/>
              </a:rPr>
              <a:t>Use </a:t>
            </a:r>
            <a:r>
              <a:rPr lang="en-US" sz="4000" kern="1200" err="1">
                <a:solidFill>
                  <a:srgbClr val="2998E3"/>
                </a:solidFill>
                <a:latin typeface="Amasis MT Pro Black" panose="02040A04050005020304" pitchFamily="18" charset="0"/>
                <a:ea typeface="+mn-ea"/>
                <a:cs typeface="+mn-cs"/>
                <a:hlinkClick r:id="rId3">
                  <a:extLst>
                    <a:ext uri="{A12FA001-AC4F-418D-AE19-62706E023703}">
                      <ahyp:hlinkClr xmlns:ahyp="http://schemas.microsoft.com/office/drawing/2018/hyperlinkcolor" val="tx"/>
                    </a:ext>
                  </a:extLst>
                </a:hlinkClick>
              </a:rPr>
              <a:t>AskTED</a:t>
            </a:r>
            <a:r>
              <a:rPr lang="en-US" sz="4000" kern="1200">
                <a:solidFill>
                  <a:srgbClr val="3333FF"/>
                </a:solidFill>
                <a:latin typeface="Amasis MT Pro Black" panose="02040A04050005020304" pitchFamily="18" charset="0"/>
                <a:ea typeface="+mn-ea"/>
                <a:cs typeface="+mn-cs"/>
                <a:hlinkClick r:id="rId3">
                  <a:extLst>
                    <a:ext uri="{A12FA001-AC4F-418D-AE19-62706E023703}">
                      <ahyp:hlinkClr xmlns:ahyp="http://schemas.microsoft.com/office/drawing/2018/hyperlinkcolor" val="tx"/>
                    </a:ext>
                  </a:extLst>
                </a:hlinkClick>
              </a:rPr>
              <a:t> ESC Search Screen (state.tx.us)</a:t>
            </a:r>
            <a:br>
              <a:rPr lang="en-US" sz="4000" kern="1200">
                <a:solidFill>
                  <a:srgbClr val="3333FF"/>
                </a:solidFill>
                <a:latin typeface="Amasis MT Pro Black" panose="02040A04050005020304" pitchFamily="18" charset="0"/>
                <a:ea typeface="+mn-ea"/>
                <a:cs typeface="+mn-cs"/>
              </a:rPr>
            </a:br>
            <a:r>
              <a:rPr lang="en-US" sz="4000" kern="1200">
                <a:solidFill>
                  <a:schemeClr val="tx1"/>
                </a:solidFill>
                <a:latin typeface="Amasis MT Pro Black" panose="02040A04050005020304" pitchFamily="18" charset="0"/>
                <a:ea typeface="+mn-ea"/>
                <a:cs typeface="+mn-cs"/>
              </a:rPr>
              <a:t>to find your </a:t>
            </a:r>
            <a:r>
              <a:rPr lang="en-US" sz="4000" kern="1200">
                <a:solidFill>
                  <a:schemeClr val="tx1"/>
                </a:solidFill>
                <a:latin typeface="Amasis MT Pro Black" panose="02040A04050005020304" pitchFamily="18" charset="0"/>
              </a:rPr>
              <a:t>Educational Service Center Contacts</a:t>
            </a:r>
            <a:br>
              <a:rPr lang="en-US" sz="4000" kern="1200">
                <a:solidFill>
                  <a:schemeClr val="tx1"/>
                </a:solidFill>
                <a:latin typeface="Amasis MT Pro Black" panose="02040A04050005020304" pitchFamily="18" charset="0"/>
              </a:rPr>
            </a:br>
            <a:endParaRPr lang="en-US" sz="4000" kern="1200">
              <a:solidFill>
                <a:schemeClr val="tx1"/>
              </a:solidFill>
              <a:latin typeface="Amasis MT Pro Black" panose="02040A04050005020304" pitchFamily="18" charset="0"/>
            </a:endParaRPr>
          </a:p>
        </p:txBody>
      </p:sp>
      <p:sp>
        <p:nvSpPr>
          <p:cNvPr id="4" name="Slide Number Placeholder 3">
            <a:extLst>
              <a:ext uri="{FF2B5EF4-FFF2-40B4-BE49-F238E27FC236}">
                <a16:creationId xmlns:a16="http://schemas.microsoft.com/office/drawing/2014/main" id="{F7B91E0F-6DB3-417A-CAAE-159E67CA47D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775B6C71-B8E2-4E4D-A4A3-1937B1299F9F}" type="slidenum">
              <a:rPr lang="en-US"/>
              <a:pPr defTabSz="914400">
                <a:spcAft>
                  <a:spcPts val="600"/>
                </a:spcAft>
              </a:pPr>
              <a:t>60</a:t>
            </a:fld>
            <a:endParaRPr lang="en-US"/>
          </a:p>
        </p:txBody>
      </p:sp>
    </p:spTree>
    <p:extLst>
      <p:ext uri="{BB962C8B-B14F-4D97-AF65-F5344CB8AC3E}">
        <p14:creationId xmlns:p14="http://schemas.microsoft.com/office/powerpoint/2010/main" val="38048923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5511D-A79C-4DA7-8FA3-1CA324F1115C}"/>
              </a:ext>
            </a:extLst>
          </p:cNvPr>
          <p:cNvSpPr>
            <a:spLocks noGrp="1"/>
          </p:cNvSpPr>
          <p:nvPr>
            <p:ph type="title"/>
          </p:nvPr>
        </p:nvSpPr>
        <p:spPr/>
        <p:txBody>
          <a:bodyPr/>
          <a:lstStyle/>
          <a:p>
            <a:pPr algn="ctr"/>
            <a:r>
              <a:rPr lang="en-US">
                <a:solidFill>
                  <a:schemeClr val="tx2"/>
                </a:solidFill>
                <a:latin typeface="Amasis MT Pro Black" panose="02040A04050005020304" pitchFamily="18" charset="0"/>
              </a:rPr>
              <a:t>Regional Transition Specialists</a:t>
            </a:r>
          </a:p>
        </p:txBody>
      </p:sp>
      <p:sp>
        <p:nvSpPr>
          <p:cNvPr id="4" name="Slide Number Placeholder 3">
            <a:extLst>
              <a:ext uri="{FF2B5EF4-FFF2-40B4-BE49-F238E27FC236}">
                <a16:creationId xmlns:a16="http://schemas.microsoft.com/office/drawing/2014/main" id="{BEA1A907-29CB-413B-9CD7-03DD06AB4665}"/>
              </a:ext>
            </a:extLst>
          </p:cNvPr>
          <p:cNvSpPr>
            <a:spLocks noGrp="1"/>
          </p:cNvSpPr>
          <p:nvPr>
            <p:ph type="sldNum" sz="quarter" idx="12"/>
          </p:nvPr>
        </p:nvSpPr>
        <p:spPr/>
        <p:txBody>
          <a:bodyPr/>
          <a:lstStyle/>
          <a:p>
            <a:fld id="{78F98FD8-894E-42B0-B5CC-A23BC30C01DD}" type="slidenum">
              <a:rPr lang="en-US" smtClean="0"/>
              <a:t>61</a:t>
            </a:fld>
            <a:endParaRPr lang="en-US"/>
          </a:p>
        </p:txBody>
      </p:sp>
      <p:graphicFrame>
        <p:nvGraphicFramePr>
          <p:cNvPr id="5" name="Table 5">
            <a:extLst>
              <a:ext uri="{FF2B5EF4-FFF2-40B4-BE49-F238E27FC236}">
                <a16:creationId xmlns:a16="http://schemas.microsoft.com/office/drawing/2014/main" id="{ACD338E6-A4BC-47C2-82DF-B044B428CBEF}"/>
              </a:ext>
            </a:extLst>
          </p:cNvPr>
          <p:cNvGraphicFramePr>
            <a:graphicFrameLocks noGrp="1"/>
          </p:cNvGraphicFramePr>
          <p:nvPr>
            <p:extLst>
              <p:ext uri="{D42A27DB-BD31-4B8C-83A1-F6EECF244321}">
                <p14:modId xmlns:p14="http://schemas.microsoft.com/office/powerpoint/2010/main" val="2934568594"/>
              </p:ext>
            </p:extLst>
          </p:nvPr>
        </p:nvGraphicFramePr>
        <p:xfrm>
          <a:off x="421893" y="1690688"/>
          <a:ext cx="11208428" cy="4623223"/>
        </p:xfrm>
        <a:graphic>
          <a:graphicData uri="http://schemas.openxmlformats.org/drawingml/2006/table">
            <a:tbl>
              <a:tblPr firstRow="1" bandRow="1">
                <a:tableStyleId>{5C22544A-7EE6-4342-B048-85BDC9FD1C3A}</a:tableStyleId>
              </a:tblPr>
              <a:tblGrid>
                <a:gridCol w="3570498">
                  <a:extLst>
                    <a:ext uri="{9D8B030D-6E8A-4147-A177-3AD203B41FA5}">
                      <a16:colId xmlns:a16="http://schemas.microsoft.com/office/drawing/2014/main" val="4203940985"/>
                    </a:ext>
                  </a:extLst>
                </a:gridCol>
                <a:gridCol w="3828306">
                  <a:extLst>
                    <a:ext uri="{9D8B030D-6E8A-4147-A177-3AD203B41FA5}">
                      <a16:colId xmlns:a16="http://schemas.microsoft.com/office/drawing/2014/main" val="2357220218"/>
                    </a:ext>
                  </a:extLst>
                </a:gridCol>
                <a:gridCol w="3809624">
                  <a:extLst>
                    <a:ext uri="{9D8B030D-6E8A-4147-A177-3AD203B41FA5}">
                      <a16:colId xmlns:a16="http://schemas.microsoft.com/office/drawing/2014/main" val="848857964"/>
                    </a:ext>
                  </a:extLst>
                </a:gridCol>
              </a:tblGrid>
              <a:tr h="2513284">
                <a:tc>
                  <a:txBody>
                    <a:bodyPr/>
                    <a:lstStyle/>
                    <a:p>
                      <a:pPr marL="0" indent="0" algn="ctr">
                        <a:buNone/>
                      </a:pPr>
                      <a:r>
                        <a:rPr lang="en-US" sz="2000" b="1">
                          <a:solidFill>
                            <a:schemeClr val="tx2"/>
                          </a:solidFill>
                          <a:latin typeface="+mj-lt"/>
                        </a:rPr>
                        <a:t>Region 1</a:t>
                      </a:r>
                    </a:p>
                    <a:p>
                      <a:pPr marL="0" indent="0" algn="ctr">
                        <a:buNone/>
                      </a:pPr>
                      <a:r>
                        <a:rPr lang="en-US" sz="2000" b="1">
                          <a:solidFill>
                            <a:schemeClr val="tx2"/>
                          </a:solidFill>
                          <a:latin typeface="+mj-lt"/>
                        </a:rPr>
                        <a:t>West Texas </a:t>
                      </a:r>
                    </a:p>
                    <a:p>
                      <a:pPr marL="0" indent="0" algn="ctr">
                        <a:buNone/>
                      </a:pPr>
                      <a:r>
                        <a:rPr lang="en-US" sz="2000" b="1">
                          <a:solidFill>
                            <a:schemeClr val="tx2"/>
                          </a:solidFill>
                          <a:latin typeface="+mj-lt"/>
                        </a:rPr>
                        <a:t>Andrew Castillo </a:t>
                      </a:r>
                    </a:p>
                    <a:p>
                      <a:pPr marL="0" indent="0" algn="ctr">
                        <a:buNone/>
                      </a:pPr>
                      <a:r>
                        <a:rPr lang="en-US" sz="2000" b="0">
                          <a:solidFill>
                            <a:schemeClr val="tx2"/>
                          </a:solidFill>
                          <a:latin typeface="+mj-lt"/>
                        </a:rPr>
                        <a:t>915-834-7701	</a:t>
                      </a:r>
                    </a:p>
                    <a:p>
                      <a:pPr marL="0" indent="0" algn="ctr">
                        <a:buNone/>
                      </a:pPr>
                      <a:r>
                        <a:rPr lang="en-US" sz="1800" b="0">
                          <a:solidFill>
                            <a:srgbClr val="3333FF"/>
                          </a:solidFill>
                          <a:latin typeface="+mj-lt"/>
                          <a:hlinkClick r:id="rId3">
                            <a:extLst>
                              <a:ext uri="{A12FA001-AC4F-418D-AE19-62706E023703}">
                                <ahyp:hlinkClr xmlns:ahyp="http://schemas.microsoft.com/office/drawing/2018/hyperlinkcolor" val="tx"/>
                              </a:ext>
                            </a:extLst>
                          </a:hlinkClick>
                        </a:rPr>
                        <a:t>Andrew.Castillo@twc.texas.gov </a:t>
                      </a:r>
                      <a:endParaRPr lang="en-US" sz="1800" b="0">
                        <a:solidFill>
                          <a:srgbClr val="3333FF"/>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r>
                        <a:rPr lang="en-US" sz="2000" b="1">
                          <a:solidFill>
                            <a:schemeClr val="tx2"/>
                          </a:solidFill>
                          <a:latin typeface="+mj-lt"/>
                        </a:rPr>
                        <a:t>Region 3</a:t>
                      </a:r>
                    </a:p>
                    <a:p>
                      <a:pPr marL="0" indent="0" algn="ctr">
                        <a:buNone/>
                      </a:pPr>
                      <a:r>
                        <a:rPr lang="en-US" sz="2000" b="1">
                          <a:solidFill>
                            <a:schemeClr val="tx2"/>
                          </a:solidFill>
                          <a:latin typeface="+mj-lt"/>
                        </a:rPr>
                        <a:t>Central Texas</a:t>
                      </a:r>
                    </a:p>
                    <a:p>
                      <a:pPr marL="0" indent="0" algn="ctr">
                        <a:buNone/>
                      </a:pPr>
                      <a:r>
                        <a:rPr lang="en-US" sz="2000" b="1">
                          <a:solidFill>
                            <a:schemeClr val="tx2"/>
                          </a:solidFill>
                          <a:latin typeface="+mj-lt"/>
                        </a:rPr>
                        <a:t>Judy Siebel</a:t>
                      </a:r>
                    </a:p>
                    <a:p>
                      <a:pPr marL="0" indent="0" algn="ctr">
                        <a:buNone/>
                      </a:pPr>
                      <a:r>
                        <a:rPr lang="en-US" sz="2000" b="0">
                          <a:solidFill>
                            <a:schemeClr val="tx2"/>
                          </a:solidFill>
                          <a:latin typeface="+mj-lt"/>
                        </a:rPr>
                        <a:t>512-820-1765	</a:t>
                      </a:r>
                    </a:p>
                    <a:p>
                      <a:pPr marL="0" indent="0" algn="ctr">
                        <a:buNone/>
                      </a:pPr>
                      <a:r>
                        <a:rPr lang="en-US" sz="1800" b="0">
                          <a:solidFill>
                            <a:srgbClr val="3333FF"/>
                          </a:solidFill>
                          <a:latin typeface="+mj-lt"/>
                          <a:hlinkClick r:id="rId4">
                            <a:extLst>
                              <a:ext uri="{A12FA001-AC4F-418D-AE19-62706E023703}">
                                <ahyp:hlinkClr xmlns:ahyp="http://schemas.microsoft.com/office/drawing/2018/hyperlinkcolor" val="tx"/>
                              </a:ext>
                            </a:extLst>
                          </a:hlinkClick>
                        </a:rPr>
                        <a:t>Judy.Siebel@twc.texas.gov </a:t>
                      </a:r>
                      <a:endParaRPr lang="en-US" sz="1800" b="0">
                        <a:solidFill>
                          <a:srgbClr val="3333FF"/>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r>
                        <a:rPr lang="en-US" sz="2000" b="1">
                          <a:solidFill>
                            <a:schemeClr val="tx2"/>
                          </a:solidFill>
                          <a:latin typeface="+mj-lt"/>
                        </a:rPr>
                        <a:t>Region 5</a:t>
                      </a:r>
                    </a:p>
                    <a:p>
                      <a:pPr marL="0" indent="0" algn="ctr">
                        <a:buNone/>
                      </a:pPr>
                      <a:r>
                        <a:rPr lang="en-US" sz="2000" b="1">
                          <a:solidFill>
                            <a:schemeClr val="tx2"/>
                          </a:solidFill>
                          <a:latin typeface="+mj-lt"/>
                        </a:rPr>
                        <a:t>Houston</a:t>
                      </a:r>
                    </a:p>
                    <a:p>
                      <a:pPr marL="0" indent="0" algn="ctr">
                        <a:buNone/>
                      </a:pPr>
                      <a:r>
                        <a:rPr lang="en-US" sz="2000" b="1">
                          <a:solidFill>
                            <a:schemeClr val="tx2"/>
                          </a:solidFill>
                          <a:latin typeface="+mj-lt"/>
                        </a:rPr>
                        <a:t>Janeen Gordon</a:t>
                      </a:r>
                    </a:p>
                    <a:p>
                      <a:pPr marL="0" indent="0" algn="ctr">
                        <a:buNone/>
                      </a:pPr>
                      <a:r>
                        <a:rPr lang="en-US" sz="2000" b="0">
                          <a:solidFill>
                            <a:schemeClr val="tx2"/>
                          </a:solidFill>
                          <a:latin typeface="+mj-lt"/>
                        </a:rPr>
                        <a:t>832-840-2946</a:t>
                      </a:r>
                    </a:p>
                    <a:p>
                      <a:pPr marL="0" indent="0" algn="ctr">
                        <a:buNone/>
                      </a:pPr>
                      <a:r>
                        <a:rPr lang="en-US" sz="1800" b="0">
                          <a:solidFill>
                            <a:srgbClr val="3333FF"/>
                          </a:solidFill>
                          <a:latin typeface="+mj-lt"/>
                          <a:hlinkClick r:id="rId5">
                            <a:extLst>
                              <a:ext uri="{A12FA001-AC4F-418D-AE19-62706E023703}">
                                <ahyp:hlinkClr xmlns:ahyp="http://schemas.microsoft.com/office/drawing/2018/hyperlinkcolor" val="tx"/>
                              </a:ext>
                            </a:extLst>
                          </a:hlinkClick>
                        </a:rPr>
                        <a:t>Janeen.Gordon@twc.texas.gov</a:t>
                      </a:r>
                      <a:endParaRPr lang="en-US" sz="1800" b="0">
                        <a:solidFill>
                          <a:srgbClr val="3333FF"/>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6415651"/>
                  </a:ext>
                </a:extLst>
              </a:tr>
              <a:tr h="2109939">
                <a:tc>
                  <a:txBody>
                    <a:bodyPr/>
                    <a:lstStyle/>
                    <a:p>
                      <a:pPr marL="0" indent="0" algn="ctr">
                        <a:buNone/>
                      </a:pPr>
                      <a:r>
                        <a:rPr lang="en-US" sz="2000" b="1">
                          <a:solidFill>
                            <a:schemeClr val="tx2"/>
                          </a:solidFill>
                          <a:latin typeface="+mj-lt"/>
                        </a:rPr>
                        <a:t>Region 2</a:t>
                      </a:r>
                    </a:p>
                    <a:p>
                      <a:pPr marL="0" indent="0" algn="ctr">
                        <a:buNone/>
                      </a:pPr>
                      <a:r>
                        <a:rPr lang="en-US" sz="2000" b="1">
                          <a:solidFill>
                            <a:schemeClr val="tx2"/>
                          </a:solidFill>
                          <a:latin typeface="+mj-lt"/>
                        </a:rPr>
                        <a:t>Dallas/Ft Worth</a:t>
                      </a:r>
                    </a:p>
                    <a:p>
                      <a:pPr marL="0" indent="0" algn="ctr">
                        <a:buNone/>
                      </a:pPr>
                      <a:r>
                        <a:rPr lang="en-US" sz="2000" b="1">
                          <a:solidFill>
                            <a:schemeClr val="tx2"/>
                          </a:solidFill>
                          <a:latin typeface="+mj-lt"/>
                        </a:rPr>
                        <a:t> </a:t>
                      </a:r>
                      <a:r>
                        <a:rPr lang="en-US" sz="2000" b="1" err="1">
                          <a:solidFill>
                            <a:schemeClr val="tx2"/>
                          </a:solidFill>
                          <a:latin typeface="+mj-lt"/>
                        </a:rPr>
                        <a:t>Rosla</a:t>
                      </a:r>
                      <a:r>
                        <a:rPr lang="en-US" sz="2000" b="1">
                          <a:solidFill>
                            <a:schemeClr val="tx2"/>
                          </a:solidFill>
                          <a:latin typeface="+mj-lt"/>
                        </a:rPr>
                        <a:t> </a:t>
                      </a:r>
                      <a:r>
                        <a:rPr lang="en-US" sz="2000" b="1" err="1">
                          <a:solidFill>
                            <a:schemeClr val="tx2"/>
                          </a:solidFill>
                          <a:latin typeface="+mj-lt"/>
                        </a:rPr>
                        <a:t>Hocker</a:t>
                      </a:r>
                      <a:r>
                        <a:rPr lang="en-US" sz="2000" b="1">
                          <a:solidFill>
                            <a:schemeClr val="tx2"/>
                          </a:solidFill>
                          <a:latin typeface="+mj-lt"/>
                        </a:rPr>
                        <a:t> </a:t>
                      </a:r>
                    </a:p>
                    <a:p>
                      <a:pPr marL="0" indent="0" algn="ctr">
                        <a:buNone/>
                      </a:pPr>
                      <a:r>
                        <a:rPr lang="en-US" sz="2000" b="0">
                          <a:solidFill>
                            <a:schemeClr val="tx2"/>
                          </a:solidFill>
                          <a:latin typeface="+mj-lt"/>
                        </a:rPr>
                        <a:t>817-436-4127</a:t>
                      </a:r>
                      <a:endParaRPr lang="en-US" sz="2000" b="0">
                        <a:solidFill>
                          <a:srgbClr val="F49100"/>
                        </a:solidFill>
                        <a:latin typeface="+mj-lt"/>
                        <a:hlinkClick r:id="rId6">
                          <a:extLst>
                            <a:ext uri="{A12FA001-AC4F-418D-AE19-62706E023703}">
                              <ahyp:hlinkClr xmlns:ahyp="http://schemas.microsoft.com/office/drawing/2018/hyperlinkcolor" val="tx"/>
                            </a:ext>
                          </a:extLst>
                        </a:hlinkClick>
                      </a:endParaRPr>
                    </a:p>
                    <a:p>
                      <a:pPr marL="0" indent="0" algn="ctr">
                        <a:buNone/>
                      </a:pPr>
                      <a:r>
                        <a:rPr lang="en-US" sz="1800" b="0">
                          <a:solidFill>
                            <a:srgbClr val="3333FF"/>
                          </a:solidFill>
                          <a:latin typeface="+mj-lt"/>
                          <a:hlinkClick r:id="rId6">
                            <a:extLst>
                              <a:ext uri="{A12FA001-AC4F-418D-AE19-62706E023703}">
                                <ahyp:hlinkClr xmlns:ahyp="http://schemas.microsoft.com/office/drawing/2018/hyperlinkcolor" val="tx"/>
                              </a:ext>
                            </a:extLst>
                          </a:hlinkClick>
                        </a:rPr>
                        <a:t>Rosla.Hocker@twc.texas.gov </a:t>
                      </a:r>
                      <a:endParaRPr lang="en-US" sz="1800" b="0">
                        <a:solidFill>
                          <a:srgbClr val="3333FF"/>
                        </a:solidFill>
                        <a:latin typeface="+mj-lt"/>
                      </a:endParaRPr>
                    </a:p>
                    <a:p>
                      <a:pPr marL="0" indent="0">
                        <a:buNone/>
                      </a:pPr>
                      <a:endParaRPr lang="en-US" sz="2000" b="0">
                        <a:solidFill>
                          <a:schemeClr val="tx2"/>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r>
                        <a:rPr lang="en-US" sz="2000" b="1">
                          <a:solidFill>
                            <a:schemeClr val="tx2"/>
                          </a:solidFill>
                          <a:latin typeface="+mj-lt"/>
                        </a:rPr>
                        <a:t>Region 4</a:t>
                      </a:r>
                    </a:p>
                    <a:p>
                      <a:pPr marL="0" indent="0" algn="ctr">
                        <a:buNone/>
                      </a:pPr>
                      <a:r>
                        <a:rPr lang="en-US" sz="2000" b="1">
                          <a:solidFill>
                            <a:schemeClr val="tx2"/>
                          </a:solidFill>
                          <a:latin typeface="+mj-lt"/>
                        </a:rPr>
                        <a:t>East Texas</a:t>
                      </a:r>
                    </a:p>
                    <a:p>
                      <a:pPr marL="0" indent="0" algn="ctr">
                        <a:buNone/>
                      </a:pPr>
                      <a:r>
                        <a:rPr lang="en-US" sz="2000" b="1">
                          <a:solidFill>
                            <a:schemeClr val="tx2"/>
                          </a:solidFill>
                          <a:latin typeface="+mj-lt"/>
                        </a:rPr>
                        <a:t>Kirstin Johnson</a:t>
                      </a:r>
                    </a:p>
                    <a:p>
                      <a:pPr marL="0" indent="0" algn="ctr">
                        <a:buNone/>
                      </a:pPr>
                      <a:r>
                        <a:rPr lang="en-US" sz="2000" b="0">
                          <a:solidFill>
                            <a:schemeClr val="tx2"/>
                          </a:solidFill>
                          <a:latin typeface="+mj-lt"/>
                        </a:rPr>
                        <a:t>903-504-9531</a:t>
                      </a:r>
                      <a:endParaRPr lang="en-US" sz="2000" b="0">
                        <a:solidFill>
                          <a:srgbClr val="F49100"/>
                        </a:solidFill>
                        <a:latin typeface="+mj-lt"/>
                        <a:hlinkClick r:id="rId7">
                          <a:extLst>
                            <a:ext uri="{A12FA001-AC4F-418D-AE19-62706E023703}">
                              <ahyp:hlinkClr xmlns:ahyp="http://schemas.microsoft.com/office/drawing/2018/hyperlinkcolor" val="tx"/>
                            </a:ext>
                          </a:extLst>
                        </a:hlinkClick>
                      </a:endParaRPr>
                    </a:p>
                    <a:p>
                      <a:pPr marL="0" indent="0" algn="ctr">
                        <a:buNone/>
                      </a:pPr>
                      <a:r>
                        <a:rPr lang="en-US" sz="1800" b="0">
                          <a:solidFill>
                            <a:srgbClr val="3333FF"/>
                          </a:solidFill>
                          <a:latin typeface="+mj-lt"/>
                          <a:hlinkClick r:id="rId7">
                            <a:extLst>
                              <a:ext uri="{A12FA001-AC4F-418D-AE19-62706E023703}">
                                <ahyp:hlinkClr xmlns:ahyp="http://schemas.microsoft.com/office/drawing/2018/hyperlinkcolor" val="tx"/>
                              </a:ext>
                            </a:extLst>
                          </a:hlinkClick>
                        </a:rPr>
                        <a:t>Kirstin.Johnson@twc.texas.gov </a:t>
                      </a:r>
                      <a:endParaRPr lang="en-US" sz="1800" b="0">
                        <a:solidFill>
                          <a:srgbClr val="3333FF"/>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r>
                        <a:rPr lang="en-US" sz="2000" b="1">
                          <a:solidFill>
                            <a:schemeClr val="tx2"/>
                          </a:solidFill>
                          <a:latin typeface="+mj-lt"/>
                        </a:rPr>
                        <a:t>Region 6</a:t>
                      </a:r>
                    </a:p>
                    <a:p>
                      <a:pPr marL="0" indent="0" algn="ctr">
                        <a:buNone/>
                      </a:pPr>
                      <a:r>
                        <a:rPr lang="en-US" sz="2000" b="1">
                          <a:solidFill>
                            <a:schemeClr val="tx2"/>
                          </a:solidFill>
                          <a:latin typeface="+mj-lt"/>
                        </a:rPr>
                        <a:t>South Texas</a:t>
                      </a:r>
                    </a:p>
                    <a:p>
                      <a:pPr marL="0" indent="0" algn="ctr">
                        <a:buNone/>
                      </a:pPr>
                      <a:r>
                        <a:rPr lang="en-US" sz="2000" b="1">
                          <a:solidFill>
                            <a:schemeClr val="tx2"/>
                          </a:solidFill>
                          <a:latin typeface="+mj-lt"/>
                        </a:rPr>
                        <a:t>Rebecca Quintero</a:t>
                      </a:r>
                    </a:p>
                    <a:p>
                      <a:pPr marL="0" indent="0" algn="ctr">
                        <a:buNone/>
                      </a:pPr>
                      <a:r>
                        <a:rPr lang="en-US" sz="2000" b="0">
                          <a:solidFill>
                            <a:schemeClr val="tx2"/>
                          </a:solidFill>
                          <a:latin typeface="+mj-lt"/>
                        </a:rPr>
                        <a:t>210-238-3592</a:t>
                      </a:r>
                    </a:p>
                    <a:p>
                      <a:pPr marL="0" indent="0" algn="ctr">
                        <a:buNone/>
                      </a:pPr>
                      <a:r>
                        <a:rPr lang="en-US" sz="1800" b="0">
                          <a:solidFill>
                            <a:srgbClr val="3333FF"/>
                          </a:solidFill>
                          <a:latin typeface="+mj-lt"/>
                          <a:hlinkClick r:id="rId8">
                            <a:extLst>
                              <a:ext uri="{A12FA001-AC4F-418D-AE19-62706E023703}">
                                <ahyp:hlinkClr xmlns:ahyp="http://schemas.microsoft.com/office/drawing/2018/hyperlinkcolor" val="tx"/>
                              </a:ext>
                            </a:extLst>
                          </a:hlinkClick>
                        </a:rPr>
                        <a:t>Rebecca.Quintero@twc.texas.gov</a:t>
                      </a:r>
                      <a:r>
                        <a:rPr lang="en-US" sz="2000" b="0">
                          <a:solidFill>
                            <a:schemeClr val="tx2"/>
                          </a:solidFill>
                          <a:latin typeface="+mj-lt"/>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2495685"/>
                  </a:ext>
                </a:extLst>
              </a:tr>
            </a:tbl>
          </a:graphicData>
        </a:graphic>
      </p:graphicFrame>
    </p:spTree>
    <p:extLst>
      <p:ext uri="{BB962C8B-B14F-4D97-AF65-F5344CB8AC3E}">
        <p14:creationId xmlns:p14="http://schemas.microsoft.com/office/powerpoint/2010/main" val="35607152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304CA7-B6DD-4FCF-93A1-C029EE998FE2}"/>
              </a:ext>
            </a:extLst>
          </p:cNvPr>
          <p:cNvSpPr>
            <a:spLocks noGrp="1"/>
          </p:cNvSpPr>
          <p:nvPr>
            <p:ph type="title" idx="4294967295"/>
          </p:nvPr>
        </p:nvSpPr>
        <p:spPr>
          <a:xfrm>
            <a:off x="2016621" y="124248"/>
            <a:ext cx="8155709" cy="1505883"/>
          </a:xfrm>
        </p:spPr>
        <p:txBody>
          <a:bodyPr vert="horz" lIns="91440" tIns="45720" rIns="91440" bIns="45720" rtlCol="0" anchor="ctr">
            <a:normAutofit/>
          </a:bodyPr>
          <a:lstStyle/>
          <a:p>
            <a:pPr algn="ctr"/>
            <a:r>
              <a:rPr lang="en-US" sz="5200" kern="1200">
                <a:solidFill>
                  <a:schemeClr val="tx1"/>
                </a:solidFill>
                <a:latin typeface="+mj-lt"/>
                <a:ea typeface="+mj-ea"/>
                <a:cs typeface="+mj-cs"/>
              </a:rPr>
              <a:t>  </a:t>
            </a:r>
            <a:r>
              <a:rPr lang="en-US" sz="3600" kern="1200">
                <a:solidFill>
                  <a:schemeClr val="tx1"/>
                </a:solidFill>
                <a:latin typeface="Amasis MT Pro Black" panose="02040A04050005020304" pitchFamily="18" charset="0"/>
              </a:rPr>
              <a:t>State Office Transition Team </a:t>
            </a:r>
            <a:endParaRPr lang="en-US" sz="5200" kern="1200">
              <a:solidFill>
                <a:schemeClr val="tx1"/>
              </a:solidFill>
              <a:latin typeface="Amasis MT Pro Black" panose="02040A04050005020304" pitchFamily="18" charset="0"/>
            </a:endParaRPr>
          </a:p>
        </p:txBody>
      </p:sp>
      <p:sp>
        <p:nvSpPr>
          <p:cNvPr id="3" name="Slide Number Placeholder 2">
            <a:extLst>
              <a:ext uri="{FF2B5EF4-FFF2-40B4-BE49-F238E27FC236}">
                <a16:creationId xmlns:a16="http://schemas.microsoft.com/office/drawing/2014/main" id="{C94758B7-4E07-4500-B226-DF3644BE58F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fld id="{78F98FD8-894E-42B0-B5CC-A23BC30C01DD}" type="slidenum">
              <a:rPr kumimoji="0" lang="en-US" b="0" i="0" u="none" strike="noStrike" cap="none" spc="0" normalizeH="0" baseline="0" noProof="0" smtClean="0">
                <a:ln>
                  <a:noFill/>
                </a:ln>
                <a:effectLst/>
                <a:uLnTx/>
                <a:uFillTx/>
              </a:rPr>
              <a:pPr marR="0" lvl="0" indent="0" defTabSz="914400" fontAlgn="auto">
                <a:spcBef>
                  <a:spcPts val="0"/>
                </a:spcBef>
                <a:spcAft>
                  <a:spcPts val="600"/>
                </a:spcAft>
                <a:buClrTx/>
                <a:buSzTx/>
                <a:buFontTx/>
                <a:buNone/>
                <a:tabLst/>
                <a:defRPr/>
              </a:pPr>
              <a:t>62</a:t>
            </a:fld>
            <a:endParaRPr kumimoji="0" lang="en-US" b="0" i="0" u="none" strike="noStrike" cap="none" spc="0" normalizeH="0" baseline="0" noProof="0">
              <a:ln>
                <a:noFill/>
              </a:ln>
              <a:effectLst/>
              <a:uLnTx/>
              <a:uFillTx/>
            </a:endParaRPr>
          </a:p>
        </p:txBody>
      </p:sp>
      <p:graphicFrame>
        <p:nvGraphicFramePr>
          <p:cNvPr id="5" name="Table 5">
            <a:extLst>
              <a:ext uri="{FF2B5EF4-FFF2-40B4-BE49-F238E27FC236}">
                <a16:creationId xmlns:a16="http://schemas.microsoft.com/office/drawing/2014/main" id="{6E8522F5-64F0-4482-B7E2-373E5519AA00}"/>
              </a:ext>
            </a:extLst>
          </p:cNvPr>
          <p:cNvGraphicFramePr>
            <a:graphicFrameLocks noGrp="1"/>
          </p:cNvGraphicFramePr>
          <p:nvPr>
            <p:extLst>
              <p:ext uri="{D42A27DB-BD31-4B8C-83A1-F6EECF244321}">
                <p14:modId xmlns:p14="http://schemas.microsoft.com/office/powerpoint/2010/main" val="4095618934"/>
              </p:ext>
            </p:extLst>
          </p:nvPr>
        </p:nvGraphicFramePr>
        <p:xfrm>
          <a:off x="92364" y="1348510"/>
          <a:ext cx="11896437" cy="5190836"/>
        </p:xfrm>
        <a:graphic>
          <a:graphicData uri="http://schemas.openxmlformats.org/drawingml/2006/table">
            <a:tbl>
              <a:tblPr firstRow="1" bandRow="1">
                <a:tableStyleId>{5C22544A-7EE6-4342-B048-85BDC9FD1C3A}</a:tableStyleId>
              </a:tblPr>
              <a:tblGrid>
                <a:gridCol w="2974109">
                  <a:extLst>
                    <a:ext uri="{9D8B030D-6E8A-4147-A177-3AD203B41FA5}">
                      <a16:colId xmlns:a16="http://schemas.microsoft.com/office/drawing/2014/main" val="4203940985"/>
                    </a:ext>
                  </a:extLst>
                </a:gridCol>
                <a:gridCol w="3153566">
                  <a:extLst>
                    <a:ext uri="{9D8B030D-6E8A-4147-A177-3AD203B41FA5}">
                      <a16:colId xmlns:a16="http://schemas.microsoft.com/office/drawing/2014/main" val="2357220218"/>
                    </a:ext>
                  </a:extLst>
                </a:gridCol>
                <a:gridCol w="2988616">
                  <a:extLst>
                    <a:ext uri="{9D8B030D-6E8A-4147-A177-3AD203B41FA5}">
                      <a16:colId xmlns:a16="http://schemas.microsoft.com/office/drawing/2014/main" val="848857964"/>
                    </a:ext>
                  </a:extLst>
                </a:gridCol>
                <a:gridCol w="2780146">
                  <a:extLst>
                    <a:ext uri="{9D8B030D-6E8A-4147-A177-3AD203B41FA5}">
                      <a16:colId xmlns:a16="http://schemas.microsoft.com/office/drawing/2014/main" val="2900084242"/>
                    </a:ext>
                  </a:extLst>
                </a:gridCol>
              </a:tblGrid>
              <a:tr h="2289635">
                <a:tc>
                  <a:txBody>
                    <a:bodyPr/>
                    <a:lstStyle/>
                    <a:p>
                      <a:pPr marL="0" indent="0" algn="ctr">
                        <a:buNone/>
                      </a:pPr>
                      <a:endParaRPr lang="en-US" sz="2000" b="1">
                        <a:solidFill>
                          <a:schemeClr val="tx2"/>
                        </a:solidFill>
                        <a:latin typeface="+mj-lt"/>
                      </a:endParaRPr>
                    </a:p>
                    <a:p>
                      <a:pPr marL="0" indent="0" algn="ctr">
                        <a:buNone/>
                      </a:pPr>
                      <a:r>
                        <a:rPr lang="en-US" sz="2000" b="1">
                          <a:solidFill>
                            <a:schemeClr val="tx2"/>
                          </a:solidFill>
                          <a:latin typeface="+mj-lt"/>
                        </a:rPr>
                        <a:t>Erin Wilder</a:t>
                      </a:r>
                    </a:p>
                    <a:p>
                      <a:pPr marL="0" indent="0" algn="ctr">
                        <a:buNone/>
                      </a:pPr>
                      <a:r>
                        <a:rPr lang="en-US" sz="2000" b="1">
                          <a:solidFill>
                            <a:schemeClr val="tx2"/>
                          </a:solidFill>
                          <a:latin typeface="+mj-lt"/>
                        </a:rPr>
                        <a:t>Program Manager</a:t>
                      </a:r>
                    </a:p>
                    <a:p>
                      <a:pPr marL="0" indent="0" algn="ctr">
                        <a:buNone/>
                      </a:pPr>
                      <a:r>
                        <a:rPr lang="en-US" sz="2000" b="0">
                          <a:solidFill>
                            <a:schemeClr val="tx2"/>
                          </a:solidFill>
                          <a:latin typeface="+mj-lt"/>
                        </a:rPr>
                        <a:t>512-936-3707</a:t>
                      </a:r>
                    </a:p>
                    <a:p>
                      <a:pPr marL="0" indent="0" algn="ctr">
                        <a:buNone/>
                      </a:pPr>
                      <a:r>
                        <a:rPr lang="en-US" sz="1600" b="0">
                          <a:solidFill>
                            <a:srgbClr val="3333FF"/>
                          </a:solidFill>
                          <a:latin typeface="+mj-lt"/>
                          <a:hlinkClick r:id="rId3">
                            <a:extLst>
                              <a:ext uri="{A12FA001-AC4F-418D-AE19-62706E023703}">
                                <ahyp:hlinkClr xmlns:ahyp="http://schemas.microsoft.com/office/drawing/2018/hyperlinkcolor" val="tx"/>
                              </a:ext>
                            </a:extLst>
                          </a:hlinkClick>
                        </a:rPr>
                        <a:t>Erin.Wilder@twc.texas.gov</a:t>
                      </a:r>
                      <a:endParaRPr lang="en-US" sz="1600" b="0">
                        <a:solidFill>
                          <a:srgbClr val="3333FF"/>
                        </a:solidFill>
                        <a:latin typeface="+mj-lt"/>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endParaRPr lang="en-US" sz="2000" b="1">
                        <a:solidFill>
                          <a:schemeClr val="tx2"/>
                        </a:solidFill>
                        <a:latin typeface="+mj-lt"/>
                      </a:endParaRPr>
                    </a:p>
                    <a:p>
                      <a:pPr marL="0" indent="0" algn="ctr">
                        <a:buNone/>
                      </a:pPr>
                      <a:r>
                        <a:rPr lang="en-US" sz="2000" b="1">
                          <a:solidFill>
                            <a:schemeClr val="tx2"/>
                          </a:solidFill>
                          <a:latin typeface="+mj-lt"/>
                        </a:rPr>
                        <a:t>Kevin Markel</a:t>
                      </a:r>
                    </a:p>
                    <a:p>
                      <a:pPr marL="0" indent="0" algn="ctr">
                        <a:buNone/>
                      </a:pPr>
                      <a:r>
                        <a:rPr lang="en-US" sz="2000" b="1">
                          <a:solidFill>
                            <a:schemeClr val="tx1"/>
                          </a:solidFill>
                          <a:latin typeface="+mj-lt"/>
                        </a:rPr>
                        <a:t>Program Specialist</a:t>
                      </a:r>
                      <a:endParaRPr lang="en-US" sz="2000" b="0">
                        <a:solidFill>
                          <a:schemeClr val="tx1"/>
                        </a:solidFill>
                        <a:latin typeface="+mj-lt"/>
                      </a:endParaRPr>
                    </a:p>
                    <a:p>
                      <a:pPr marL="0" indent="0" algn="ctr">
                        <a:buNone/>
                      </a:pPr>
                      <a:r>
                        <a:rPr lang="en-US" sz="1800" b="0" kern="1200">
                          <a:solidFill>
                            <a:schemeClr val="tx1"/>
                          </a:solidFill>
                          <a:effectLst/>
                          <a:latin typeface="+mj-lt"/>
                          <a:ea typeface="+mn-ea"/>
                          <a:cs typeface="+mn-cs"/>
                        </a:rPr>
                        <a:t>817-727-9045</a:t>
                      </a:r>
                      <a:r>
                        <a:rPr lang="en-US" sz="1800" b="1" kern="1200">
                          <a:solidFill>
                            <a:schemeClr val="tx1"/>
                          </a:solidFill>
                          <a:effectLst/>
                          <a:latin typeface="+mj-lt"/>
                          <a:ea typeface="+mn-ea"/>
                          <a:cs typeface="+mn-cs"/>
                        </a:rPr>
                        <a:t> </a:t>
                      </a:r>
                    </a:p>
                    <a:p>
                      <a:pPr marL="0" indent="0" algn="ctr">
                        <a:buNone/>
                      </a:pPr>
                      <a:r>
                        <a:rPr lang="en-US" sz="1800" b="0" kern="1200">
                          <a:solidFill>
                            <a:srgbClr val="3333FF"/>
                          </a:solidFill>
                          <a:latin typeface="+mj-lt"/>
                          <a:ea typeface="+mn-ea"/>
                          <a:cs typeface="+mn-cs"/>
                          <a:hlinkClick r:id="rId4">
                            <a:extLst>
                              <a:ext uri="{A12FA001-AC4F-418D-AE19-62706E023703}">
                                <ahyp:hlinkClr xmlns:ahyp="http://schemas.microsoft.com/office/drawing/2018/hyperlinkcolor" val="tx"/>
                              </a:ext>
                            </a:extLst>
                          </a:hlinkClick>
                        </a:rPr>
                        <a:t>Kevin.Markel@twc.texas.gov</a:t>
                      </a:r>
                      <a:endParaRPr lang="en-US" sz="1800" b="0" kern="1200">
                        <a:solidFill>
                          <a:srgbClr val="3333FF"/>
                        </a:solidFill>
                        <a:latin typeface="+mj-lt"/>
                        <a:ea typeface="+mn-ea"/>
                        <a:cs typeface="+mn-cs"/>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endParaRPr lang="en-US" sz="2000" b="1">
                        <a:solidFill>
                          <a:schemeClr val="tx2"/>
                        </a:solidFill>
                        <a:latin typeface="+mj-lt"/>
                      </a:endParaRPr>
                    </a:p>
                    <a:p>
                      <a:pPr marL="0" indent="0" algn="ctr">
                        <a:buNone/>
                      </a:pPr>
                      <a:r>
                        <a:rPr lang="en-US" sz="2000" b="1">
                          <a:solidFill>
                            <a:schemeClr val="tx2"/>
                          </a:solidFill>
                          <a:latin typeface="+mj-lt"/>
                        </a:rPr>
                        <a:t>Alyssa Kee</a:t>
                      </a:r>
                    </a:p>
                    <a:p>
                      <a:pPr marL="0" indent="0" algn="ctr">
                        <a:buNone/>
                      </a:pPr>
                      <a:r>
                        <a:rPr lang="en-US" sz="2000" b="1">
                          <a:solidFill>
                            <a:schemeClr val="tx2"/>
                          </a:solidFill>
                          <a:latin typeface="+mj-lt"/>
                        </a:rPr>
                        <a:t>Program Specialist</a:t>
                      </a:r>
                    </a:p>
                    <a:p>
                      <a:pPr marL="0" indent="0" algn="ctr">
                        <a:buNone/>
                      </a:pPr>
                      <a:r>
                        <a:rPr lang="en-US" sz="2000" b="0">
                          <a:solidFill>
                            <a:schemeClr val="tx2"/>
                          </a:solidFill>
                          <a:latin typeface="+mj-lt"/>
                        </a:rPr>
                        <a:t>915-217-8188</a:t>
                      </a:r>
                      <a:endParaRPr lang="en-US" sz="2000" b="0">
                        <a:solidFill>
                          <a:schemeClr val="tx2"/>
                        </a:solidFill>
                        <a:latin typeface="+mj-lt"/>
                        <a:hlinkClick r:id="rId5">
                          <a:extLst>
                            <a:ext uri="{A12FA001-AC4F-418D-AE19-62706E023703}">
                              <ahyp:hlinkClr xmlns:ahyp="http://schemas.microsoft.com/office/drawing/2018/hyperlinkcolor" val="tx"/>
                            </a:ext>
                          </a:extLst>
                        </a:hlinkClick>
                      </a:endParaRPr>
                    </a:p>
                    <a:p>
                      <a:pPr marL="0" indent="0" algn="ctr">
                        <a:buNone/>
                      </a:pPr>
                      <a:r>
                        <a:rPr lang="en-US" sz="1800" b="0" kern="1200">
                          <a:solidFill>
                            <a:srgbClr val="3333FF"/>
                          </a:solidFill>
                          <a:latin typeface="+mj-lt"/>
                          <a:ea typeface="+mn-ea"/>
                          <a:cs typeface="+mn-cs"/>
                          <a:hlinkClick r:id="rId3">
                            <a:extLst>
                              <a:ext uri="{A12FA001-AC4F-418D-AE19-62706E023703}">
                                <ahyp:hlinkClr xmlns:ahyp="http://schemas.microsoft.com/office/drawing/2018/hyperlinkcolor" val="tx"/>
                              </a:ext>
                            </a:extLst>
                          </a:hlinkClick>
                        </a:rPr>
                        <a:t>Alyssa.Kee@twc.texas.gov</a:t>
                      </a:r>
                      <a:endParaRPr lang="en-US" sz="1800" b="0" kern="1200">
                        <a:solidFill>
                          <a:srgbClr val="3333FF"/>
                        </a:solidFill>
                        <a:latin typeface="+mj-lt"/>
                        <a:ea typeface="+mn-ea"/>
                        <a:cs typeface="+mn-cs"/>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b="1">
                        <a:solidFill>
                          <a:schemeClr val="tx2"/>
                        </a:solidFill>
                        <a:latin typeface="+mj-lt"/>
                      </a:endParaRPr>
                    </a:p>
                    <a:p>
                      <a:pPr algn="ctr"/>
                      <a:r>
                        <a:rPr lang="en-US" sz="2000" b="1">
                          <a:solidFill>
                            <a:schemeClr val="tx2"/>
                          </a:solidFill>
                          <a:latin typeface="+mj-lt"/>
                        </a:rPr>
                        <a:t>Kristen Davis</a:t>
                      </a:r>
                    </a:p>
                    <a:p>
                      <a:pPr algn="ctr"/>
                      <a:r>
                        <a:rPr lang="en-US" sz="2000" b="1">
                          <a:solidFill>
                            <a:schemeClr val="tx2"/>
                          </a:solidFill>
                          <a:latin typeface="+mj-lt"/>
                        </a:rPr>
                        <a:t>Program Specialist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a:solidFill>
                            <a:schemeClr val="tx2"/>
                          </a:solidFill>
                          <a:latin typeface="+mj-lt"/>
                        </a:rPr>
                        <a:t>512-221-9071</a:t>
                      </a:r>
                    </a:p>
                    <a:p>
                      <a:pPr marL="0" indent="0" algn="ctr">
                        <a:buNone/>
                      </a:pPr>
                      <a:r>
                        <a:rPr lang="en-US" sz="1800" b="0" kern="1200">
                          <a:solidFill>
                            <a:srgbClr val="3333FF"/>
                          </a:solidFill>
                          <a:latin typeface="+mj-lt"/>
                          <a:ea typeface="+mn-ea"/>
                          <a:cs typeface="+mn-cs"/>
                          <a:hlinkClick r:id="rId3">
                            <a:extLst>
                              <a:ext uri="{A12FA001-AC4F-418D-AE19-62706E023703}">
                                <ahyp:hlinkClr xmlns:ahyp="http://schemas.microsoft.com/office/drawing/2018/hyperlinkcolor" val="tx"/>
                              </a:ext>
                            </a:extLst>
                          </a:hlinkClick>
                        </a:rPr>
                        <a:t>Kristen.Davis@twc.texas.gov</a:t>
                      </a:r>
                      <a:endParaRPr lang="en-US" sz="1800" b="0" kern="1200">
                        <a:solidFill>
                          <a:srgbClr val="3333FF"/>
                        </a:solidFill>
                        <a:latin typeface="+mj-lt"/>
                        <a:ea typeface="+mn-ea"/>
                        <a:cs typeface="+mn-cs"/>
                      </a:endParaRPr>
                    </a:p>
                    <a:p>
                      <a:endParaRPr lang="en-US" sz="2000" b="0">
                        <a:solidFill>
                          <a:schemeClr val="tx2"/>
                        </a:solidFill>
                        <a:latin typeface="+mj-lt"/>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6415651"/>
                  </a:ext>
                </a:extLst>
              </a:tr>
              <a:tr h="2901201">
                <a:tc>
                  <a:txBody>
                    <a:bodyPr/>
                    <a:lstStyle/>
                    <a:p>
                      <a:pPr marL="0" indent="0" algn="ctr">
                        <a:buNone/>
                      </a:pPr>
                      <a:endParaRPr lang="en-US" sz="2000" b="1">
                        <a:solidFill>
                          <a:schemeClr val="tx2"/>
                        </a:solidFill>
                        <a:latin typeface="+mj-lt"/>
                      </a:endParaRPr>
                    </a:p>
                    <a:p>
                      <a:pPr marL="0" indent="0" algn="ctr">
                        <a:buNone/>
                      </a:pPr>
                      <a:endParaRPr lang="en-US" sz="2000" b="1">
                        <a:solidFill>
                          <a:schemeClr val="tx2"/>
                        </a:solidFill>
                        <a:latin typeface="+mj-lt"/>
                      </a:endParaRPr>
                    </a:p>
                    <a:p>
                      <a:pPr marL="0" indent="0" algn="ctr">
                        <a:buNone/>
                      </a:pPr>
                      <a:r>
                        <a:rPr lang="en-US" sz="2000" b="1">
                          <a:solidFill>
                            <a:schemeClr val="tx2"/>
                          </a:solidFill>
                          <a:latin typeface="+mj-lt"/>
                        </a:rPr>
                        <a:t>Laura Villarreal </a:t>
                      </a:r>
                      <a:r>
                        <a:rPr lang="en-US" sz="1800" b="1">
                          <a:solidFill>
                            <a:schemeClr val="tx2"/>
                          </a:solidFill>
                          <a:latin typeface="+mj-lt"/>
                        </a:rPr>
                        <a:t>Neurodevelopmental Specialist  </a:t>
                      </a:r>
                      <a:endParaRPr lang="en-US" sz="1800" b="0">
                        <a:solidFill>
                          <a:schemeClr val="tx2"/>
                        </a:solidFill>
                        <a:latin typeface="+mj-lt"/>
                      </a:endParaRPr>
                    </a:p>
                    <a:p>
                      <a:pPr marL="0" indent="0" algn="ctr">
                        <a:buNone/>
                      </a:pPr>
                      <a:r>
                        <a:rPr lang="en-US" sz="2000" b="0">
                          <a:solidFill>
                            <a:schemeClr val="tx2"/>
                          </a:solidFill>
                          <a:latin typeface="+mj-lt"/>
                        </a:rPr>
                        <a:t>   512-541-6439	</a:t>
                      </a:r>
                    </a:p>
                    <a:p>
                      <a:pPr marL="0" indent="0" algn="ctr">
                        <a:buNone/>
                      </a:pPr>
                      <a:r>
                        <a:rPr lang="en-US" sz="1800" b="0" kern="1200">
                          <a:solidFill>
                            <a:srgbClr val="3333FF"/>
                          </a:solidFill>
                          <a:latin typeface="+mj-lt"/>
                          <a:ea typeface="+mn-ea"/>
                          <a:cs typeface="+mn-cs"/>
                          <a:hlinkClick r:id="rId3">
                            <a:extLst>
                              <a:ext uri="{A12FA001-AC4F-418D-AE19-62706E023703}">
                                <ahyp:hlinkClr xmlns:ahyp="http://schemas.microsoft.com/office/drawing/2018/hyperlinkcolor" val="tx"/>
                              </a:ext>
                            </a:extLst>
                          </a:hlinkClick>
                        </a:rPr>
                        <a:t>Laura.Villarreal@twc.texas.gov</a:t>
                      </a:r>
                      <a:endParaRPr lang="en-US" sz="1800" b="0" kern="1200">
                        <a:solidFill>
                          <a:srgbClr val="3333FF"/>
                        </a:solidFill>
                        <a:latin typeface="+mj-lt"/>
                        <a:ea typeface="+mn-ea"/>
                        <a:cs typeface="+mn-cs"/>
                      </a:endParaRPr>
                    </a:p>
                    <a:p>
                      <a:pPr marL="0" indent="0" algn="ctr">
                        <a:buNone/>
                      </a:pPr>
                      <a:endParaRPr lang="en-US" sz="2000" b="0">
                        <a:solidFill>
                          <a:schemeClr val="tx2"/>
                        </a:solidFill>
                        <a:latin typeface="+mj-lt"/>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endParaRPr lang="en-US" sz="2000" b="1">
                        <a:solidFill>
                          <a:schemeClr val="tx2"/>
                        </a:solidFill>
                        <a:latin typeface="+mj-lt"/>
                      </a:endParaRPr>
                    </a:p>
                    <a:p>
                      <a:pPr marL="0" indent="0" algn="ctr">
                        <a:buNone/>
                      </a:pPr>
                      <a:endParaRPr lang="en-US" sz="2000" b="1">
                        <a:solidFill>
                          <a:schemeClr val="tx2"/>
                        </a:solidFill>
                        <a:latin typeface="+mj-lt"/>
                      </a:endParaRPr>
                    </a:p>
                    <a:p>
                      <a:pPr marL="0" indent="0" algn="ctr">
                        <a:buNone/>
                      </a:pPr>
                      <a:r>
                        <a:rPr lang="en-US" sz="2000" b="1">
                          <a:solidFill>
                            <a:schemeClr val="tx2"/>
                          </a:solidFill>
                          <a:latin typeface="+mj-lt"/>
                        </a:rPr>
                        <a:t>Leigh Ann Godinez</a:t>
                      </a:r>
                    </a:p>
                    <a:p>
                      <a:pPr marL="0" indent="0" algn="ctr">
                        <a:buNone/>
                      </a:pPr>
                      <a:r>
                        <a:rPr lang="en-US" sz="2000" b="1">
                          <a:solidFill>
                            <a:schemeClr val="tx2"/>
                          </a:solidFill>
                          <a:latin typeface="+mj-lt"/>
                        </a:rPr>
                        <a:t> Program Specialist</a:t>
                      </a:r>
                    </a:p>
                    <a:p>
                      <a:pPr marL="0" indent="0" algn="ctr">
                        <a:buNone/>
                      </a:pPr>
                      <a:r>
                        <a:rPr lang="en-US" sz="2000" b="0">
                          <a:solidFill>
                            <a:schemeClr val="tx2"/>
                          </a:solidFill>
                          <a:latin typeface="+mj-lt"/>
                        </a:rPr>
                        <a:t>512-720-8347</a:t>
                      </a:r>
                    </a:p>
                    <a:p>
                      <a:pPr marL="0" indent="0" algn="ctr">
                        <a:buNone/>
                      </a:pPr>
                      <a:r>
                        <a:rPr lang="en-US" sz="1600" b="0" kern="1200">
                          <a:solidFill>
                            <a:srgbClr val="3333FF"/>
                          </a:solidFill>
                          <a:latin typeface="+mj-lt"/>
                          <a:ea typeface="+mn-ea"/>
                          <a:cs typeface="+mn-cs"/>
                          <a:hlinkClick r:id="rId3">
                            <a:extLst>
                              <a:ext uri="{A12FA001-AC4F-418D-AE19-62706E023703}">
                                <ahyp:hlinkClr xmlns:ahyp="http://schemas.microsoft.com/office/drawing/2018/hyperlinkcolor" val="tx"/>
                              </a:ext>
                            </a:extLst>
                          </a:hlinkClick>
                        </a:rPr>
                        <a:t>Leighann.Godinez@twc.texas.gov</a:t>
                      </a:r>
                      <a:endParaRPr lang="en-US" sz="1600" b="0" kern="1200">
                        <a:solidFill>
                          <a:srgbClr val="3333FF"/>
                        </a:solidFill>
                        <a:latin typeface="+mj-lt"/>
                        <a:ea typeface="+mn-ea"/>
                        <a:cs typeface="+mn-cs"/>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endParaRPr lang="en-US" sz="2000" b="1">
                        <a:solidFill>
                          <a:schemeClr val="tx2"/>
                        </a:solidFill>
                        <a:latin typeface="+mj-lt"/>
                      </a:endParaRPr>
                    </a:p>
                    <a:p>
                      <a:pPr marL="0" indent="0" algn="ctr">
                        <a:buNone/>
                      </a:pPr>
                      <a:endParaRPr lang="en-US" sz="2000" b="1">
                        <a:solidFill>
                          <a:schemeClr val="tx2"/>
                        </a:solidFill>
                        <a:latin typeface="+mj-lt"/>
                      </a:endParaRPr>
                    </a:p>
                    <a:p>
                      <a:pPr marL="0" indent="0" algn="ctr">
                        <a:buNone/>
                      </a:pPr>
                      <a:r>
                        <a:rPr lang="en-US" sz="2000" b="1">
                          <a:solidFill>
                            <a:schemeClr val="tx2"/>
                          </a:solidFill>
                          <a:latin typeface="+mj-lt"/>
                        </a:rPr>
                        <a:t>Gabriela Martinez</a:t>
                      </a:r>
                      <a:endParaRPr lang="en-US" sz="2000" b="0">
                        <a:solidFill>
                          <a:schemeClr val="tx2"/>
                        </a:solidFill>
                        <a:latin typeface="+mj-lt"/>
                      </a:endParaRPr>
                    </a:p>
                    <a:p>
                      <a:pPr marL="0" indent="0" algn="ctr">
                        <a:buNone/>
                      </a:pPr>
                      <a:r>
                        <a:rPr lang="en-US" sz="2000" b="1">
                          <a:solidFill>
                            <a:schemeClr val="tx2"/>
                          </a:solidFill>
                          <a:latin typeface="+mj-lt"/>
                        </a:rPr>
                        <a:t>Program Specialist </a:t>
                      </a:r>
                    </a:p>
                    <a:p>
                      <a:pPr marL="0" indent="0" algn="ctr">
                        <a:buNone/>
                      </a:pPr>
                      <a:r>
                        <a:rPr lang="en-US" sz="2000" b="1">
                          <a:solidFill>
                            <a:schemeClr val="tx2"/>
                          </a:solidFill>
                          <a:latin typeface="+mj-lt"/>
                        </a:rPr>
                        <a:t>   </a:t>
                      </a:r>
                      <a:r>
                        <a:rPr lang="en-US" sz="2000" b="0">
                          <a:solidFill>
                            <a:schemeClr val="tx2"/>
                          </a:solidFill>
                          <a:latin typeface="+mj-lt"/>
                        </a:rPr>
                        <a:t>956-566-1228	</a:t>
                      </a:r>
                      <a:endParaRPr lang="en-US" sz="2000" b="0">
                        <a:solidFill>
                          <a:schemeClr val="tx1"/>
                        </a:solidFill>
                        <a:latin typeface="+mj-lt"/>
                      </a:endParaRPr>
                    </a:p>
                    <a:p>
                      <a:pPr marL="0" indent="0" algn="ctr">
                        <a:buNone/>
                      </a:pPr>
                      <a:r>
                        <a:rPr lang="en-US" sz="1600" b="0" kern="1200">
                          <a:solidFill>
                            <a:srgbClr val="3333FF"/>
                          </a:solidFill>
                          <a:latin typeface="+mj-lt"/>
                          <a:ea typeface="+mn-ea"/>
                          <a:cs typeface="+mn-cs"/>
                          <a:hlinkClick r:id="rId3">
                            <a:extLst>
                              <a:ext uri="{A12FA001-AC4F-418D-AE19-62706E023703}">
                                <ahyp:hlinkClr xmlns:ahyp="http://schemas.microsoft.com/office/drawing/2018/hyperlinkcolor" val="tx"/>
                              </a:ext>
                            </a:extLst>
                          </a:hlinkClick>
                        </a:rPr>
                        <a:t>Gabriela.Martinez@twc.texas.gov</a:t>
                      </a:r>
                      <a:endParaRPr lang="en-US" sz="1600" b="0" kern="1200">
                        <a:solidFill>
                          <a:srgbClr val="3333FF"/>
                        </a:solidFill>
                        <a:latin typeface="+mj-lt"/>
                        <a:ea typeface="+mn-ea"/>
                        <a:cs typeface="+mn-cs"/>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endParaRPr lang="en-US" sz="2000" b="1">
                        <a:solidFill>
                          <a:schemeClr val="tx2"/>
                        </a:solidFill>
                        <a:latin typeface="+mj-lt"/>
                      </a:endParaRPr>
                    </a:p>
                    <a:p>
                      <a:pPr marL="0" indent="0" algn="ctr">
                        <a:buNone/>
                      </a:pPr>
                      <a:endParaRPr lang="en-US" sz="2000" b="1">
                        <a:solidFill>
                          <a:schemeClr val="tx2"/>
                        </a:solidFill>
                        <a:latin typeface="+mj-lt"/>
                      </a:endParaRPr>
                    </a:p>
                    <a:p>
                      <a:pPr marL="0" indent="0" algn="ctr">
                        <a:buNone/>
                      </a:pPr>
                      <a:endParaRPr lang="en-US" sz="2000" b="1">
                        <a:solidFill>
                          <a:schemeClr val="tx2"/>
                        </a:solidFill>
                        <a:latin typeface="+mj-lt"/>
                      </a:endParaRPr>
                    </a:p>
                    <a:p>
                      <a:pPr marL="0" indent="0" algn="ctr">
                        <a:buNone/>
                      </a:pPr>
                      <a:r>
                        <a:rPr lang="en-US" sz="2000" b="1">
                          <a:solidFill>
                            <a:schemeClr val="tx2"/>
                          </a:solidFill>
                          <a:latin typeface="+mj-lt"/>
                        </a:rPr>
                        <a:t>Team Mailbox</a:t>
                      </a:r>
                      <a:endParaRPr lang="en-US" sz="2000" b="0">
                        <a:solidFill>
                          <a:schemeClr val="tx2"/>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a:solidFill>
                            <a:srgbClr val="3333FF"/>
                          </a:solidFill>
                          <a:latin typeface="+mj-lt"/>
                          <a:ea typeface="+mn-ea"/>
                          <a:cs typeface="+mn-cs"/>
                          <a:hlinkClick r:id="rId6">
                            <a:extLst>
                              <a:ext uri="{A12FA001-AC4F-418D-AE19-62706E023703}">
                                <ahyp:hlinkClr xmlns:ahyp="http://schemas.microsoft.com/office/drawing/2018/hyperlinkcolor" val="tx"/>
                              </a:ext>
                            </a:extLst>
                          </a:hlinkClick>
                        </a:rPr>
                        <a:t>VR.Pre-ETS@twc.texas.gov</a:t>
                      </a:r>
                      <a:endParaRPr lang="en-US" sz="1800" b="0" kern="1200">
                        <a:solidFill>
                          <a:srgbClr val="3333FF"/>
                        </a:solidFill>
                        <a:latin typeface="+mj-lt"/>
                        <a:ea typeface="+mn-ea"/>
                        <a:cs typeface="+mn-cs"/>
                      </a:endParaRPr>
                    </a:p>
                    <a:p>
                      <a:pPr marL="0" indent="0" algn="ctr">
                        <a:buNone/>
                      </a:pPr>
                      <a:endParaRPr lang="en-US" sz="2000" b="0">
                        <a:solidFill>
                          <a:schemeClr val="tx2"/>
                        </a:solidFill>
                        <a:latin typeface="+mj-lt"/>
                      </a:endParaRPr>
                    </a:p>
                    <a:p>
                      <a:pPr marL="0" indent="0" algn="ctr">
                        <a:buNone/>
                      </a:pPr>
                      <a:endParaRPr lang="en-US" sz="2000" b="0">
                        <a:solidFill>
                          <a:schemeClr val="tx2"/>
                        </a:solidFill>
                        <a:latin typeface="+mj-lt"/>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2495685"/>
                  </a:ext>
                </a:extLst>
              </a:tr>
            </a:tbl>
          </a:graphicData>
        </a:graphic>
      </p:graphicFrame>
    </p:spTree>
    <p:extLst>
      <p:ext uri="{BB962C8B-B14F-4D97-AF65-F5344CB8AC3E}">
        <p14:creationId xmlns:p14="http://schemas.microsoft.com/office/powerpoint/2010/main" val="36103909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6D07C86-014C-F489-FC57-7A589B50C48E}"/>
              </a:ext>
            </a:extLst>
          </p:cNvPr>
          <p:cNvSpPr>
            <a:spLocks noGrp="1"/>
          </p:cNvSpPr>
          <p:nvPr>
            <p:ph type="title"/>
          </p:nvPr>
        </p:nvSpPr>
        <p:spPr>
          <a:xfrm>
            <a:off x="2682162" y="817481"/>
            <a:ext cx="4175838" cy="1675995"/>
          </a:xfrm>
        </p:spPr>
        <p:txBody>
          <a:bodyPr vert="horz" lIns="91440" tIns="45720" rIns="91440" bIns="45720" rtlCol="0" anchor="b">
            <a:normAutofit/>
          </a:bodyPr>
          <a:lstStyle/>
          <a:p>
            <a:pPr algn="ctr"/>
            <a:r>
              <a:rPr lang="en-US" sz="5400" kern="1200">
                <a:latin typeface="Amasis MT Pro Black" panose="02040A04050005020304" pitchFamily="18" charset="0"/>
              </a:rPr>
              <a:t>Questions</a:t>
            </a:r>
          </a:p>
        </p:txBody>
      </p:sp>
      <p:pic>
        <p:nvPicPr>
          <p:cNvPr id="5" name="Picture 4" descr="Magnifying glass and question mark">
            <a:extLst>
              <a:ext uri="{FF2B5EF4-FFF2-40B4-BE49-F238E27FC236}">
                <a16:creationId xmlns:a16="http://schemas.microsoft.com/office/drawing/2014/main" id="{45CE559B-9693-2EF6-30DD-E323806D6E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03" y="0"/>
            <a:ext cx="12192576" cy="6858000"/>
          </a:xfrm>
          <a:prstGeom prst="rect">
            <a:avLst/>
          </a:prstGeom>
        </p:spPr>
      </p:pic>
      <p:sp>
        <p:nvSpPr>
          <p:cNvPr id="4" name="Slide Number Placeholder 3">
            <a:extLst>
              <a:ext uri="{FF2B5EF4-FFF2-40B4-BE49-F238E27FC236}">
                <a16:creationId xmlns:a16="http://schemas.microsoft.com/office/drawing/2014/main" id="{D02E9619-2921-B455-7625-88604EDEF18F}"/>
              </a:ext>
            </a:extLst>
          </p:cNvPr>
          <p:cNvSpPr>
            <a:spLocks noGrp="1"/>
          </p:cNvSpPr>
          <p:nvPr>
            <p:ph type="sldNum" sz="quarter" idx="12"/>
          </p:nvPr>
        </p:nvSpPr>
        <p:spPr>
          <a:xfrm>
            <a:off x="10820400" y="6356350"/>
            <a:ext cx="533400" cy="365125"/>
          </a:xfrm>
        </p:spPr>
        <p:txBody>
          <a:bodyPr>
            <a:normAutofit/>
          </a:bodyPr>
          <a:lstStyle/>
          <a:p>
            <a:pPr algn="ctr"/>
            <a:fld id="{775B6C71-B8E2-4E4D-A4A3-1937B1299F9F}" type="slidenum">
              <a:rPr lang="en-US" smtClean="0">
                <a:solidFill>
                  <a:schemeClr val="tx1"/>
                </a:solidFill>
              </a:rPr>
              <a:pPr algn="ctr"/>
              <a:t>63</a:t>
            </a:fld>
            <a:endParaRPr lang="en-US">
              <a:solidFill>
                <a:schemeClr val="tx1"/>
              </a:solidFill>
            </a:endParaRPr>
          </a:p>
        </p:txBody>
      </p:sp>
    </p:spTree>
    <p:extLst>
      <p:ext uri="{BB962C8B-B14F-4D97-AF65-F5344CB8AC3E}">
        <p14:creationId xmlns:p14="http://schemas.microsoft.com/office/powerpoint/2010/main" val="29853845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7588402-5F3C-4E9C-88FD-95D31A7298F2}"/>
              </a:ext>
            </a:extLst>
          </p:cNvPr>
          <p:cNvSpPr>
            <a:spLocks noGrp="1"/>
          </p:cNvSpPr>
          <p:nvPr>
            <p:ph type="title" idx="4294967295"/>
          </p:nvPr>
        </p:nvSpPr>
        <p:spPr>
          <a:xfrm>
            <a:off x="677863" y="588963"/>
            <a:ext cx="11020425" cy="61293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chemeClr val="tx1"/>
                </a:solidFill>
                <a:effectLst/>
                <a:uLnTx/>
                <a:uFillTx/>
                <a:latin typeface="Amasis MT Pro Black" panose="02040A04050005020304" pitchFamily="18" charset="0"/>
                <a:ea typeface="Verdana" panose="020B0604030504040204" pitchFamily="34" charset="0"/>
                <a:cs typeface="+mn-cs"/>
              </a:rPr>
              <a:t>Texas Workforce Solutions-Vocational Rehabilitation Services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chemeClr val="tx1"/>
              </a:solidFill>
              <a:effectLst/>
              <a:uLnTx/>
              <a:uFillTx/>
              <a:latin typeface="+mj-lt"/>
              <a:ea typeface="Verdana" panose="020B0604030504040204" pitchFamily="34"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chemeClr val="tx1"/>
                </a:solidFill>
                <a:effectLst/>
                <a:uLnTx/>
                <a:uFillTx/>
                <a:latin typeface="+mj-lt"/>
                <a:ea typeface="Verdana" panose="020B0604030504040204" pitchFamily="34" charset="0"/>
                <a:cs typeface="+mn-cs"/>
              </a:rPr>
              <a:t>101 East 15th Street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chemeClr val="tx1"/>
                </a:solidFill>
                <a:effectLst/>
                <a:uLnTx/>
                <a:uFillTx/>
                <a:latin typeface="+mj-lt"/>
                <a:ea typeface="Verdana" panose="020B0604030504040204" pitchFamily="34" charset="0"/>
                <a:cs typeface="+mn-cs"/>
              </a:rPr>
              <a:t>Austin, Texas 78778-0001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chemeClr val="tx1"/>
                </a:solidFill>
                <a:effectLst/>
                <a:uLnTx/>
                <a:uFillTx/>
                <a:latin typeface="+mj-lt"/>
                <a:ea typeface="Verdana" panose="020B0604030504040204" pitchFamily="34" charset="0"/>
                <a:cs typeface="+mn-cs"/>
              </a:rPr>
              <a:t>512-936-6400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3333FF"/>
                </a:solidFill>
                <a:effectLst/>
                <a:uLnTx/>
                <a:uFillTx/>
                <a:latin typeface="+mj-lt"/>
                <a:ea typeface="Verdana" panose="020B0604030504040204" pitchFamily="34" charset="0"/>
                <a:cs typeface="+mn-cs"/>
                <a:hlinkClick r:id="rId2">
                  <a:extLst>
                    <a:ext uri="{A12FA001-AC4F-418D-AE19-62706E023703}">
                      <ahyp:hlinkClr xmlns:ahyp="http://schemas.microsoft.com/office/drawing/2018/hyperlinkcolor" val="tx"/>
                    </a:ext>
                  </a:extLst>
                </a:hlinkClick>
              </a:rPr>
              <a:t>VR.office.locator@twc.state.tx.us </a:t>
            </a:r>
            <a:endParaRPr kumimoji="0" lang="en-US" sz="3200" b="0" i="0" u="none" strike="noStrike" kern="1200" cap="none" spc="0" normalizeH="0" baseline="0" noProof="0">
              <a:ln>
                <a:noFill/>
              </a:ln>
              <a:solidFill>
                <a:srgbClr val="3333FF"/>
              </a:solidFill>
              <a:effectLst/>
              <a:uLnTx/>
              <a:uFillTx/>
              <a:latin typeface="+mj-lt"/>
              <a:ea typeface="Verdana" panose="020B0604030504040204" pitchFamily="34"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j-lt"/>
                <a:ea typeface="Verdana" panose="020B0604030504040204" pitchFamily="34" charset="0"/>
                <a:cs typeface="Verdana" panose="020B0604030504040204" pitchFamily="34" charset="0"/>
              </a:rPr>
              <a:t>Equal Opportunity Employer/Program</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j-lt"/>
                <a:ea typeface="Verdana" panose="020B0604030504040204" pitchFamily="34" charset="0"/>
                <a:cs typeface="Verdana" panose="020B0604030504040204" pitchFamily="34" charset="0"/>
              </a:rPr>
              <a:t>Auxiliary aids and services are available upon request to individuals with disabilities.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chemeClr val="tx1"/>
              </a:solidFill>
              <a:effectLst/>
              <a:uLnTx/>
              <a:uFillTx/>
              <a:latin typeface="+mj-lt"/>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j-lt"/>
                <a:ea typeface="Verdana" panose="020B0604030504040204" pitchFamily="34" charset="0"/>
                <a:cs typeface="Verdana" panose="020B0604030504040204" pitchFamily="34" charset="0"/>
              </a:rPr>
              <a:t>The Texas Workforce Commission accepts calls made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j-lt"/>
                <a:ea typeface="Verdana" panose="020B0604030504040204" pitchFamily="34" charset="0"/>
                <a:cs typeface="Verdana" panose="020B0604030504040204" pitchFamily="34" charset="0"/>
              </a:rPr>
              <a:t> through any relay service provider.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chemeClr val="tx1"/>
              </a:solidFill>
              <a:effectLst/>
              <a:uLnTx/>
              <a:uFillTx/>
              <a:latin typeface="+mj-lt"/>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3333FF"/>
                </a:solidFill>
                <a:effectLst/>
                <a:uLnTx/>
                <a:uFillTx/>
                <a:latin typeface="+mj-lt"/>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www.twc.texas.gov</a:t>
            </a:r>
            <a:endParaRPr kumimoji="0" lang="en-US" sz="3200" b="0" i="0" u="none" strike="noStrike" kern="1200" cap="none" spc="0" normalizeH="0" baseline="0" noProof="0">
              <a:ln>
                <a:noFill/>
              </a:ln>
              <a:solidFill>
                <a:srgbClr val="3333FF"/>
              </a:solidFill>
              <a:effectLst/>
              <a:uLnTx/>
              <a:uFillTx/>
              <a:latin typeface="+mj-lt"/>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a:ln>
                <a:noFill/>
              </a:ln>
              <a:solidFill>
                <a:srgbClr val="3333FF"/>
              </a:solidFill>
              <a:effectLst/>
              <a:uLnTx/>
              <a:uFillTx/>
              <a:latin typeface="+mj-lt"/>
              <a:ea typeface="Verdana" panose="020B0604030504040204" pitchFamily="34" charset="0"/>
              <a:cs typeface="Verdan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mn-cs"/>
            </a:endParaRPr>
          </a:p>
        </p:txBody>
      </p:sp>
      <p:sp>
        <p:nvSpPr>
          <p:cNvPr id="5" name="Slide Number Placeholder 4">
            <a:extLst>
              <a:ext uri="{FF2B5EF4-FFF2-40B4-BE49-F238E27FC236}">
                <a16:creationId xmlns:a16="http://schemas.microsoft.com/office/drawing/2014/main" id="{32A48C84-A9D7-D0B6-A6A7-5159CFCA42E1}"/>
              </a:ext>
            </a:extLst>
          </p:cNvPr>
          <p:cNvSpPr>
            <a:spLocks noGrp="1"/>
          </p:cNvSpPr>
          <p:nvPr>
            <p:ph type="sldNum" sz="quarter" idx="12"/>
          </p:nvPr>
        </p:nvSpPr>
        <p:spPr>
          <a:xfrm>
            <a:off x="10687050" y="6356350"/>
            <a:ext cx="666750" cy="365125"/>
          </a:xfrm>
        </p:spPr>
        <p:txBody>
          <a:bodyPr>
            <a:normAutofit/>
          </a:bodyPr>
          <a:lstStyle/>
          <a:p>
            <a:pPr algn="ctr"/>
            <a:fld id="{775B6C71-B8E2-4E4D-A4A3-1937B1299F9F}" type="slidenum">
              <a:rPr lang="en-US" smtClean="0"/>
              <a:pPr algn="ctr"/>
              <a:t>64</a:t>
            </a:fld>
            <a:endParaRPr lang="en-US"/>
          </a:p>
        </p:txBody>
      </p:sp>
    </p:spTree>
    <p:extLst>
      <p:ext uri="{BB962C8B-B14F-4D97-AF65-F5344CB8AC3E}">
        <p14:creationId xmlns:p14="http://schemas.microsoft.com/office/powerpoint/2010/main" val="5514447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0">
              <a:srgbClr val="CCECFF"/>
            </a:gs>
            <a:gs pos="58000">
              <a:schemeClr val="bg1">
                <a:lumMod val="8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AF0B91-6935-4F0C-8E78-E50260E76C05}"/>
              </a:ext>
            </a:extLst>
          </p:cNvPr>
          <p:cNvSpPr>
            <a:spLocks noGrp="1"/>
          </p:cNvSpPr>
          <p:nvPr>
            <p:ph type="title"/>
          </p:nvPr>
        </p:nvSpPr>
        <p:spPr>
          <a:xfrm>
            <a:off x="838200" y="365125"/>
            <a:ext cx="10515600" cy="1325563"/>
          </a:xfrm>
        </p:spPr>
        <p:txBody>
          <a:bodyPr>
            <a:normAutofit/>
          </a:bodyPr>
          <a:lstStyle/>
          <a:p>
            <a:pPr algn="ctr"/>
            <a:r>
              <a:rPr lang="en-US" sz="5400">
                <a:latin typeface="Amasis MT Pro Black" panose="02040A04050005020304" pitchFamily="18" charset="0"/>
                <a:ea typeface="Verdana" panose="020B0604030504040204" pitchFamily="34" charset="0"/>
              </a:rPr>
              <a:t>Federal Funding</a:t>
            </a:r>
          </a:p>
        </p:txBody>
      </p:sp>
      <p:sp>
        <p:nvSpPr>
          <p:cNvPr id="3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C5DE23E-1697-4224-B590-0ADCA6070E31}"/>
              </a:ext>
            </a:extLst>
          </p:cNvPr>
          <p:cNvSpPr>
            <a:spLocks noGrp="1"/>
          </p:cNvSpPr>
          <p:nvPr>
            <p:ph idx="1"/>
          </p:nvPr>
        </p:nvSpPr>
        <p:spPr>
          <a:xfrm>
            <a:off x="499871" y="1929383"/>
            <a:ext cx="11156419" cy="4421993"/>
          </a:xfrm>
        </p:spPr>
        <p:txBody>
          <a:bodyPr>
            <a:normAutofit lnSpcReduction="10000"/>
          </a:bodyPr>
          <a:lstStyle/>
          <a:p>
            <a:pPr marL="0" marR="0" algn="just">
              <a:lnSpc>
                <a:spcPct val="107000"/>
              </a:lnSpc>
              <a:spcBef>
                <a:spcPts val="0"/>
              </a:spcBef>
              <a:spcAft>
                <a:spcPts val="800"/>
              </a:spcAft>
            </a:pPr>
            <a:r>
              <a:rPr lang="en-US" sz="1800">
                <a:effectLst/>
                <a:latin typeface="Amasis MT Pro Light" panose="02040304050005020304" pitchFamily="18" charset="0"/>
                <a:ea typeface="Calibri" panose="020F0502020204030204" pitchFamily="34" charset="0"/>
                <a:cs typeface="Times New Roman" panose="02020603050405020304" pitchFamily="18" charset="0"/>
              </a:rPr>
              <a:t>These activities are financed under the </a:t>
            </a:r>
            <a:r>
              <a:rPr lang="en-US" sz="1800" b="1">
                <a:effectLst/>
                <a:latin typeface="Amasis MT Pro Light" panose="02040304050005020304" pitchFamily="18" charset="0"/>
                <a:ea typeface="Calibri" panose="020F0502020204030204" pitchFamily="34" charset="0"/>
                <a:cs typeface="Times New Roman" panose="02020603050405020304" pitchFamily="18" charset="0"/>
              </a:rPr>
              <a:t>TWC Federal Vocational Rehabilitation grant</a:t>
            </a:r>
            <a:r>
              <a:rPr lang="en-US" sz="1800">
                <a:effectLst/>
                <a:latin typeface="Amasis MT Pro Light" panose="02040304050005020304" pitchFamily="18" charset="0"/>
                <a:ea typeface="Calibri" panose="020F0502020204030204" pitchFamily="34" charset="0"/>
                <a:cs typeface="Times New Roman" panose="02020603050405020304" pitchFamily="18" charset="0"/>
              </a:rPr>
              <a:t>. For the Federal fiscal year 2024 (October 1, 2023, through September 30, 2024), TWC anticipates expending $320,291,817 in Federal Vocational Rehabilitation funds. Funds appropriated by the State pay a minimum of 21.3% of the total costs ($86,686,349) under the Vocational Rehabilitation program.  Revised June 2024.</a:t>
            </a:r>
          </a:p>
          <a:p>
            <a:pPr marL="0" marR="0">
              <a:lnSpc>
                <a:spcPct val="107000"/>
              </a:lnSpc>
              <a:spcBef>
                <a:spcPts val="0"/>
              </a:spcBef>
              <a:spcAft>
                <a:spcPts val="800"/>
              </a:spcAft>
            </a:pPr>
            <a:endParaRPr lang="en-US" sz="1800">
              <a:effectLst/>
              <a:latin typeface="Amasis MT Pro Light" panose="020403040500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a:effectLst/>
                <a:latin typeface="Amasis MT Pro Light" panose="02040304050005020304" pitchFamily="18" charset="0"/>
                <a:ea typeface="Calibri" panose="020F0502020204030204" pitchFamily="34" charset="0"/>
                <a:cs typeface="Times New Roman" panose="02020603050405020304" pitchFamily="18" charset="0"/>
              </a:rPr>
              <a:t>For purposes of the </a:t>
            </a:r>
            <a:r>
              <a:rPr lang="en-US" sz="1800" b="1">
                <a:effectLst/>
                <a:latin typeface="Amasis MT Pro Light" panose="02040304050005020304" pitchFamily="18" charset="0"/>
                <a:ea typeface="Calibri" panose="020F0502020204030204" pitchFamily="34" charset="0"/>
                <a:cs typeface="Times New Roman" panose="02020603050405020304" pitchFamily="18" charset="0"/>
              </a:rPr>
              <a:t>Supported Employment program</a:t>
            </a:r>
            <a:r>
              <a:rPr lang="en-US" sz="1800">
                <a:effectLst/>
                <a:latin typeface="Amasis MT Pro Light" panose="02040304050005020304" pitchFamily="18" charset="0"/>
                <a:ea typeface="Calibri" panose="020F0502020204030204" pitchFamily="34" charset="0"/>
                <a:cs typeface="Times New Roman" panose="02020603050405020304" pitchFamily="18" charset="0"/>
              </a:rPr>
              <a:t>, the Vocational Rehabilitation agency receives 94.7 percent of its funding through a grant from the U.S. Department of Education. For the 2024 Federal fiscal year, the total amount of grant funds awarded are $1,501,230. The remaining 5.3 percent ($83,402) are funded by Texas State Appropriations. Revised June 2024.</a:t>
            </a:r>
          </a:p>
          <a:p>
            <a:pPr marL="0" marR="0" indent="0">
              <a:lnSpc>
                <a:spcPct val="107000"/>
              </a:lnSpc>
              <a:spcBef>
                <a:spcPts val="0"/>
              </a:spcBef>
              <a:spcAft>
                <a:spcPts val="800"/>
              </a:spcAft>
              <a:buNone/>
            </a:pPr>
            <a:endParaRPr lang="en-US" sz="1800">
              <a:effectLst/>
              <a:latin typeface="Amasis MT Pro Light" panose="020403040500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a:effectLst/>
                <a:latin typeface="Amasis MT Pro Light" panose="02040304050005020304" pitchFamily="18" charset="0"/>
                <a:ea typeface="Calibri" panose="020F0502020204030204" pitchFamily="34" charset="0"/>
                <a:cs typeface="Times New Roman" panose="02020603050405020304" pitchFamily="18" charset="0"/>
              </a:rPr>
              <a:t>For purposes of the </a:t>
            </a:r>
            <a:r>
              <a:rPr lang="en-US" sz="1800" b="1">
                <a:effectLst/>
                <a:latin typeface="Amasis MT Pro Light" panose="02040304050005020304" pitchFamily="18" charset="0"/>
                <a:ea typeface="Calibri" panose="020F0502020204030204" pitchFamily="34" charset="0"/>
                <a:cs typeface="Times New Roman" panose="02020603050405020304" pitchFamily="18" charset="0"/>
              </a:rPr>
              <a:t>Independent Living Services for Older Individuals who are Blind program</a:t>
            </a:r>
            <a:r>
              <a:rPr lang="en-US" sz="1800">
                <a:effectLst/>
                <a:latin typeface="Amasis MT Pro Light" panose="02040304050005020304" pitchFamily="18" charset="0"/>
                <a:ea typeface="Calibri" panose="020F0502020204030204" pitchFamily="34" charset="0"/>
                <a:cs typeface="Times New Roman" panose="02020603050405020304" pitchFamily="18" charset="0"/>
              </a:rPr>
              <a:t>, the Vocational Rehabilitation agency receives 90 percent of its funding through a grant from the U.S. Department of Education. For the 2024 Federal fiscal year, the total amount of grant funds awarded are $2,213,488. The remaining 10 percent ($245,943) are funded by Texas State Appropriations. Revised June 2024.</a:t>
            </a:r>
          </a:p>
        </p:txBody>
      </p:sp>
      <p:sp>
        <p:nvSpPr>
          <p:cNvPr id="5" name="Slide Number Placeholder 4">
            <a:extLst>
              <a:ext uri="{FF2B5EF4-FFF2-40B4-BE49-F238E27FC236}">
                <a16:creationId xmlns:a16="http://schemas.microsoft.com/office/drawing/2014/main" id="{E2B9D7CC-69F3-A5C7-0721-CAFEDFC804FD}"/>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smtClean="0"/>
              <a:pPr>
                <a:spcAft>
                  <a:spcPts val="600"/>
                </a:spcAft>
              </a:pPr>
              <a:t>65</a:t>
            </a:fld>
            <a:endParaRPr lang="en-US"/>
          </a:p>
        </p:txBody>
      </p:sp>
    </p:spTree>
    <p:extLst>
      <p:ext uri="{BB962C8B-B14F-4D97-AF65-F5344CB8AC3E}">
        <p14:creationId xmlns:p14="http://schemas.microsoft.com/office/powerpoint/2010/main" val="3878029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24000">
              <a:srgbClr val="E6F6FF"/>
            </a:gs>
            <a:gs pos="85000">
              <a:srgbClr val="CCECFF"/>
            </a:gs>
            <a:gs pos="0">
              <a:schemeClr val="bg1"/>
            </a:gs>
          </a:gsLst>
          <a:lin ang="5400000" scaled="1"/>
        </a:gradFill>
        <a:effectLst/>
      </p:bgPr>
    </p:bg>
    <p:spTree>
      <p:nvGrpSpPr>
        <p:cNvPr id="1" name="Shape 146"/>
        <p:cNvGrpSpPr/>
        <p:nvPr/>
      </p:nvGrpSpPr>
      <p:grpSpPr>
        <a:xfrm>
          <a:off x="0" y="0"/>
          <a:ext cx="0" cy="0"/>
          <a:chOff x="0" y="0"/>
          <a:chExt cx="0" cy="0"/>
        </a:xfrm>
      </p:grpSpPr>
      <p:sp>
        <p:nvSpPr>
          <p:cNvPr id="147" name="Google Shape;147;p26"/>
          <p:cNvSpPr txBox="1">
            <a:spLocks noGrp="1"/>
          </p:cNvSpPr>
          <p:nvPr>
            <p:ph type="title"/>
          </p:nvPr>
        </p:nvSpPr>
        <p:spPr>
          <a:xfrm>
            <a:off x="488750" y="167533"/>
            <a:ext cx="11360700" cy="763500"/>
          </a:xfrm>
          <a:prstGeom prst="rect">
            <a:avLst/>
          </a:prstGeom>
        </p:spPr>
        <p:txBody>
          <a:bodyPr spcFirstLastPara="1" wrap="square" lIns="121900" tIns="121900" rIns="121900" bIns="121900" anchor="t" anchorCtr="0">
            <a:normAutofit fontScale="90000"/>
          </a:bodyPr>
          <a:lstStyle/>
          <a:p>
            <a:pPr marL="0" lvl="0" indent="0" algn="ctr" rtl="0">
              <a:spcBef>
                <a:spcPts val="0"/>
              </a:spcBef>
              <a:spcAft>
                <a:spcPts val="0"/>
              </a:spcAft>
              <a:buNone/>
            </a:pPr>
            <a:r>
              <a:rPr lang="en-IN" sz="2800">
                <a:latin typeface="Amasis MT Pro Black" panose="02040A04050005020304" pitchFamily="18" charset="0"/>
              </a:rPr>
              <a:t>Texas Administrative Code (TAC)-Revised July 26, 2024</a:t>
            </a:r>
            <a:endParaRPr sz="2800">
              <a:latin typeface="Amasis MT Pro Black" panose="02040A04050005020304" pitchFamily="18" charset="0"/>
            </a:endParaRPr>
          </a:p>
          <a:p>
            <a:pPr marL="0" lvl="0" indent="0" algn="ctr" rtl="0">
              <a:spcBef>
                <a:spcPts val="0"/>
              </a:spcBef>
              <a:spcAft>
                <a:spcPts val="0"/>
              </a:spcAft>
              <a:buNone/>
            </a:pPr>
            <a:r>
              <a:rPr lang="en-IN" sz="2800" u="sng">
                <a:solidFill>
                  <a:schemeClr val="hlink"/>
                </a:solidFill>
                <a:latin typeface="Amasis MT Pro Black" panose="02040A04050005020304" pitchFamily="18" charset="0"/>
                <a:hlinkClick r:id="rId3"/>
              </a:rPr>
              <a:t>TAC §89.1055 Individualized Education Program</a:t>
            </a:r>
            <a:endParaRPr sz="2800">
              <a:latin typeface="Amasis MT Pro Black" panose="02040A04050005020304" pitchFamily="18" charset="0"/>
            </a:endParaRPr>
          </a:p>
          <a:p>
            <a:pPr marL="0" lvl="0" indent="0" algn="l" rtl="0">
              <a:spcBef>
                <a:spcPts val="0"/>
              </a:spcBef>
              <a:spcAft>
                <a:spcPts val="0"/>
              </a:spcAft>
              <a:buNone/>
            </a:pPr>
            <a:endParaRPr sz="5500"/>
          </a:p>
        </p:txBody>
      </p:sp>
      <p:sp>
        <p:nvSpPr>
          <p:cNvPr id="148" name="Google Shape;148;p26"/>
          <p:cNvSpPr txBox="1">
            <a:spLocks noGrp="1"/>
          </p:cNvSpPr>
          <p:nvPr>
            <p:ph type="body" idx="1"/>
          </p:nvPr>
        </p:nvSpPr>
        <p:spPr>
          <a:xfrm>
            <a:off x="148633" y="1103533"/>
            <a:ext cx="11627700" cy="5627100"/>
          </a:xfrm>
          <a:prstGeom prst="rect">
            <a:avLst/>
          </a:prstGeom>
        </p:spPr>
        <p:txBody>
          <a:bodyPr spcFirstLastPara="1" wrap="square" lIns="121900" tIns="121900" rIns="121900" bIns="121900" anchor="t" anchorCtr="0">
            <a:noAutofit/>
          </a:bodyPr>
          <a:lstStyle/>
          <a:p>
            <a:pPr marL="0" lvl="0" indent="0" algn="l" rtl="0">
              <a:lnSpc>
                <a:spcPct val="95000"/>
              </a:lnSpc>
              <a:spcBef>
                <a:spcPts val="0"/>
              </a:spcBef>
              <a:spcAft>
                <a:spcPts val="0"/>
              </a:spcAft>
              <a:buSzPts val="770"/>
              <a:buNone/>
            </a:pPr>
            <a:r>
              <a:rPr lang="en-IN" sz="1420">
                <a:solidFill>
                  <a:srgbClr val="000000"/>
                </a:solidFill>
                <a:latin typeface="Amasis MT Pro" panose="02040504050005020304" pitchFamily="18" charset="0"/>
              </a:rPr>
              <a:t>(k)</a:t>
            </a:r>
            <a:r>
              <a:rPr lang="en-IN" sz="1420" b="1">
                <a:solidFill>
                  <a:srgbClr val="000000"/>
                </a:solidFill>
                <a:highlight>
                  <a:srgbClr val="FFFF00"/>
                </a:highlight>
                <a:latin typeface="Amasis MT Pro" panose="02040504050005020304" pitchFamily="18" charset="0"/>
              </a:rPr>
              <a:t>Not later than the first IEP to be in effect when the student turns 14 years of age</a:t>
            </a:r>
            <a:r>
              <a:rPr lang="en-IN" sz="1420">
                <a:solidFill>
                  <a:srgbClr val="000000"/>
                </a:solidFill>
                <a:latin typeface="Amasis MT Pro" panose="02040504050005020304" pitchFamily="18" charset="0"/>
              </a:rPr>
              <a:t>, the ARD committee must consider and, if appropriate, address the following issues in the IEP:</a:t>
            </a:r>
            <a:endParaRPr sz="1420">
              <a:solidFill>
                <a:srgbClr val="000000"/>
              </a:solidFill>
              <a:latin typeface="Amasis MT Pro" panose="02040504050005020304" pitchFamily="18" charset="0"/>
            </a:endParaRPr>
          </a:p>
          <a:p>
            <a:pPr marL="0" lvl="0" indent="0" algn="l" rtl="0">
              <a:lnSpc>
                <a:spcPct val="95000"/>
              </a:lnSpc>
              <a:spcBef>
                <a:spcPts val="1600"/>
              </a:spcBef>
              <a:spcAft>
                <a:spcPts val="0"/>
              </a:spcAft>
              <a:buSzPts val="770"/>
              <a:buNone/>
            </a:pPr>
            <a:r>
              <a:rPr lang="en-IN" sz="1420">
                <a:solidFill>
                  <a:srgbClr val="000000"/>
                </a:solidFill>
                <a:latin typeface="Amasis MT Pro" panose="02040504050005020304" pitchFamily="18" charset="0"/>
              </a:rPr>
              <a:t>  (1)appropriate student involvement in the student's transition to life outside the public school system;</a:t>
            </a:r>
            <a:endParaRPr sz="1420">
              <a:solidFill>
                <a:srgbClr val="000000"/>
              </a:solidFill>
              <a:latin typeface="Amasis MT Pro" panose="02040504050005020304" pitchFamily="18" charset="0"/>
            </a:endParaRPr>
          </a:p>
          <a:p>
            <a:pPr marL="0" lvl="0" indent="0" algn="l" rtl="0">
              <a:lnSpc>
                <a:spcPct val="95000"/>
              </a:lnSpc>
              <a:spcBef>
                <a:spcPts val="1600"/>
              </a:spcBef>
              <a:spcAft>
                <a:spcPts val="0"/>
              </a:spcAft>
              <a:buSzPts val="770"/>
              <a:buNone/>
            </a:pPr>
            <a:r>
              <a:rPr lang="en-IN" sz="1420">
                <a:solidFill>
                  <a:srgbClr val="000000"/>
                </a:solidFill>
                <a:latin typeface="Amasis MT Pro" panose="02040504050005020304" pitchFamily="18" charset="0"/>
              </a:rPr>
              <a:t>  (2)appropriate involvement in the student's transition by the student's parents and other persons invited to participate by:</a:t>
            </a:r>
            <a:endParaRPr sz="1420">
              <a:solidFill>
                <a:srgbClr val="000000"/>
              </a:solidFill>
              <a:latin typeface="Amasis MT Pro" panose="02040504050005020304" pitchFamily="18" charset="0"/>
            </a:endParaRPr>
          </a:p>
          <a:p>
            <a:pPr marL="0" lvl="0" indent="0" algn="l" rtl="0">
              <a:lnSpc>
                <a:spcPct val="95000"/>
              </a:lnSpc>
              <a:spcBef>
                <a:spcPts val="1600"/>
              </a:spcBef>
              <a:spcAft>
                <a:spcPts val="0"/>
              </a:spcAft>
              <a:buSzPts val="770"/>
              <a:buNone/>
            </a:pPr>
            <a:r>
              <a:rPr lang="en-IN" sz="1420">
                <a:solidFill>
                  <a:srgbClr val="000000"/>
                </a:solidFill>
                <a:latin typeface="Amasis MT Pro" panose="02040504050005020304" pitchFamily="18" charset="0"/>
              </a:rPr>
              <a:t>    (A)the student's parents; or</a:t>
            </a:r>
            <a:endParaRPr sz="1420">
              <a:solidFill>
                <a:srgbClr val="000000"/>
              </a:solidFill>
              <a:latin typeface="Amasis MT Pro" panose="02040504050005020304" pitchFamily="18" charset="0"/>
            </a:endParaRPr>
          </a:p>
          <a:p>
            <a:pPr marL="0" lvl="0" indent="0" algn="l" rtl="0">
              <a:lnSpc>
                <a:spcPct val="95000"/>
              </a:lnSpc>
              <a:spcBef>
                <a:spcPts val="1600"/>
              </a:spcBef>
              <a:spcAft>
                <a:spcPts val="0"/>
              </a:spcAft>
              <a:buSzPts val="770"/>
              <a:buNone/>
            </a:pPr>
            <a:r>
              <a:rPr lang="en-IN" sz="1420">
                <a:solidFill>
                  <a:srgbClr val="000000"/>
                </a:solidFill>
                <a:latin typeface="Amasis MT Pro" panose="02040504050005020304" pitchFamily="18" charset="0"/>
              </a:rPr>
              <a:t>    (B)the school district in which the student is enrolled;</a:t>
            </a:r>
            <a:endParaRPr sz="1420">
              <a:solidFill>
                <a:srgbClr val="000000"/>
              </a:solidFill>
              <a:latin typeface="Amasis MT Pro" panose="02040504050005020304" pitchFamily="18" charset="0"/>
            </a:endParaRPr>
          </a:p>
          <a:p>
            <a:pPr marL="0" lvl="0" indent="0" algn="l" rtl="0">
              <a:lnSpc>
                <a:spcPct val="95000"/>
              </a:lnSpc>
              <a:spcBef>
                <a:spcPts val="1600"/>
              </a:spcBef>
              <a:spcAft>
                <a:spcPts val="0"/>
              </a:spcAft>
              <a:buSzPts val="770"/>
              <a:buNone/>
            </a:pPr>
            <a:r>
              <a:rPr lang="en-IN" sz="1420">
                <a:solidFill>
                  <a:srgbClr val="000000"/>
                </a:solidFill>
                <a:latin typeface="Amasis MT Pro" panose="02040504050005020304" pitchFamily="18" charset="0"/>
              </a:rPr>
              <a:t>  (3)appropriate postsecondary education options, including preparation for postsecondary-level coursework;</a:t>
            </a:r>
            <a:endParaRPr sz="1420">
              <a:solidFill>
                <a:srgbClr val="000000"/>
              </a:solidFill>
              <a:latin typeface="Amasis MT Pro" panose="02040504050005020304" pitchFamily="18" charset="0"/>
            </a:endParaRPr>
          </a:p>
          <a:p>
            <a:pPr marL="0" lvl="0" indent="0" algn="l" rtl="0">
              <a:lnSpc>
                <a:spcPct val="95000"/>
              </a:lnSpc>
              <a:spcBef>
                <a:spcPts val="1600"/>
              </a:spcBef>
              <a:spcAft>
                <a:spcPts val="0"/>
              </a:spcAft>
              <a:buSzPts val="770"/>
              <a:buNone/>
            </a:pPr>
            <a:r>
              <a:rPr lang="en-IN" sz="1420">
                <a:solidFill>
                  <a:srgbClr val="000000"/>
                </a:solidFill>
                <a:latin typeface="Amasis MT Pro" panose="02040504050005020304" pitchFamily="18" charset="0"/>
              </a:rPr>
              <a:t>  (4)an appropriate functional vocational evaluation;</a:t>
            </a:r>
            <a:endParaRPr sz="1420">
              <a:solidFill>
                <a:srgbClr val="000000"/>
              </a:solidFill>
              <a:latin typeface="Amasis MT Pro" panose="02040504050005020304" pitchFamily="18" charset="0"/>
            </a:endParaRPr>
          </a:p>
          <a:p>
            <a:pPr marL="0" lvl="0" indent="0" algn="l" rtl="0">
              <a:lnSpc>
                <a:spcPct val="95000"/>
              </a:lnSpc>
              <a:spcBef>
                <a:spcPts val="1600"/>
              </a:spcBef>
              <a:spcAft>
                <a:spcPts val="0"/>
              </a:spcAft>
              <a:buSzPts val="770"/>
              <a:buNone/>
            </a:pPr>
            <a:r>
              <a:rPr lang="en-IN" sz="1420">
                <a:solidFill>
                  <a:srgbClr val="000000"/>
                </a:solidFill>
                <a:latin typeface="Amasis MT Pro" panose="02040504050005020304" pitchFamily="18" charset="0"/>
              </a:rPr>
              <a:t>  (5)appropriate circumstances for facilitating a referral of a student or the student's parents to a governmental agency for services or public benefits, including a referral to a governmental agency to place the student on a waiting list for public benefits available to the student such as a waiver program established under the Social Security Act (42 U.S.C. Section 1396n(c)), §1915(c); and</a:t>
            </a:r>
            <a:endParaRPr sz="1420">
              <a:solidFill>
                <a:srgbClr val="000000"/>
              </a:solidFill>
              <a:latin typeface="Amasis MT Pro" panose="02040504050005020304" pitchFamily="18" charset="0"/>
            </a:endParaRPr>
          </a:p>
          <a:p>
            <a:pPr marL="0" lvl="0" indent="0" algn="l" rtl="0">
              <a:lnSpc>
                <a:spcPct val="95000"/>
              </a:lnSpc>
              <a:spcBef>
                <a:spcPts val="1600"/>
              </a:spcBef>
              <a:spcAft>
                <a:spcPts val="0"/>
              </a:spcAft>
              <a:buSzPts val="770"/>
              <a:buNone/>
            </a:pPr>
            <a:r>
              <a:rPr lang="en-IN" sz="1420">
                <a:solidFill>
                  <a:srgbClr val="000000"/>
                </a:solidFill>
                <a:latin typeface="Amasis MT Pro" panose="02040504050005020304" pitchFamily="18" charset="0"/>
              </a:rPr>
              <a:t>  (6)the use and availability of appropriate:</a:t>
            </a:r>
            <a:endParaRPr sz="1420">
              <a:solidFill>
                <a:srgbClr val="000000"/>
              </a:solidFill>
              <a:latin typeface="Amasis MT Pro" panose="02040504050005020304" pitchFamily="18" charset="0"/>
            </a:endParaRPr>
          </a:p>
          <a:p>
            <a:pPr marL="0" lvl="0" indent="0" algn="l" rtl="0">
              <a:lnSpc>
                <a:spcPct val="95000"/>
              </a:lnSpc>
              <a:spcBef>
                <a:spcPts val="1600"/>
              </a:spcBef>
              <a:spcAft>
                <a:spcPts val="0"/>
              </a:spcAft>
              <a:buSzPts val="770"/>
              <a:buNone/>
            </a:pPr>
            <a:r>
              <a:rPr lang="en-IN" sz="1420">
                <a:solidFill>
                  <a:srgbClr val="000000"/>
                </a:solidFill>
                <a:latin typeface="Amasis MT Pro" panose="02040504050005020304" pitchFamily="18" charset="0"/>
              </a:rPr>
              <a:t>    (A)supplementary aids, services, curricula, and other opportunities to assist the student in developing decision-making skills; and</a:t>
            </a:r>
            <a:endParaRPr sz="1420">
              <a:solidFill>
                <a:srgbClr val="000000"/>
              </a:solidFill>
              <a:latin typeface="Amasis MT Pro" panose="02040504050005020304" pitchFamily="18" charset="0"/>
            </a:endParaRPr>
          </a:p>
          <a:p>
            <a:pPr marL="0" lvl="0" indent="0" algn="l" rtl="0">
              <a:lnSpc>
                <a:spcPct val="95000"/>
              </a:lnSpc>
              <a:spcBef>
                <a:spcPts val="1600"/>
              </a:spcBef>
              <a:spcAft>
                <a:spcPts val="0"/>
              </a:spcAft>
              <a:buSzPts val="770"/>
              <a:buNone/>
            </a:pPr>
            <a:r>
              <a:rPr lang="en-IN" sz="1420">
                <a:solidFill>
                  <a:srgbClr val="000000"/>
                </a:solidFill>
                <a:latin typeface="Amasis MT Pro" panose="02040504050005020304" pitchFamily="18" charset="0"/>
              </a:rPr>
              <a:t>    (B)supports and services to foster the student's independence and self-determination, including a supported decision-making agreement under Texas Estates Code, Chapter 1357.</a:t>
            </a:r>
            <a:endParaRPr sz="1420">
              <a:solidFill>
                <a:srgbClr val="000000"/>
              </a:solidFill>
              <a:latin typeface="Amasis MT Pro" panose="02040504050005020304" pitchFamily="18" charset="0"/>
            </a:endParaRPr>
          </a:p>
          <a:p>
            <a:pPr marL="0" lvl="0" indent="0" algn="l" rtl="0">
              <a:lnSpc>
                <a:spcPct val="95000"/>
              </a:lnSpc>
              <a:spcBef>
                <a:spcPts val="1600"/>
              </a:spcBef>
              <a:spcAft>
                <a:spcPts val="0"/>
              </a:spcAft>
              <a:buSzPts val="770"/>
              <a:buNone/>
            </a:pPr>
            <a:endParaRPr sz="1420">
              <a:solidFill>
                <a:srgbClr val="000000"/>
              </a:solidFill>
            </a:endParaRPr>
          </a:p>
          <a:p>
            <a:pPr marL="0" lvl="0" indent="0" algn="l" rtl="0">
              <a:lnSpc>
                <a:spcPct val="95000"/>
              </a:lnSpc>
              <a:spcBef>
                <a:spcPts val="1600"/>
              </a:spcBef>
              <a:spcAft>
                <a:spcPts val="1600"/>
              </a:spcAft>
              <a:buSzPts val="770"/>
              <a:buNone/>
            </a:pPr>
            <a:endParaRPr sz="1070">
              <a:latin typeface="Arial"/>
              <a:ea typeface="Arial"/>
              <a:cs typeface="Arial"/>
              <a:sym typeface="Arial"/>
            </a:endParaRPr>
          </a:p>
        </p:txBody>
      </p:sp>
      <p:sp>
        <p:nvSpPr>
          <p:cNvPr id="2" name="Slide Number Placeholder 3">
            <a:extLst>
              <a:ext uri="{FF2B5EF4-FFF2-40B4-BE49-F238E27FC236}">
                <a16:creationId xmlns:a16="http://schemas.microsoft.com/office/drawing/2014/main" id="{1F109CD3-A309-3845-E683-C99EE9CDCFA8}"/>
              </a:ext>
            </a:extLst>
          </p:cNvPr>
          <p:cNvSpPr>
            <a:spLocks noGrp="1"/>
          </p:cNvSpPr>
          <p:nvPr>
            <p:ph type="sldNum" sz="quarter" idx="12"/>
          </p:nvPr>
        </p:nvSpPr>
        <p:spPr>
          <a:xfrm>
            <a:off x="10848974" y="6356350"/>
            <a:ext cx="504825" cy="365125"/>
          </a:xfrm>
        </p:spPr>
        <p:txBody>
          <a:bodyPr>
            <a:normAutofit fontScale="77500" lnSpcReduction="20000"/>
          </a:bodyPr>
          <a:lstStyle/>
          <a:p>
            <a:pPr algn="ctr"/>
            <a:fld id="{775B6C71-B8E2-4E4D-A4A3-1937B1299F9F}" type="slidenum">
              <a:rPr lang="en-US" smtClean="0"/>
              <a:pPr algn="ctr"/>
              <a:t>7</a:t>
            </a:fld>
            <a:endParaRPr lang="en-US"/>
          </a:p>
        </p:txBody>
      </p:sp>
    </p:spTree>
    <p:extLst>
      <p:ext uri="{BB962C8B-B14F-4D97-AF65-F5344CB8AC3E}">
        <p14:creationId xmlns:p14="http://schemas.microsoft.com/office/powerpoint/2010/main" val="1462062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24000">
              <a:srgbClr val="E6F6FF"/>
            </a:gs>
            <a:gs pos="85000">
              <a:srgbClr val="CCECFF"/>
            </a:gs>
            <a:gs pos="0">
              <a:schemeClr val="bg1"/>
            </a:gs>
          </a:gsLst>
          <a:lin ang="5400000" scaled="1"/>
        </a:gradFill>
        <a:effectLst/>
      </p:bgPr>
    </p:bg>
    <p:spTree>
      <p:nvGrpSpPr>
        <p:cNvPr id="1" name="Shape 152"/>
        <p:cNvGrpSpPr/>
        <p:nvPr/>
      </p:nvGrpSpPr>
      <p:grpSpPr>
        <a:xfrm>
          <a:off x="0" y="0"/>
          <a:ext cx="0" cy="0"/>
          <a:chOff x="0" y="0"/>
          <a:chExt cx="0" cy="0"/>
        </a:xfrm>
      </p:grpSpPr>
      <p:sp>
        <p:nvSpPr>
          <p:cNvPr id="3" name="Title 2">
            <a:extLst>
              <a:ext uri="{FF2B5EF4-FFF2-40B4-BE49-F238E27FC236}">
                <a16:creationId xmlns:a16="http://schemas.microsoft.com/office/drawing/2014/main" id="{F54BBDF5-4390-05A6-130B-61C8996AAB07}"/>
              </a:ext>
            </a:extLst>
          </p:cNvPr>
          <p:cNvSpPr>
            <a:spLocks noGrp="1"/>
          </p:cNvSpPr>
          <p:nvPr>
            <p:ph type="title"/>
          </p:nvPr>
        </p:nvSpPr>
        <p:spPr>
          <a:xfrm>
            <a:off x="415600" y="-763500"/>
            <a:ext cx="11360700" cy="763500"/>
          </a:xfrm>
        </p:spPr>
        <p:txBody>
          <a:bodyPr spcFirstLastPara="1" vert="horz" wrap="square" lIns="121900" tIns="121900" rIns="121900" bIns="121900" rtlCol="0" anchor="b" anchorCtr="0">
            <a:normAutofit fontScale="90000"/>
          </a:bodyPr>
          <a:lstStyle/>
          <a:p>
            <a:r>
              <a:rPr lang="en-US"/>
              <a:t>Ard Info slide</a:t>
            </a:r>
          </a:p>
        </p:txBody>
      </p:sp>
      <p:sp>
        <p:nvSpPr>
          <p:cNvPr id="153" name="Google Shape;153;p27"/>
          <p:cNvSpPr txBox="1">
            <a:spLocks noGrp="1"/>
          </p:cNvSpPr>
          <p:nvPr>
            <p:ph type="body" idx="1"/>
          </p:nvPr>
        </p:nvSpPr>
        <p:spPr>
          <a:xfrm>
            <a:off x="162948" y="317250"/>
            <a:ext cx="11866103" cy="62235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endParaRPr lang="en-IN" sz="1900">
              <a:solidFill>
                <a:srgbClr val="000000"/>
              </a:solidFill>
              <a:latin typeface="Amasis MT Pro" panose="02040504050005020304" pitchFamily="18" charset="0"/>
            </a:endParaRPr>
          </a:p>
          <a:p>
            <a:pPr marL="0" lvl="0" indent="0" algn="l" rtl="0">
              <a:spcBef>
                <a:spcPts val="0"/>
              </a:spcBef>
              <a:spcAft>
                <a:spcPts val="0"/>
              </a:spcAft>
              <a:buNone/>
            </a:pPr>
            <a:endParaRPr lang="en-IN" sz="1900">
              <a:solidFill>
                <a:srgbClr val="000000"/>
              </a:solidFill>
              <a:latin typeface="Amasis MT Pro" panose="02040504050005020304" pitchFamily="18" charset="0"/>
            </a:endParaRPr>
          </a:p>
          <a:p>
            <a:pPr marL="0" lvl="0" indent="0" algn="l" rtl="0">
              <a:spcBef>
                <a:spcPts val="0"/>
              </a:spcBef>
              <a:spcAft>
                <a:spcPts val="0"/>
              </a:spcAft>
              <a:buNone/>
            </a:pPr>
            <a:endParaRPr lang="en-IN" sz="1900">
              <a:solidFill>
                <a:srgbClr val="000000"/>
              </a:solidFill>
              <a:latin typeface="Amasis MT Pro" panose="02040504050005020304" pitchFamily="18" charset="0"/>
            </a:endParaRPr>
          </a:p>
          <a:p>
            <a:pPr marL="0" lvl="0" indent="0" algn="l" rtl="0">
              <a:spcBef>
                <a:spcPts val="0"/>
              </a:spcBef>
              <a:spcAft>
                <a:spcPts val="0"/>
              </a:spcAft>
              <a:buNone/>
            </a:pPr>
            <a:endParaRPr lang="en-IN" sz="1900">
              <a:solidFill>
                <a:srgbClr val="000000"/>
              </a:solidFill>
              <a:latin typeface="Amasis MT Pro" panose="02040504050005020304" pitchFamily="18" charset="0"/>
            </a:endParaRPr>
          </a:p>
          <a:p>
            <a:pPr marL="0" lvl="0" indent="0" algn="l" rtl="0">
              <a:spcBef>
                <a:spcPts val="0"/>
              </a:spcBef>
              <a:spcAft>
                <a:spcPts val="0"/>
              </a:spcAft>
              <a:buNone/>
            </a:pPr>
            <a:r>
              <a:rPr lang="en-IN" sz="1900">
                <a:solidFill>
                  <a:srgbClr val="000000"/>
                </a:solidFill>
                <a:latin typeface="Amasis MT Pro" panose="02040504050005020304" pitchFamily="18" charset="0"/>
              </a:rPr>
              <a:t>(l)</a:t>
            </a:r>
            <a:r>
              <a:rPr lang="en-IN" sz="1900" b="1">
                <a:solidFill>
                  <a:srgbClr val="000000"/>
                </a:solidFill>
                <a:highlight>
                  <a:srgbClr val="FFFF00"/>
                </a:highlight>
                <a:latin typeface="Amasis MT Pro" panose="02040504050005020304" pitchFamily="18" charset="0"/>
              </a:rPr>
              <a:t>Beginning not later than the first IEP to be in effect when the student turns 14 years of age</a:t>
            </a:r>
            <a:r>
              <a:rPr lang="en-IN" sz="1900">
                <a:solidFill>
                  <a:srgbClr val="000000"/>
                </a:solidFill>
                <a:latin typeface="Amasis MT Pro" panose="02040504050005020304" pitchFamily="18" charset="0"/>
              </a:rPr>
              <a:t>, or younger if determined appropriate by the ARD committee, the IEP must include:</a:t>
            </a:r>
            <a:endParaRPr sz="1900">
              <a:solidFill>
                <a:srgbClr val="000000"/>
              </a:solidFill>
              <a:latin typeface="Amasis MT Pro" panose="02040504050005020304" pitchFamily="18" charset="0"/>
            </a:endParaRPr>
          </a:p>
          <a:p>
            <a:pPr marL="0" lvl="0" indent="0" algn="l" rtl="0">
              <a:spcBef>
                <a:spcPts val="1600"/>
              </a:spcBef>
              <a:spcAft>
                <a:spcPts val="0"/>
              </a:spcAft>
              <a:buNone/>
            </a:pPr>
            <a:r>
              <a:rPr lang="en-IN" sz="1900">
                <a:solidFill>
                  <a:srgbClr val="000000"/>
                </a:solidFill>
                <a:latin typeface="Amasis MT Pro" panose="02040504050005020304" pitchFamily="18" charset="0"/>
              </a:rPr>
              <a:t>  (1)appropriate measurable postsecondary goals based upon age-appropriate transition assessments related to training, education, employment, and, where appropriate, independent living skills; and</a:t>
            </a:r>
            <a:endParaRPr sz="1900">
              <a:solidFill>
                <a:srgbClr val="000000"/>
              </a:solidFill>
              <a:latin typeface="Amasis MT Pro" panose="02040504050005020304" pitchFamily="18" charset="0"/>
            </a:endParaRPr>
          </a:p>
          <a:p>
            <a:pPr marL="0" lvl="0" indent="0" algn="l" rtl="0">
              <a:spcBef>
                <a:spcPts val="1600"/>
              </a:spcBef>
              <a:spcAft>
                <a:spcPts val="0"/>
              </a:spcAft>
              <a:buNone/>
            </a:pPr>
            <a:r>
              <a:rPr lang="en-IN" sz="1900">
                <a:solidFill>
                  <a:srgbClr val="000000"/>
                </a:solidFill>
                <a:latin typeface="Amasis MT Pro" panose="02040504050005020304" pitchFamily="18" charset="0"/>
              </a:rPr>
              <a:t>  (2)the transition services, including courses of study, needed to assist the student in reaching the postsecondary goals.</a:t>
            </a:r>
            <a:endParaRPr sz="1900">
              <a:solidFill>
                <a:srgbClr val="000000"/>
              </a:solidFill>
              <a:latin typeface="Amasis MT Pro" panose="02040504050005020304" pitchFamily="18" charset="0"/>
            </a:endParaRPr>
          </a:p>
          <a:p>
            <a:pPr marL="0" lvl="0" indent="0" algn="l" rtl="0">
              <a:spcBef>
                <a:spcPts val="1600"/>
              </a:spcBef>
              <a:spcAft>
                <a:spcPts val="0"/>
              </a:spcAft>
              <a:buNone/>
            </a:pPr>
            <a:r>
              <a:rPr lang="en-IN" sz="1900">
                <a:solidFill>
                  <a:srgbClr val="000000"/>
                </a:solidFill>
                <a:latin typeface="Amasis MT Pro" panose="02040504050005020304" pitchFamily="18" charset="0"/>
              </a:rPr>
              <a:t>(m)The goals included in a student's IEP to comply with subsection (l) of this section are intended to comply with the requirements in TEC, §29.011(a)(6) and (8).</a:t>
            </a:r>
            <a:endParaRPr sz="1900">
              <a:solidFill>
                <a:srgbClr val="000000"/>
              </a:solidFill>
              <a:latin typeface="Amasis MT Pro" panose="02040504050005020304" pitchFamily="18" charset="0"/>
            </a:endParaRPr>
          </a:p>
          <a:p>
            <a:pPr marL="1219200" lvl="0" indent="0" algn="l" rtl="0">
              <a:spcBef>
                <a:spcPts val="1600"/>
              </a:spcBef>
              <a:spcAft>
                <a:spcPts val="0"/>
              </a:spcAft>
              <a:buNone/>
            </a:pPr>
            <a:r>
              <a:rPr lang="en-IN" sz="1900" b="1">
                <a:solidFill>
                  <a:srgbClr val="000000"/>
                </a:solidFill>
                <a:latin typeface="Amasis MT Pro" panose="02040504050005020304" pitchFamily="18" charset="0"/>
              </a:rPr>
              <a:t>(6)  appropriate employment goals and objectives;</a:t>
            </a:r>
            <a:endParaRPr sz="1900" b="1">
              <a:solidFill>
                <a:srgbClr val="000000"/>
              </a:solidFill>
              <a:latin typeface="Amasis MT Pro" panose="02040504050005020304" pitchFamily="18" charset="0"/>
            </a:endParaRPr>
          </a:p>
          <a:p>
            <a:pPr marL="1219200" lvl="0" indent="0" algn="l" rtl="0">
              <a:spcBef>
                <a:spcPts val="1600"/>
              </a:spcBef>
              <a:spcAft>
                <a:spcPts val="0"/>
              </a:spcAft>
              <a:buNone/>
            </a:pPr>
            <a:r>
              <a:rPr lang="en-IN" sz="1900" b="1">
                <a:solidFill>
                  <a:srgbClr val="000000"/>
                </a:solidFill>
                <a:latin typeface="Amasis MT Pro" panose="02040504050005020304" pitchFamily="18" charset="0"/>
              </a:rPr>
              <a:t>(8)  appropriate independent living goals and objectives;</a:t>
            </a:r>
            <a:endParaRPr sz="1900" b="1">
              <a:solidFill>
                <a:srgbClr val="000000"/>
              </a:solidFill>
              <a:latin typeface="Amasis MT Pro" panose="02040504050005020304" pitchFamily="18" charset="0"/>
            </a:endParaRPr>
          </a:p>
          <a:p>
            <a:pPr marL="1219200" lvl="0" indent="0" algn="l" rtl="0">
              <a:spcBef>
                <a:spcPts val="1600"/>
              </a:spcBef>
              <a:spcAft>
                <a:spcPts val="0"/>
              </a:spcAft>
              <a:buNone/>
            </a:pPr>
            <a:endParaRPr sz="1900" b="1">
              <a:solidFill>
                <a:srgbClr val="000000"/>
              </a:solidFill>
            </a:endParaRPr>
          </a:p>
          <a:p>
            <a:pPr marL="0" lvl="0" indent="0" algn="l" rtl="0">
              <a:spcBef>
                <a:spcPts val="1600"/>
              </a:spcBef>
              <a:spcAft>
                <a:spcPts val="1600"/>
              </a:spcAft>
              <a:buNone/>
            </a:pPr>
            <a:endParaRPr sz="1900" b="1">
              <a:solidFill>
                <a:srgbClr val="000000"/>
              </a:solidFill>
            </a:endParaRPr>
          </a:p>
        </p:txBody>
      </p:sp>
      <p:sp>
        <p:nvSpPr>
          <p:cNvPr id="2" name="Slide Number Placeholder 3">
            <a:extLst>
              <a:ext uri="{FF2B5EF4-FFF2-40B4-BE49-F238E27FC236}">
                <a16:creationId xmlns:a16="http://schemas.microsoft.com/office/drawing/2014/main" id="{2EBA4F1C-1B9D-3F81-A5F7-CB7FBDC97AE3}"/>
              </a:ext>
            </a:extLst>
          </p:cNvPr>
          <p:cNvSpPr>
            <a:spLocks noGrp="1"/>
          </p:cNvSpPr>
          <p:nvPr>
            <p:ph type="sldNum" sz="quarter" idx="12"/>
          </p:nvPr>
        </p:nvSpPr>
        <p:spPr>
          <a:xfrm>
            <a:off x="10848974" y="6356350"/>
            <a:ext cx="504825" cy="365125"/>
          </a:xfrm>
        </p:spPr>
        <p:txBody>
          <a:bodyPr>
            <a:normAutofit fontScale="77500" lnSpcReduction="20000"/>
          </a:bodyPr>
          <a:lstStyle/>
          <a:p>
            <a:pPr algn="ctr"/>
            <a:fld id="{775B6C71-B8E2-4E4D-A4A3-1937B1299F9F}" type="slidenum">
              <a:rPr lang="en-US" smtClean="0"/>
              <a:pPr algn="ctr"/>
              <a:t>8</a:t>
            </a:fld>
            <a:endParaRPr lang="en-US"/>
          </a:p>
        </p:txBody>
      </p:sp>
    </p:spTree>
    <p:extLst>
      <p:ext uri="{BB962C8B-B14F-4D97-AF65-F5344CB8AC3E}">
        <p14:creationId xmlns:p14="http://schemas.microsoft.com/office/powerpoint/2010/main" val="3516076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24000">
              <a:srgbClr val="E6F6FF"/>
            </a:gs>
            <a:gs pos="85000">
              <a:srgbClr val="CCECFF"/>
            </a:gs>
            <a:gs pos="0">
              <a:schemeClr val="bg1"/>
            </a:gs>
          </a:gsLst>
          <a:lin ang="5400000" scaled="1"/>
        </a:gradFill>
        <a:effectLst/>
      </p:bgPr>
    </p:bg>
    <p:spTree>
      <p:nvGrpSpPr>
        <p:cNvPr id="1" name="Shape 157"/>
        <p:cNvGrpSpPr/>
        <p:nvPr/>
      </p:nvGrpSpPr>
      <p:grpSpPr>
        <a:xfrm>
          <a:off x="0" y="0"/>
          <a:ext cx="0" cy="0"/>
          <a:chOff x="0" y="0"/>
          <a:chExt cx="0" cy="0"/>
        </a:xfrm>
      </p:grpSpPr>
      <p:sp>
        <p:nvSpPr>
          <p:cNvPr id="3" name="Title 2">
            <a:extLst>
              <a:ext uri="{FF2B5EF4-FFF2-40B4-BE49-F238E27FC236}">
                <a16:creationId xmlns:a16="http://schemas.microsoft.com/office/drawing/2014/main" id="{2D2193B0-DD98-EACA-F440-A63CFFC7A01B}"/>
              </a:ext>
            </a:extLst>
          </p:cNvPr>
          <p:cNvSpPr>
            <a:spLocks noGrp="1"/>
          </p:cNvSpPr>
          <p:nvPr>
            <p:ph type="title"/>
          </p:nvPr>
        </p:nvSpPr>
        <p:spPr>
          <a:xfrm>
            <a:off x="415600" y="-763500"/>
            <a:ext cx="11360700" cy="763500"/>
          </a:xfrm>
        </p:spPr>
        <p:txBody>
          <a:bodyPr spcFirstLastPara="1" vert="horz" wrap="square" lIns="121900" tIns="121900" rIns="121900" bIns="121900" rtlCol="0" anchor="b" anchorCtr="0">
            <a:normAutofit fontScale="90000"/>
          </a:bodyPr>
          <a:lstStyle/>
          <a:p>
            <a:r>
              <a:rPr lang="en-US"/>
              <a:t>Ard Info Slide 2</a:t>
            </a:r>
            <a:br>
              <a:rPr lang="en-US"/>
            </a:br>
            <a:endParaRPr lang="en-US"/>
          </a:p>
        </p:txBody>
      </p:sp>
      <p:sp>
        <p:nvSpPr>
          <p:cNvPr id="158" name="Google Shape;158;p28"/>
          <p:cNvSpPr txBox="1">
            <a:spLocks noGrp="1"/>
          </p:cNvSpPr>
          <p:nvPr>
            <p:ph type="body" idx="1"/>
          </p:nvPr>
        </p:nvSpPr>
        <p:spPr>
          <a:xfrm>
            <a:off x="153433" y="250700"/>
            <a:ext cx="11736300" cy="63735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endParaRPr lang="en-IN" sz="2000">
              <a:solidFill>
                <a:schemeClr val="dk1"/>
              </a:solidFill>
              <a:latin typeface="Amasis MT Pro" panose="02040504050005020304" pitchFamily="18" charset="0"/>
            </a:endParaRPr>
          </a:p>
          <a:p>
            <a:pPr marL="0" lvl="0" indent="0" algn="l" rtl="0">
              <a:spcBef>
                <a:spcPts val="0"/>
              </a:spcBef>
              <a:spcAft>
                <a:spcPts val="0"/>
              </a:spcAft>
              <a:buNone/>
            </a:pPr>
            <a:endParaRPr lang="en-IN" sz="2000">
              <a:solidFill>
                <a:schemeClr val="dk1"/>
              </a:solidFill>
              <a:latin typeface="Amasis MT Pro" panose="02040504050005020304" pitchFamily="18" charset="0"/>
            </a:endParaRPr>
          </a:p>
          <a:p>
            <a:pPr marL="0" lvl="0" indent="0" algn="l" rtl="0">
              <a:spcBef>
                <a:spcPts val="0"/>
              </a:spcBef>
              <a:spcAft>
                <a:spcPts val="0"/>
              </a:spcAft>
              <a:buNone/>
            </a:pPr>
            <a:r>
              <a:rPr lang="en-IN" sz="2000">
                <a:solidFill>
                  <a:schemeClr val="dk1"/>
                </a:solidFill>
                <a:latin typeface="Amasis MT Pro" panose="02040504050005020304" pitchFamily="18" charset="0"/>
              </a:rPr>
              <a:t>(n)Beginning not later than the first IEP to be in effect when the student turns 18 years of age (see §89.1049 of this title (relating to Parental Rights Regarding Adult Students) for notice requirement of transfer of rights), the ARD committee must consider and, if appropriate, address the following issues in the student's IEP:</a:t>
            </a:r>
            <a:endParaRPr sz="2000">
              <a:solidFill>
                <a:schemeClr val="dk1"/>
              </a:solidFill>
              <a:latin typeface="Amasis MT Pro" panose="02040504050005020304" pitchFamily="18" charset="0"/>
            </a:endParaRPr>
          </a:p>
          <a:p>
            <a:pPr marL="0" lvl="0" indent="0" algn="l" rtl="0">
              <a:spcBef>
                <a:spcPts val="1600"/>
              </a:spcBef>
              <a:spcAft>
                <a:spcPts val="0"/>
              </a:spcAft>
              <a:buNone/>
            </a:pPr>
            <a:r>
              <a:rPr lang="en-IN" sz="2000">
                <a:solidFill>
                  <a:schemeClr val="dk1"/>
                </a:solidFill>
                <a:latin typeface="Amasis MT Pro" panose="02040504050005020304" pitchFamily="18" charset="0"/>
              </a:rPr>
              <a:t>  (1)involvement in the student's transition and future by the student's parents and other persons, if the parent or other person:</a:t>
            </a:r>
            <a:endParaRPr sz="2000">
              <a:solidFill>
                <a:schemeClr val="dk1"/>
              </a:solidFill>
              <a:latin typeface="Amasis MT Pro" panose="02040504050005020304" pitchFamily="18" charset="0"/>
            </a:endParaRPr>
          </a:p>
          <a:p>
            <a:pPr marL="0" lvl="0" indent="0" algn="l" rtl="0">
              <a:spcBef>
                <a:spcPts val="1600"/>
              </a:spcBef>
              <a:spcAft>
                <a:spcPts val="0"/>
              </a:spcAft>
              <a:buNone/>
            </a:pPr>
            <a:r>
              <a:rPr lang="en-IN" sz="2000">
                <a:solidFill>
                  <a:schemeClr val="dk1"/>
                </a:solidFill>
                <a:latin typeface="Amasis MT Pro" panose="02040504050005020304" pitchFamily="18" charset="0"/>
              </a:rPr>
              <a:t>    (A)is invited to participate by the student or the school district in which the student is enrolled; or</a:t>
            </a:r>
            <a:endParaRPr sz="2000">
              <a:solidFill>
                <a:schemeClr val="dk1"/>
              </a:solidFill>
              <a:latin typeface="Amasis MT Pro" panose="02040504050005020304" pitchFamily="18" charset="0"/>
            </a:endParaRPr>
          </a:p>
          <a:p>
            <a:pPr marL="0" lvl="0" indent="0" algn="l" rtl="0">
              <a:spcBef>
                <a:spcPts val="1600"/>
              </a:spcBef>
              <a:spcAft>
                <a:spcPts val="0"/>
              </a:spcAft>
              <a:buNone/>
            </a:pPr>
            <a:r>
              <a:rPr lang="en-IN" sz="2000">
                <a:solidFill>
                  <a:schemeClr val="dk1"/>
                </a:solidFill>
                <a:latin typeface="Amasis MT Pro" panose="02040504050005020304" pitchFamily="18" charset="0"/>
              </a:rPr>
              <a:t>    (B)has the student's consent to participate pursuant to a supported decision-making agreement under Texas Estates Code, Chapter 1357; and</a:t>
            </a:r>
            <a:endParaRPr sz="2000">
              <a:solidFill>
                <a:schemeClr val="dk1"/>
              </a:solidFill>
              <a:latin typeface="Amasis MT Pro" panose="02040504050005020304" pitchFamily="18" charset="0"/>
            </a:endParaRPr>
          </a:p>
          <a:p>
            <a:pPr marL="0" lvl="0" indent="0" algn="l" rtl="0">
              <a:spcBef>
                <a:spcPts val="1600"/>
              </a:spcBef>
              <a:spcAft>
                <a:spcPts val="0"/>
              </a:spcAft>
              <a:buNone/>
            </a:pPr>
            <a:r>
              <a:rPr lang="en-IN" sz="2000">
                <a:solidFill>
                  <a:schemeClr val="dk1"/>
                </a:solidFill>
                <a:latin typeface="Amasis MT Pro" panose="02040504050005020304" pitchFamily="18" charset="0"/>
              </a:rPr>
              <a:t>  (2)the availability of age-appropriate instructional environments, including community settings or environments that prepare the student for postsecondary education or training, competitive integrated employment, or independent living, in coordination with the student's transition goals and objectives.</a:t>
            </a:r>
            <a:endParaRPr sz="2000">
              <a:solidFill>
                <a:schemeClr val="dk1"/>
              </a:solidFill>
              <a:latin typeface="Amasis MT Pro" panose="02040504050005020304" pitchFamily="18" charset="0"/>
            </a:endParaRPr>
          </a:p>
          <a:p>
            <a:pPr marL="0" lvl="0" indent="0" algn="l" rtl="0">
              <a:spcBef>
                <a:spcPts val="1600"/>
              </a:spcBef>
              <a:spcAft>
                <a:spcPts val="0"/>
              </a:spcAft>
              <a:buNone/>
            </a:pPr>
            <a:r>
              <a:rPr lang="en-IN" sz="2000">
                <a:solidFill>
                  <a:schemeClr val="dk1"/>
                </a:solidFill>
                <a:latin typeface="Amasis MT Pro" panose="02040504050005020304" pitchFamily="18" charset="0"/>
              </a:rPr>
              <a:t>(o)A student's ARD committee shall review at least annually the issues described in subsections (k), (l), and (n) of this section and, if necessary, update the portions of the student's IEP that address those issues.</a:t>
            </a:r>
            <a:endParaRPr sz="2000">
              <a:solidFill>
                <a:schemeClr val="dk1"/>
              </a:solidFill>
              <a:latin typeface="Amasis MT Pro" panose="02040504050005020304" pitchFamily="18" charset="0"/>
            </a:endParaRPr>
          </a:p>
          <a:p>
            <a:pPr marL="0" lvl="0" indent="0" algn="l" rtl="0">
              <a:spcBef>
                <a:spcPts val="1600"/>
              </a:spcBef>
              <a:spcAft>
                <a:spcPts val="1600"/>
              </a:spcAft>
              <a:buNone/>
            </a:pPr>
            <a:endParaRPr sz="2000">
              <a:solidFill>
                <a:schemeClr val="dk1"/>
              </a:solidFill>
            </a:endParaRPr>
          </a:p>
        </p:txBody>
      </p:sp>
      <p:sp>
        <p:nvSpPr>
          <p:cNvPr id="2" name="Slide Number Placeholder 3">
            <a:extLst>
              <a:ext uri="{FF2B5EF4-FFF2-40B4-BE49-F238E27FC236}">
                <a16:creationId xmlns:a16="http://schemas.microsoft.com/office/drawing/2014/main" id="{47F9110E-B7DF-6DB3-B31A-C00FAB126F59}"/>
              </a:ext>
            </a:extLst>
          </p:cNvPr>
          <p:cNvSpPr>
            <a:spLocks noGrp="1"/>
          </p:cNvSpPr>
          <p:nvPr>
            <p:ph type="sldNum" sz="quarter" idx="12"/>
          </p:nvPr>
        </p:nvSpPr>
        <p:spPr>
          <a:xfrm>
            <a:off x="10848974" y="6356350"/>
            <a:ext cx="504825" cy="365125"/>
          </a:xfrm>
        </p:spPr>
        <p:txBody>
          <a:bodyPr>
            <a:normAutofit fontScale="77500" lnSpcReduction="20000"/>
          </a:bodyPr>
          <a:lstStyle/>
          <a:p>
            <a:pPr algn="ctr"/>
            <a:fld id="{775B6C71-B8E2-4E4D-A4A3-1937B1299F9F}" type="slidenum">
              <a:rPr lang="en-US" smtClean="0"/>
              <a:pPr algn="ctr"/>
              <a:t>9</a:t>
            </a:fld>
            <a:endParaRPr lang="en-US"/>
          </a:p>
        </p:txBody>
      </p:sp>
    </p:spTree>
    <p:extLst>
      <p:ext uri="{BB962C8B-B14F-4D97-AF65-F5344CB8AC3E}">
        <p14:creationId xmlns:p14="http://schemas.microsoft.com/office/powerpoint/2010/main" val="1427746725"/>
      </p:ext>
    </p:extLst>
  </p:cSld>
  <p:clrMapOvr>
    <a:masterClrMapping/>
  </p:clrMapOvr>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5876</Words>
  <Application>Microsoft Macintosh PowerPoint</Application>
  <PresentationFormat>Widescreen</PresentationFormat>
  <Paragraphs>660</Paragraphs>
  <Slides>65</Slides>
  <Notes>62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65</vt:i4>
      </vt:variant>
    </vt:vector>
  </HeadingPairs>
  <TitlesOfParts>
    <vt:vector size="77" baseType="lpstr">
      <vt:lpstr>ADLaM Display</vt:lpstr>
      <vt:lpstr>Amasis MT Pro</vt:lpstr>
      <vt:lpstr>Amasis MT Pro Black</vt:lpstr>
      <vt:lpstr>Amasis MT Pro Light</vt:lpstr>
      <vt:lpstr>Arial</vt:lpstr>
      <vt:lpstr>Arial Black</vt:lpstr>
      <vt:lpstr>Calibri</vt:lpstr>
      <vt:lpstr>Calibri Light</vt:lpstr>
      <vt:lpstr>Helvetica Neue Medium</vt:lpstr>
      <vt:lpstr>Verdana</vt:lpstr>
      <vt:lpstr>Wingdings</vt:lpstr>
      <vt:lpstr>Office Theme</vt:lpstr>
      <vt:lpstr>Pre-ETS Regional Training Breakouts</vt:lpstr>
      <vt:lpstr>Your Presenters</vt:lpstr>
      <vt:lpstr>Myths vs. Facts</vt:lpstr>
      <vt:lpstr>Goals for Today</vt:lpstr>
      <vt:lpstr>Transition and Technical Assistance</vt:lpstr>
      <vt:lpstr>IDEA 2004</vt:lpstr>
      <vt:lpstr>Texas Administrative Code (TAC)-Revised July 26, 2024 TAC §89.1055 Individualized Education Program </vt:lpstr>
      <vt:lpstr>Ard Info slide</vt:lpstr>
      <vt:lpstr>Ard Info Slide 2 </vt:lpstr>
      <vt:lpstr>Texas Administrative Code (TAC) §89.1035. Age Ranges for Student Eligibility (revised) </vt:lpstr>
      <vt:lpstr>Texas Administrative Code (TAC) §89.1049. Parental Rights Regarding Adult Students. (revised) </vt:lpstr>
      <vt:lpstr>Most frequent areas of noncompliance</vt:lpstr>
      <vt:lpstr>The Transition Process</vt:lpstr>
      <vt:lpstr>Stephen Covey Quote</vt:lpstr>
      <vt:lpstr>TEA-Transition and Employment Guide </vt:lpstr>
      <vt:lpstr>“Next Steps to Independence: Skills and Strategies”</vt:lpstr>
      <vt:lpstr>Memorandum of Understanding: TWC-TEA</vt:lpstr>
      <vt:lpstr>Section 1 - Purpose of the TWC-TEA MOU An agreement to provide VR Transition Services to students with disabilities to assist them to enter CIE)</vt:lpstr>
      <vt:lpstr>Section 2 – Definitions in the Agreement</vt:lpstr>
      <vt:lpstr>Group Activity: MOU Review</vt:lpstr>
      <vt:lpstr>VR School Plan Guidelines</vt:lpstr>
      <vt:lpstr>School Plan Slide</vt:lpstr>
      <vt:lpstr>School Plan Slide 2</vt:lpstr>
      <vt:lpstr>Capacity Building for a Stronger Collaboration  Collaboration and Communication for student success  How systems benefit from seamless transition collaboration  What are Pre-Employment Transition Services (Pre-ETS)  How ISD Staff can initiate contact with VR Staff  Starting the student referral process  Two Pathways to Vocational Rehabilitation Services:  (1) Potentially VR Eligible and (2) VR Eligible When to enter into each VR Phase?  Review of the Potentially Eligible Process</vt:lpstr>
      <vt:lpstr>Importance of Collaboration</vt:lpstr>
      <vt:lpstr>Seamless Transition Collaboration How Systems Benefit</vt:lpstr>
      <vt:lpstr>  VRSM Policy  Overview of VR Services Part C, Chapter 21: Scope of Services</vt:lpstr>
      <vt:lpstr>Pre-Employment Transition Services</vt:lpstr>
      <vt:lpstr>Initiating Contact with Your VR Office</vt:lpstr>
      <vt:lpstr>Submitting an Online Self-Referral</vt:lpstr>
      <vt:lpstr>Submitting an Online Self-Referral (Continued)</vt:lpstr>
      <vt:lpstr>Supplementing vs Supplanting</vt:lpstr>
      <vt:lpstr> Student Referral Process</vt:lpstr>
      <vt:lpstr>Student Referral Process (continued)</vt:lpstr>
      <vt:lpstr>VRS: ARD Meeting Participation</vt:lpstr>
      <vt:lpstr>LEA: ARD Meeting Participation</vt:lpstr>
      <vt:lpstr>Two Pathways to Vocational Rehabilitation Services</vt:lpstr>
      <vt:lpstr>Who is considered Potentially Eligible? </vt:lpstr>
      <vt:lpstr>VRSM Policy Part C – Chapter 8.1 Pre-ETS : Student with a Disability</vt:lpstr>
      <vt:lpstr>Pathway to Potentially VR Eligible</vt:lpstr>
      <vt:lpstr>When To Use Potentially Eligible Scenario</vt:lpstr>
      <vt:lpstr>Pathway to VR Eligible</vt:lpstr>
      <vt:lpstr>Pre-ETS Support Services </vt:lpstr>
      <vt:lpstr>Scenarios  VR Eligible Pathways </vt:lpstr>
      <vt:lpstr>Potentially Eligible Process</vt:lpstr>
      <vt:lpstr>Potentially Eligible Cases Required Documentation To Verify Disability  (Policy Reference: VRSM Part C – Chapter 8.1 Pre-ETS)</vt:lpstr>
      <vt:lpstr>Potentially Eligible Cases Required Documentation To Verify Disability  (Policy Reference: VRSM Part C – Chapter 8.1 Pre-ETS) Continued</vt:lpstr>
      <vt:lpstr>VR Disability Verification Letter on TWS-VRS Transition Intranet Page </vt:lpstr>
      <vt:lpstr>Starting The Potentially Eligible Process</vt:lpstr>
      <vt:lpstr>Potentially Eligible Process (continued)</vt:lpstr>
      <vt:lpstr>Potentially Eligible Cases:  Case Notes Policy Reference:  VRSM Part C – Chapter 8.1 Pre-ETS</vt:lpstr>
      <vt:lpstr>Potentially Eligible Cases:  Case Notes Policy Reference  VRSM Part C – Chapter 8.1 Pre-ETS (continued)</vt:lpstr>
      <vt:lpstr>PE Case Scenario </vt:lpstr>
      <vt:lpstr>VR Process Timeline</vt:lpstr>
      <vt:lpstr>The VR Process and Timelines</vt:lpstr>
      <vt:lpstr>Common Forms and When to Use Them</vt:lpstr>
      <vt:lpstr>Common Forms and When to Use Them (Cont’d)</vt:lpstr>
      <vt:lpstr>Common Forms and When to Use Them (Cont’d )</vt:lpstr>
      <vt:lpstr>Contact Information  and  Pre-ETS Office Hours</vt:lpstr>
      <vt:lpstr>Use AskTED ESC Search Screen (state.tx.us) to find your Educational Service Center Contacts </vt:lpstr>
      <vt:lpstr>Regional Transition Specialists</vt:lpstr>
      <vt:lpstr>  State Office Transition Team </vt:lpstr>
      <vt:lpstr>Questions</vt:lpstr>
      <vt:lpstr>Texas Workforce Solutions-Vocational Rehabilitation Services   101 East 15th Street  Austin, Texas 78778-0001  512-936-6400  VR.office.locator@twc.state.tx.us  Equal Opportunity Employer/Program Auxiliary aids and services are available upon request to individuals with disabilities.  The Texas Workforce Commission accepts calls made  through any relay service provider.  www.twc.texas.gov  </vt:lpstr>
      <vt:lpstr>Federal Funding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2024-10-03T13:43:39Z</dcterms:created>
  <dcterms:modified xsi:type="dcterms:W3CDTF">2024-10-04T20:22:40Z</dcterms:modified>
</cp:coreProperties>
</file>