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notesMasterIdLst>
    <p:notesMasterId r:id="rId52"/>
  </p:notesMasterIdLst>
  <p:sldIdLst>
    <p:sldId id="256" r:id="rId2"/>
    <p:sldId id="1355" r:id="rId3"/>
    <p:sldId id="1407" r:id="rId4"/>
    <p:sldId id="1370" r:id="rId5"/>
    <p:sldId id="1388" r:id="rId6"/>
    <p:sldId id="1403" r:id="rId7"/>
    <p:sldId id="1404" r:id="rId8"/>
    <p:sldId id="1405" r:id="rId9"/>
    <p:sldId id="279" r:id="rId10"/>
    <p:sldId id="282" r:id="rId11"/>
    <p:sldId id="1359" r:id="rId12"/>
    <p:sldId id="1385" r:id="rId13"/>
    <p:sldId id="1366" r:id="rId14"/>
    <p:sldId id="288" r:id="rId15"/>
    <p:sldId id="1360" r:id="rId16"/>
    <p:sldId id="1397" r:id="rId17"/>
    <p:sldId id="1401" r:id="rId18"/>
    <p:sldId id="1402" r:id="rId19"/>
    <p:sldId id="1398" r:id="rId20"/>
    <p:sldId id="1386" r:id="rId21"/>
    <p:sldId id="1356" r:id="rId22"/>
    <p:sldId id="1361" r:id="rId23"/>
    <p:sldId id="316" r:id="rId24"/>
    <p:sldId id="1364" r:id="rId25"/>
    <p:sldId id="1357" r:id="rId26"/>
    <p:sldId id="318" r:id="rId27"/>
    <p:sldId id="1365" r:id="rId28"/>
    <p:sldId id="289" r:id="rId29"/>
    <p:sldId id="1352" r:id="rId30"/>
    <p:sldId id="1395" r:id="rId31"/>
    <p:sldId id="1354" r:id="rId32"/>
    <p:sldId id="319" r:id="rId33"/>
    <p:sldId id="1351" r:id="rId34"/>
    <p:sldId id="1353" r:id="rId35"/>
    <p:sldId id="1389" r:id="rId36"/>
    <p:sldId id="1372" r:id="rId37"/>
    <p:sldId id="281" r:id="rId38"/>
    <p:sldId id="287" r:id="rId39"/>
    <p:sldId id="1394" r:id="rId40"/>
    <p:sldId id="1381" r:id="rId41"/>
    <p:sldId id="278" r:id="rId42"/>
    <p:sldId id="1396" r:id="rId43"/>
    <p:sldId id="1408" r:id="rId44"/>
    <p:sldId id="1400" r:id="rId45"/>
    <p:sldId id="1406" r:id="rId46"/>
    <p:sldId id="1327" r:id="rId47"/>
    <p:sldId id="1318" r:id="rId48"/>
    <p:sldId id="268" r:id="rId49"/>
    <p:sldId id="269" r:id="rId50"/>
    <p:sldId id="27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ECFF"/>
    <a:srgbClr val="99CCFF"/>
    <a:srgbClr val="0099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2329E-9FE6-4279-875C-461B753C8968}" v="39" dt="2024-10-03T21:10:07.823"/>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562" autoAdjust="0"/>
  </p:normalViewPr>
  <p:slideViewPr>
    <p:cSldViewPr snapToGrid="0">
      <p:cViewPr varScale="1">
        <p:scale>
          <a:sx n="119" d="100"/>
          <a:sy n="119" d="100"/>
        </p:scale>
        <p:origin x="856" y="176"/>
      </p:cViewPr>
      <p:guideLst/>
    </p:cSldViewPr>
  </p:slideViewPr>
  <p:outlineViewPr>
    <p:cViewPr>
      <p:scale>
        <a:sx n="33" d="100"/>
        <a:sy n="33" d="100"/>
      </p:scale>
      <p:origin x="0" y="-62405"/>
    </p:cViewPr>
  </p:outlineViewPr>
  <p:notesTextViewPr>
    <p:cViewPr>
      <p:scale>
        <a:sx n="1" d="1"/>
        <a:sy n="1" d="1"/>
      </p:scale>
      <p:origin x="0" y="0"/>
    </p:cViewPr>
  </p:notesTextViewPr>
  <p:sorterViewPr>
    <p:cViewPr>
      <p:scale>
        <a:sx n="100" d="100"/>
        <a:sy n="100" d="100"/>
      </p:scale>
      <p:origin x="0" y="-11203"/>
    </p:cViewPr>
  </p:sorterViewPr>
  <p:notesViewPr>
    <p:cSldViewPr snapToGrid="0">
      <p:cViewPr varScale="1">
        <p:scale>
          <a:sx n="47" d="100"/>
          <a:sy n="47" d="100"/>
        </p:scale>
        <p:origin x="2291" y="3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A57D0-8978-45D5-AF67-4B117436533E}"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7391EA91-3A6D-43AE-8E91-04BCFF947AEE}">
      <dgm:prSet custT="1"/>
      <dgm:spPr/>
      <dgm:t>
        <a:bodyPr/>
        <a:lstStyle/>
        <a:p>
          <a:pPr algn="just"/>
          <a:r>
            <a:rPr lang="en-US" sz="2400" b="1" dirty="0">
              <a:solidFill>
                <a:schemeClr val="accent6">
                  <a:lumMod val="50000"/>
                </a:schemeClr>
              </a:solidFill>
              <a:latin typeface="+mj-lt"/>
            </a:rPr>
            <a:t>If there is no other way for a student or the referring party to connect with VR staff, there is the option for an online self- referral.</a:t>
          </a:r>
        </a:p>
      </dgm:t>
    </dgm:pt>
    <dgm:pt modelId="{5536B903-5187-4E9C-9EDD-5D848428B517}" type="parTrans" cxnId="{D644D3EE-AC8A-42E4-8454-504524FA7ECC}">
      <dgm:prSet/>
      <dgm:spPr/>
      <dgm:t>
        <a:bodyPr/>
        <a:lstStyle/>
        <a:p>
          <a:endParaRPr lang="en-US"/>
        </a:p>
      </dgm:t>
    </dgm:pt>
    <dgm:pt modelId="{2614675C-094F-4BED-BBDF-0C11A7A49AD6}" type="sibTrans" cxnId="{D644D3EE-AC8A-42E4-8454-504524FA7ECC}">
      <dgm:prSet/>
      <dgm:spPr/>
      <dgm:t>
        <a:bodyPr/>
        <a:lstStyle/>
        <a:p>
          <a:endParaRPr lang="en-US"/>
        </a:p>
      </dgm:t>
    </dgm:pt>
    <dgm:pt modelId="{860FA494-7B89-46D1-AE13-5EF780167D73}">
      <dgm:prSet/>
      <dgm:spPr/>
      <dgm:t>
        <a:bodyPr/>
        <a:lstStyle/>
        <a:p>
          <a:pPr algn="just"/>
          <a:r>
            <a:rPr lang="en-US" b="1" dirty="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gm:t>
    </dgm:pt>
    <dgm:pt modelId="{C9942E56-C89D-4523-A566-DA4A900B554E}" type="parTrans" cxnId="{8F39BAC8-3D91-4394-BD9B-03FF2E677EE7}">
      <dgm:prSet/>
      <dgm:spPr/>
      <dgm:t>
        <a:bodyPr/>
        <a:lstStyle/>
        <a:p>
          <a:endParaRPr lang="en-US"/>
        </a:p>
      </dgm:t>
    </dgm:pt>
    <dgm:pt modelId="{7B220009-1276-43D4-8510-AB40933CDFA9}" type="sibTrans" cxnId="{8F39BAC8-3D91-4394-BD9B-03FF2E677EE7}">
      <dgm:prSet/>
      <dgm:spPr/>
      <dgm:t>
        <a:bodyPr/>
        <a:lstStyle/>
        <a:p>
          <a:endParaRPr lang="en-US"/>
        </a:p>
      </dgm:t>
    </dgm:pt>
    <dgm:pt modelId="{9D31FFE3-79C8-48BF-A17A-96849E900703}">
      <dgm:prSet/>
      <dgm:spPr/>
      <dgm:t>
        <a:bodyPr/>
        <a:lstStyle/>
        <a:p>
          <a:pPr algn="just"/>
          <a:r>
            <a:rPr lang="en-US" b="1" dirty="0">
              <a:solidFill>
                <a:schemeClr val="accent6">
                  <a:lumMod val="50000"/>
                </a:schemeClr>
              </a:solidFill>
              <a:latin typeface="+mj-lt"/>
            </a:rPr>
            <a:t>This process may take much longer than a traditional referral, due to the referral coming through a different channel of communication. </a:t>
          </a:r>
        </a:p>
      </dgm:t>
    </dgm:pt>
    <dgm:pt modelId="{849C2CF1-8537-4AF4-A04B-A3AAFA147F41}" type="parTrans" cxnId="{F0F38A5F-E15F-4285-86C8-7875251BAE9D}">
      <dgm:prSet/>
      <dgm:spPr/>
      <dgm:t>
        <a:bodyPr/>
        <a:lstStyle/>
        <a:p>
          <a:endParaRPr lang="en-US"/>
        </a:p>
      </dgm:t>
    </dgm:pt>
    <dgm:pt modelId="{BEF9DB21-E061-4BA7-BE49-2A4F490EBC7E}" type="sibTrans" cxnId="{F0F38A5F-E15F-4285-86C8-7875251BAE9D}">
      <dgm:prSet/>
      <dgm:spPr/>
      <dgm:t>
        <a:bodyPr/>
        <a:lstStyle/>
        <a:p>
          <a:endParaRPr lang="en-US"/>
        </a:p>
      </dgm:t>
    </dgm:pt>
    <dgm:pt modelId="{5093BE3B-D275-4F08-8D73-7B5EC5246972}" type="pres">
      <dgm:prSet presAssocID="{615A57D0-8978-45D5-AF67-4B117436533E}" presName="linear" presStyleCnt="0">
        <dgm:presLayoutVars>
          <dgm:dir/>
          <dgm:resizeHandles val="exact"/>
        </dgm:presLayoutVars>
      </dgm:prSet>
      <dgm:spPr/>
    </dgm:pt>
    <dgm:pt modelId="{A698ED2F-2607-4190-9952-3872EE05C3ED}" type="pres">
      <dgm:prSet presAssocID="{7391EA91-3A6D-43AE-8E91-04BCFF947AEE}" presName="comp" presStyleCnt="0"/>
      <dgm:spPr/>
    </dgm:pt>
    <dgm:pt modelId="{72B5C1B5-D2DD-451F-A2A1-B05CF2037DFD}" type="pres">
      <dgm:prSet presAssocID="{7391EA91-3A6D-43AE-8E91-04BCFF947AEE}" presName="box" presStyleLbl="node1" presStyleIdx="0" presStyleCnt="3"/>
      <dgm:spPr/>
    </dgm:pt>
    <dgm:pt modelId="{B0C26117-1554-4D84-9578-5A307CB8F2C3}" type="pres">
      <dgm:prSet presAssocID="{7391EA91-3A6D-43AE-8E91-04BCFF947AEE}"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two people's hands pointing at laptop screen with stack of 4 books in background, one person holding a pen"/>
        </a:ext>
      </dgm:extLst>
    </dgm:pt>
    <dgm:pt modelId="{9D6EFCE7-C42C-490D-ABA1-E7604E0E2D3D}" type="pres">
      <dgm:prSet presAssocID="{7391EA91-3A6D-43AE-8E91-04BCFF947AEE}" presName="text" presStyleLbl="node1" presStyleIdx="0" presStyleCnt="3">
        <dgm:presLayoutVars>
          <dgm:bulletEnabled val="1"/>
        </dgm:presLayoutVars>
      </dgm:prSet>
      <dgm:spPr/>
    </dgm:pt>
    <dgm:pt modelId="{BA334828-07EE-4348-B059-F6BBA0352581}" type="pres">
      <dgm:prSet presAssocID="{2614675C-094F-4BED-BBDF-0C11A7A49AD6}" presName="spacer" presStyleCnt="0"/>
      <dgm:spPr/>
    </dgm:pt>
    <dgm:pt modelId="{AA45BBD7-97E7-426C-AA02-71E83A66ABDC}" type="pres">
      <dgm:prSet presAssocID="{860FA494-7B89-46D1-AE13-5EF780167D73}" presName="comp" presStyleCnt="0"/>
      <dgm:spPr/>
    </dgm:pt>
    <dgm:pt modelId="{B9930E1D-1D91-4800-ADEE-DF218A1996CE}" type="pres">
      <dgm:prSet presAssocID="{860FA494-7B89-46D1-AE13-5EF780167D73}" presName="box" presStyleLbl="node1" presStyleIdx="1" presStyleCnt="3"/>
      <dgm:spPr/>
    </dgm:pt>
    <dgm:pt modelId="{3EEC7F4C-FC91-415E-8659-0B0766CC3C9E}" type="pres">
      <dgm:prSet presAssocID="{860FA494-7B89-46D1-AE13-5EF780167D73}"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dgm:spPr>
    </dgm:pt>
    <dgm:pt modelId="{262975BB-0613-434A-821B-B5D0B020568A}" type="pres">
      <dgm:prSet presAssocID="{860FA494-7B89-46D1-AE13-5EF780167D73}" presName="text" presStyleLbl="node1" presStyleIdx="1" presStyleCnt="3">
        <dgm:presLayoutVars>
          <dgm:bulletEnabled val="1"/>
        </dgm:presLayoutVars>
      </dgm:prSet>
      <dgm:spPr/>
    </dgm:pt>
    <dgm:pt modelId="{096CA17D-4C32-4CB4-9A8A-CF5731EFD11B}" type="pres">
      <dgm:prSet presAssocID="{7B220009-1276-43D4-8510-AB40933CDFA9}" presName="spacer" presStyleCnt="0"/>
      <dgm:spPr/>
    </dgm:pt>
    <dgm:pt modelId="{E2440669-9D88-4F47-A9B5-A198BC4C9C54}" type="pres">
      <dgm:prSet presAssocID="{9D31FFE3-79C8-48BF-A17A-96849E900703}" presName="comp" presStyleCnt="0"/>
      <dgm:spPr/>
    </dgm:pt>
    <dgm:pt modelId="{D1178155-C50D-45B1-8B0F-5BA4B4634131}" type="pres">
      <dgm:prSet presAssocID="{9D31FFE3-79C8-48BF-A17A-96849E900703}" presName="box" presStyleLbl="node1" presStyleIdx="2" presStyleCnt="3"/>
      <dgm:spPr/>
    </dgm:pt>
    <dgm:pt modelId="{82E35C74-5EDD-43FB-A340-B9CE426CEE5D}" type="pres">
      <dgm:prSet presAssocID="{9D31FFE3-79C8-48BF-A17A-96849E900703}" presName="img" presStyleLbl="fgImgPlace1" presStyleIdx="2" presStyleCnt="3"/>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lf face clock on a wall"/>
        </a:ext>
      </dgm:extLst>
    </dgm:pt>
    <dgm:pt modelId="{3CA2DFC6-815A-4CFB-9BC5-C5E9BA4B88B2}" type="pres">
      <dgm:prSet presAssocID="{9D31FFE3-79C8-48BF-A17A-96849E900703}" presName="text" presStyleLbl="node1" presStyleIdx="2" presStyleCnt="3">
        <dgm:presLayoutVars>
          <dgm:bulletEnabled val="1"/>
        </dgm:presLayoutVars>
      </dgm:prSet>
      <dgm:spPr/>
    </dgm:pt>
  </dgm:ptLst>
  <dgm:cxnLst>
    <dgm:cxn modelId="{2FA7754B-975E-4507-B352-F456EF6B42B5}" type="presOf" srcId="{7391EA91-3A6D-43AE-8E91-04BCFF947AEE}" destId="{72B5C1B5-D2DD-451F-A2A1-B05CF2037DFD}" srcOrd="0" destOrd="0" presId="urn:microsoft.com/office/officeart/2005/8/layout/vList4"/>
    <dgm:cxn modelId="{0C663E5A-8C50-4F7F-A545-0A58800FA87F}" type="presOf" srcId="{9D31FFE3-79C8-48BF-A17A-96849E900703}" destId="{D1178155-C50D-45B1-8B0F-5BA4B4634131}" srcOrd="0" destOrd="0" presId="urn:microsoft.com/office/officeart/2005/8/layout/vList4"/>
    <dgm:cxn modelId="{F0F38A5F-E15F-4285-86C8-7875251BAE9D}" srcId="{615A57D0-8978-45D5-AF67-4B117436533E}" destId="{9D31FFE3-79C8-48BF-A17A-96849E900703}" srcOrd="2" destOrd="0" parTransId="{849C2CF1-8537-4AF4-A04B-A3AAFA147F41}" sibTransId="{BEF9DB21-E061-4BA7-BE49-2A4F490EBC7E}"/>
    <dgm:cxn modelId="{2D66497D-6E69-4C58-AFA7-F18E287569A6}" type="presOf" srcId="{7391EA91-3A6D-43AE-8E91-04BCFF947AEE}" destId="{9D6EFCE7-C42C-490D-ABA1-E7604E0E2D3D}" srcOrd="1" destOrd="0" presId="urn:microsoft.com/office/officeart/2005/8/layout/vList4"/>
    <dgm:cxn modelId="{3F059D7D-2098-48F1-883A-4DE40FBA8500}" type="presOf" srcId="{860FA494-7B89-46D1-AE13-5EF780167D73}" destId="{B9930E1D-1D91-4800-ADEE-DF218A1996CE}" srcOrd="0" destOrd="0" presId="urn:microsoft.com/office/officeart/2005/8/layout/vList4"/>
    <dgm:cxn modelId="{C0A06192-9E4D-4877-BAE5-ADAAE9C982ED}" type="presOf" srcId="{860FA494-7B89-46D1-AE13-5EF780167D73}" destId="{262975BB-0613-434A-821B-B5D0B020568A}" srcOrd="1" destOrd="0" presId="urn:microsoft.com/office/officeart/2005/8/layout/vList4"/>
    <dgm:cxn modelId="{DAFD10C3-1E1D-4B40-B61F-460929C251DF}" type="presOf" srcId="{9D31FFE3-79C8-48BF-A17A-96849E900703}" destId="{3CA2DFC6-815A-4CFB-9BC5-C5E9BA4B88B2}" srcOrd="1" destOrd="0" presId="urn:microsoft.com/office/officeart/2005/8/layout/vList4"/>
    <dgm:cxn modelId="{8F39BAC8-3D91-4394-BD9B-03FF2E677EE7}" srcId="{615A57D0-8978-45D5-AF67-4B117436533E}" destId="{860FA494-7B89-46D1-AE13-5EF780167D73}" srcOrd="1" destOrd="0" parTransId="{C9942E56-C89D-4523-A566-DA4A900B554E}" sibTransId="{7B220009-1276-43D4-8510-AB40933CDFA9}"/>
    <dgm:cxn modelId="{E632EFE4-774F-40D7-958D-7BE865F94169}" type="presOf" srcId="{615A57D0-8978-45D5-AF67-4B117436533E}" destId="{5093BE3B-D275-4F08-8D73-7B5EC5246972}" srcOrd="0" destOrd="0" presId="urn:microsoft.com/office/officeart/2005/8/layout/vList4"/>
    <dgm:cxn modelId="{D644D3EE-AC8A-42E4-8454-504524FA7ECC}" srcId="{615A57D0-8978-45D5-AF67-4B117436533E}" destId="{7391EA91-3A6D-43AE-8E91-04BCFF947AEE}" srcOrd="0" destOrd="0" parTransId="{5536B903-5187-4E9C-9EDD-5D848428B517}" sibTransId="{2614675C-094F-4BED-BBDF-0C11A7A49AD6}"/>
    <dgm:cxn modelId="{D6B19405-DC5E-4961-8431-DBAC9BEDDA4B}" type="presParOf" srcId="{5093BE3B-D275-4F08-8D73-7B5EC5246972}" destId="{A698ED2F-2607-4190-9952-3872EE05C3ED}" srcOrd="0" destOrd="0" presId="urn:microsoft.com/office/officeart/2005/8/layout/vList4"/>
    <dgm:cxn modelId="{A4562D58-B166-487A-B484-ABC2DCF1E968}" type="presParOf" srcId="{A698ED2F-2607-4190-9952-3872EE05C3ED}" destId="{72B5C1B5-D2DD-451F-A2A1-B05CF2037DFD}" srcOrd="0" destOrd="0" presId="urn:microsoft.com/office/officeart/2005/8/layout/vList4"/>
    <dgm:cxn modelId="{2DA83AD6-A501-4E3C-BA35-D647BF88C2E7}" type="presParOf" srcId="{A698ED2F-2607-4190-9952-3872EE05C3ED}" destId="{B0C26117-1554-4D84-9578-5A307CB8F2C3}" srcOrd="1" destOrd="0" presId="urn:microsoft.com/office/officeart/2005/8/layout/vList4"/>
    <dgm:cxn modelId="{F671C386-4200-41AE-81CD-77AB4FE339CE}" type="presParOf" srcId="{A698ED2F-2607-4190-9952-3872EE05C3ED}" destId="{9D6EFCE7-C42C-490D-ABA1-E7604E0E2D3D}" srcOrd="2" destOrd="0" presId="urn:microsoft.com/office/officeart/2005/8/layout/vList4"/>
    <dgm:cxn modelId="{8D7ACD21-8509-458B-9AFA-CC395B34FE69}" type="presParOf" srcId="{5093BE3B-D275-4F08-8D73-7B5EC5246972}" destId="{BA334828-07EE-4348-B059-F6BBA0352581}" srcOrd="1" destOrd="0" presId="urn:microsoft.com/office/officeart/2005/8/layout/vList4"/>
    <dgm:cxn modelId="{12F0BA06-9424-40C9-A768-516B6727A8DF}" type="presParOf" srcId="{5093BE3B-D275-4F08-8D73-7B5EC5246972}" destId="{AA45BBD7-97E7-426C-AA02-71E83A66ABDC}" srcOrd="2" destOrd="0" presId="urn:microsoft.com/office/officeart/2005/8/layout/vList4"/>
    <dgm:cxn modelId="{713B844E-D80E-49E1-8354-7A98DCB429F6}" type="presParOf" srcId="{AA45BBD7-97E7-426C-AA02-71E83A66ABDC}" destId="{B9930E1D-1D91-4800-ADEE-DF218A1996CE}" srcOrd="0" destOrd="0" presId="urn:microsoft.com/office/officeart/2005/8/layout/vList4"/>
    <dgm:cxn modelId="{64ECAB72-E373-411F-8F9D-E1DADC93C594}" type="presParOf" srcId="{AA45BBD7-97E7-426C-AA02-71E83A66ABDC}" destId="{3EEC7F4C-FC91-415E-8659-0B0766CC3C9E}" srcOrd="1" destOrd="0" presId="urn:microsoft.com/office/officeart/2005/8/layout/vList4"/>
    <dgm:cxn modelId="{50BC6A97-E488-402E-A70E-31D9708D3FD2}" type="presParOf" srcId="{AA45BBD7-97E7-426C-AA02-71E83A66ABDC}" destId="{262975BB-0613-434A-821B-B5D0B020568A}" srcOrd="2" destOrd="0" presId="urn:microsoft.com/office/officeart/2005/8/layout/vList4"/>
    <dgm:cxn modelId="{7CA56097-79FD-4113-95FE-3E88CB1B0F55}" type="presParOf" srcId="{5093BE3B-D275-4F08-8D73-7B5EC5246972}" destId="{096CA17D-4C32-4CB4-9A8A-CF5731EFD11B}" srcOrd="3" destOrd="0" presId="urn:microsoft.com/office/officeart/2005/8/layout/vList4"/>
    <dgm:cxn modelId="{0474A4EC-677B-4557-8437-265BA47A7878}" type="presParOf" srcId="{5093BE3B-D275-4F08-8D73-7B5EC5246972}" destId="{E2440669-9D88-4F47-A9B5-A198BC4C9C54}" srcOrd="4" destOrd="0" presId="urn:microsoft.com/office/officeart/2005/8/layout/vList4"/>
    <dgm:cxn modelId="{B168130B-52CE-408C-8C07-BC67007320D2}" type="presParOf" srcId="{E2440669-9D88-4F47-A9B5-A198BC4C9C54}" destId="{D1178155-C50D-45B1-8B0F-5BA4B4634131}" srcOrd="0" destOrd="0" presId="urn:microsoft.com/office/officeart/2005/8/layout/vList4"/>
    <dgm:cxn modelId="{69DE27D7-BF95-4E3A-8DEC-DC92590C04A4}" type="presParOf" srcId="{E2440669-9D88-4F47-A9B5-A198BC4C9C54}" destId="{82E35C74-5EDD-43FB-A340-B9CE426CEE5D}" srcOrd="1" destOrd="0" presId="urn:microsoft.com/office/officeart/2005/8/layout/vList4"/>
    <dgm:cxn modelId="{E6D9903F-EBF8-4673-9567-E5B81001C793}" type="presParOf" srcId="{E2440669-9D88-4F47-A9B5-A198BC4C9C54}" destId="{3CA2DFC6-815A-4CFB-9BC5-C5E9BA4B88B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372D5-B271-4C4A-BB1D-0D018CF0068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0B9B810-A83B-444F-9996-C8F40E62C247}">
      <dgm:prSet/>
      <dgm:spPr/>
      <dgm:t>
        <a:bodyPr/>
        <a:lstStyle/>
        <a:p>
          <a:r>
            <a:rPr lang="en-US"/>
            <a:t>ARD= Admission, Review, Dismissal</a:t>
          </a:r>
        </a:p>
      </dgm:t>
    </dgm:pt>
    <dgm:pt modelId="{BD027639-A12E-4558-9B28-0C2DC17C17A1}" type="parTrans" cxnId="{38A60F40-F930-4A5B-977C-B11D7B982677}">
      <dgm:prSet/>
      <dgm:spPr/>
      <dgm:t>
        <a:bodyPr/>
        <a:lstStyle/>
        <a:p>
          <a:endParaRPr lang="en-US"/>
        </a:p>
      </dgm:t>
    </dgm:pt>
    <dgm:pt modelId="{6F2C6403-F13A-4179-9F77-867C6E6A14E7}" type="sibTrans" cxnId="{38A60F40-F930-4A5B-977C-B11D7B982677}">
      <dgm:prSet/>
      <dgm:spPr/>
      <dgm:t>
        <a:bodyPr/>
        <a:lstStyle/>
        <a:p>
          <a:endParaRPr lang="en-US"/>
        </a:p>
      </dgm:t>
    </dgm:pt>
    <dgm:pt modelId="{B4662CD9-4D9E-43BD-9210-CB75BC81C8E0}">
      <dgm:prSet/>
      <dgm:spPr/>
      <dgm:t>
        <a:bodyPr/>
        <a:lstStyle/>
        <a:p>
          <a:r>
            <a:rPr lang="en-US" dirty="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gm:t>
    </dgm:pt>
    <dgm:pt modelId="{B3AA362F-4F1B-4C39-AC13-2E30F90748CD}" type="parTrans" cxnId="{0D030D75-8AC9-4C26-9526-858BA64EFF1C}">
      <dgm:prSet/>
      <dgm:spPr/>
      <dgm:t>
        <a:bodyPr/>
        <a:lstStyle/>
        <a:p>
          <a:endParaRPr lang="en-US"/>
        </a:p>
      </dgm:t>
    </dgm:pt>
    <dgm:pt modelId="{621CC137-EBFB-405E-98CD-3002D1CEC0D6}" type="sibTrans" cxnId="{0D030D75-8AC9-4C26-9526-858BA64EFF1C}">
      <dgm:prSet/>
      <dgm:spPr/>
      <dgm:t>
        <a:bodyPr/>
        <a:lstStyle/>
        <a:p>
          <a:endParaRPr lang="en-US"/>
        </a:p>
      </dgm:t>
    </dgm:pt>
    <dgm:pt modelId="{8186AEC1-7DEF-4B45-8E1A-2DF7832B7B66}">
      <dgm:prSet/>
      <dgm:spPr/>
      <dgm:t>
        <a:bodyPr/>
        <a:lstStyle/>
        <a:p>
          <a:r>
            <a:rPr lang="en-US" dirty="0"/>
            <a:t>“Participation” can look differently based on needs of school and availability of counselor (phone call, virtual, written statement, in person attendance). It is important to discuss appropriate times to ask for VR participation in ARDs.  </a:t>
          </a:r>
        </a:p>
      </dgm:t>
    </dgm:pt>
    <dgm:pt modelId="{72BD22D7-025D-46F2-8DC2-C389E05FADDB}" type="parTrans" cxnId="{C68F5BC3-2EF7-4645-BFE7-DAA99F9C08A1}">
      <dgm:prSet/>
      <dgm:spPr/>
      <dgm:t>
        <a:bodyPr/>
        <a:lstStyle/>
        <a:p>
          <a:endParaRPr lang="en-US"/>
        </a:p>
      </dgm:t>
    </dgm:pt>
    <dgm:pt modelId="{E8639E09-E9DB-4FFC-8303-0FAE92AA6F98}" type="sibTrans" cxnId="{C68F5BC3-2EF7-4645-BFE7-DAA99F9C08A1}">
      <dgm:prSet/>
      <dgm:spPr/>
      <dgm:t>
        <a:bodyPr/>
        <a:lstStyle/>
        <a:p>
          <a:endParaRPr lang="en-US"/>
        </a:p>
      </dgm:t>
    </dgm:pt>
    <dgm:pt modelId="{546B2582-9F36-4BAE-8E9E-7E1F4B97973E}">
      <dgm:prSet/>
      <dgm:spPr/>
      <dgm:t>
        <a:bodyPr/>
        <a:lstStyle/>
        <a:p>
          <a:r>
            <a:rPr lang="en-US"/>
            <a:t>School Plans done at the start of the year can be instrumental in planning for counselor participation in this meeting.</a:t>
          </a:r>
        </a:p>
      </dgm:t>
    </dgm:pt>
    <dgm:pt modelId="{7FDC858C-76E4-4773-94FA-EE49A4165775}" type="parTrans" cxnId="{1BFC2F67-FFA1-4086-B00A-9EC514BA0A9F}">
      <dgm:prSet/>
      <dgm:spPr/>
      <dgm:t>
        <a:bodyPr/>
        <a:lstStyle/>
        <a:p>
          <a:endParaRPr lang="en-US"/>
        </a:p>
      </dgm:t>
    </dgm:pt>
    <dgm:pt modelId="{6246D9B3-FD66-4932-B066-0271C2B4C006}" type="sibTrans" cxnId="{1BFC2F67-FFA1-4086-B00A-9EC514BA0A9F}">
      <dgm:prSet/>
      <dgm:spPr/>
      <dgm:t>
        <a:bodyPr/>
        <a:lstStyle/>
        <a:p>
          <a:endParaRPr lang="en-US"/>
        </a:p>
      </dgm:t>
    </dgm:pt>
    <dgm:pt modelId="{C28C8884-F644-45BE-B86A-779D72DEC2B9}" type="pres">
      <dgm:prSet presAssocID="{9D1372D5-B271-4C4A-BB1D-0D018CF00680}" presName="root" presStyleCnt="0">
        <dgm:presLayoutVars>
          <dgm:dir/>
          <dgm:resizeHandles val="exact"/>
        </dgm:presLayoutVars>
      </dgm:prSet>
      <dgm:spPr/>
    </dgm:pt>
    <dgm:pt modelId="{A656F04B-2BAE-4291-B1AA-8470BA5EFD40}" type="pres">
      <dgm:prSet presAssocID="{20B9B810-A83B-444F-9996-C8F40E62C247}" presName="compNode" presStyleCnt="0"/>
      <dgm:spPr/>
    </dgm:pt>
    <dgm:pt modelId="{3346670B-F7FF-47BF-9017-92DB6A2D379E}" type="pres">
      <dgm:prSet presAssocID="{20B9B810-A83B-444F-9996-C8F40E62C247}" presName="bgRect" presStyleLbl="bgShp" presStyleIdx="0" presStyleCnt="4"/>
      <dgm:spPr/>
    </dgm:pt>
    <dgm:pt modelId="{5DFA45C2-24C9-47CB-9C08-F24209FA14BE}" type="pres">
      <dgm:prSet presAssocID="{20B9B810-A83B-444F-9996-C8F40E62C2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886538C0-9C80-4D6B-8B2B-6872ACC8CD08}" type="pres">
      <dgm:prSet presAssocID="{20B9B810-A83B-444F-9996-C8F40E62C247}" presName="spaceRect" presStyleCnt="0"/>
      <dgm:spPr/>
    </dgm:pt>
    <dgm:pt modelId="{5EDD459F-D061-49AC-90FB-64470D868888}" type="pres">
      <dgm:prSet presAssocID="{20B9B810-A83B-444F-9996-C8F40E62C247}" presName="parTx" presStyleLbl="revTx" presStyleIdx="0" presStyleCnt="4">
        <dgm:presLayoutVars>
          <dgm:chMax val="0"/>
          <dgm:chPref val="0"/>
        </dgm:presLayoutVars>
      </dgm:prSet>
      <dgm:spPr/>
    </dgm:pt>
    <dgm:pt modelId="{9CFADEA3-2113-4317-BE9B-A3D14A8FD2C5}" type="pres">
      <dgm:prSet presAssocID="{6F2C6403-F13A-4179-9F77-867C6E6A14E7}" presName="sibTrans" presStyleCnt="0"/>
      <dgm:spPr/>
    </dgm:pt>
    <dgm:pt modelId="{2F3784C5-08C9-44DD-8353-0904BBAB450C}" type="pres">
      <dgm:prSet presAssocID="{B4662CD9-4D9E-43BD-9210-CB75BC81C8E0}" presName="compNode" presStyleCnt="0"/>
      <dgm:spPr/>
    </dgm:pt>
    <dgm:pt modelId="{2447595F-DAF1-4375-8989-D1C8ED9640EB}" type="pres">
      <dgm:prSet presAssocID="{B4662CD9-4D9E-43BD-9210-CB75BC81C8E0}" presName="bgRect" presStyleLbl="bgShp" presStyleIdx="1" presStyleCnt="4"/>
      <dgm:spPr/>
    </dgm:pt>
    <dgm:pt modelId="{22F4D26C-FA86-4DD7-8728-AA5F46A69491}" type="pres">
      <dgm:prSet presAssocID="{B4662CD9-4D9E-43BD-9210-CB75BC81C8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
        </a:ext>
      </dgm:extLst>
    </dgm:pt>
    <dgm:pt modelId="{BE9D7AA7-43F7-483F-9335-E5DFA7974D42}" type="pres">
      <dgm:prSet presAssocID="{B4662CD9-4D9E-43BD-9210-CB75BC81C8E0}" presName="spaceRect" presStyleCnt="0"/>
      <dgm:spPr/>
    </dgm:pt>
    <dgm:pt modelId="{56A69CA0-6193-4D8C-82EB-F2FB31215AE3}" type="pres">
      <dgm:prSet presAssocID="{B4662CD9-4D9E-43BD-9210-CB75BC81C8E0}" presName="parTx" presStyleLbl="revTx" presStyleIdx="1" presStyleCnt="4">
        <dgm:presLayoutVars>
          <dgm:chMax val="0"/>
          <dgm:chPref val="0"/>
        </dgm:presLayoutVars>
      </dgm:prSet>
      <dgm:spPr/>
    </dgm:pt>
    <dgm:pt modelId="{1265F686-5E30-424C-B9A8-6F5A156A0EA1}" type="pres">
      <dgm:prSet presAssocID="{621CC137-EBFB-405E-98CD-3002D1CEC0D6}" presName="sibTrans" presStyleCnt="0"/>
      <dgm:spPr/>
    </dgm:pt>
    <dgm:pt modelId="{D2CAE57E-542A-47D9-A023-6117FB0500E0}" type="pres">
      <dgm:prSet presAssocID="{8186AEC1-7DEF-4B45-8E1A-2DF7832B7B66}" presName="compNode" presStyleCnt="0"/>
      <dgm:spPr/>
    </dgm:pt>
    <dgm:pt modelId="{5FFA2BA5-4F0E-4ABC-85A0-9E925398F18A}" type="pres">
      <dgm:prSet presAssocID="{8186AEC1-7DEF-4B45-8E1A-2DF7832B7B66}" presName="bgRect" presStyleLbl="bgShp" presStyleIdx="2" presStyleCnt="4"/>
      <dgm:spPr/>
    </dgm:pt>
    <dgm:pt modelId="{5C36C01A-CA98-484B-B8F1-A5F1B4DBE77A}" type="pres">
      <dgm:prSet presAssocID="{8186AEC1-7DEF-4B45-8E1A-2DF7832B7B6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B8C0EE4-85F0-4C6F-AA40-B996CFA70690}" type="pres">
      <dgm:prSet presAssocID="{8186AEC1-7DEF-4B45-8E1A-2DF7832B7B66}" presName="spaceRect" presStyleCnt="0"/>
      <dgm:spPr/>
    </dgm:pt>
    <dgm:pt modelId="{CE0DD7A8-F3BE-4BE2-8DB1-420E4961629B}" type="pres">
      <dgm:prSet presAssocID="{8186AEC1-7DEF-4B45-8E1A-2DF7832B7B66}" presName="parTx" presStyleLbl="revTx" presStyleIdx="2" presStyleCnt="4">
        <dgm:presLayoutVars>
          <dgm:chMax val="0"/>
          <dgm:chPref val="0"/>
        </dgm:presLayoutVars>
      </dgm:prSet>
      <dgm:spPr/>
    </dgm:pt>
    <dgm:pt modelId="{8DBDB7DC-4E99-41B4-9C3F-C4C658069FAD}" type="pres">
      <dgm:prSet presAssocID="{E8639E09-E9DB-4FFC-8303-0FAE92AA6F98}" presName="sibTrans" presStyleCnt="0"/>
      <dgm:spPr/>
    </dgm:pt>
    <dgm:pt modelId="{78C3635D-3214-4141-BBC3-01B286DFF378}" type="pres">
      <dgm:prSet presAssocID="{546B2582-9F36-4BAE-8E9E-7E1F4B97973E}" presName="compNode" presStyleCnt="0"/>
      <dgm:spPr/>
    </dgm:pt>
    <dgm:pt modelId="{2E865A34-AE47-4D87-938F-200B9EC5F980}" type="pres">
      <dgm:prSet presAssocID="{546B2582-9F36-4BAE-8E9E-7E1F4B97973E}" presName="bgRect" presStyleLbl="bgShp" presStyleIdx="3" presStyleCnt="4"/>
      <dgm:spPr/>
    </dgm:pt>
    <dgm:pt modelId="{F0A876DE-9C37-43B3-9688-2E4BF36A9F2D}" type="pres">
      <dgm:prSet presAssocID="{546B2582-9F36-4BAE-8E9E-7E1F4B97973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F3EB8764-6D54-40D3-83F6-B74E09F1F38C}" type="pres">
      <dgm:prSet presAssocID="{546B2582-9F36-4BAE-8E9E-7E1F4B97973E}" presName="spaceRect" presStyleCnt="0"/>
      <dgm:spPr/>
    </dgm:pt>
    <dgm:pt modelId="{1A22ED8F-F6E6-4C96-B734-E24DE5B5ED58}" type="pres">
      <dgm:prSet presAssocID="{546B2582-9F36-4BAE-8E9E-7E1F4B97973E}" presName="parTx" presStyleLbl="revTx" presStyleIdx="3" presStyleCnt="4">
        <dgm:presLayoutVars>
          <dgm:chMax val="0"/>
          <dgm:chPref val="0"/>
        </dgm:presLayoutVars>
      </dgm:prSet>
      <dgm:spPr/>
    </dgm:pt>
  </dgm:ptLst>
  <dgm:cxnLst>
    <dgm:cxn modelId="{85B0761F-21FC-4B25-AF24-3E66D643E54C}" type="presOf" srcId="{20B9B810-A83B-444F-9996-C8F40E62C247}" destId="{5EDD459F-D061-49AC-90FB-64470D868888}" srcOrd="0" destOrd="0" presId="urn:microsoft.com/office/officeart/2018/2/layout/IconVerticalSolidList"/>
    <dgm:cxn modelId="{785F8B27-AF51-4CA2-A623-B4669E1AC1F3}" type="presOf" srcId="{8186AEC1-7DEF-4B45-8E1A-2DF7832B7B66}" destId="{CE0DD7A8-F3BE-4BE2-8DB1-420E4961629B}" srcOrd="0" destOrd="0" presId="urn:microsoft.com/office/officeart/2018/2/layout/IconVerticalSolidList"/>
    <dgm:cxn modelId="{38A60F40-F930-4A5B-977C-B11D7B982677}" srcId="{9D1372D5-B271-4C4A-BB1D-0D018CF00680}" destId="{20B9B810-A83B-444F-9996-C8F40E62C247}" srcOrd="0" destOrd="0" parTransId="{BD027639-A12E-4558-9B28-0C2DC17C17A1}" sibTransId="{6F2C6403-F13A-4179-9F77-867C6E6A14E7}"/>
    <dgm:cxn modelId="{1BFC2F67-FFA1-4086-B00A-9EC514BA0A9F}" srcId="{9D1372D5-B271-4C4A-BB1D-0D018CF00680}" destId="{546B2582-9F36-4BAE-8E9E-7E1F4B97973E}" srcOrd="3" destOrd="0" parTransId="{7FDC858C-76E4-4773-94FA-EE49A4165775}" sibTransId="{6246D9B3-FD66-4932-B066-0271C2B4C006}"/>
    <dgm:cxn modelId="{0D030D75-8AC9-4C26-9526-858BA64EFF1C}" srcId="{9D1372D5-B271-4C4A-BB1D-0D018CF00680}" destId="{B4662CD9-4D9E-43BD-9210-CB75BC81C8E0}" srcOrd="1" destOrd="0" parTransId="{B3AA362F-4F1B-4C39-AC13-2E30F90748CD}" sibTransId="{621CC137-EBFB-405E-98CD-3002D1CEC0D6}"/>
    <dgm:cxn modelId="{52E73D8C-504D-4419-8D31-EB0A95243B0D}" type="presOf" srcId="{546B2582-9F36-4BAE-8E9E-7E1F4B97973E}" destId="{1A22ED8F-F6E6-4C96-B734-E24DE5B5ED58}" srcOrd="0" destOrd="0" presId="urn:microsoft.com/office/officeart/2018/2/layout/IconVerticalSolidList"/>
    <dgm:cxn modelId="{9DC6C19E-4258-4558-AE49-5D5E25947B4C}" type="presOf" srcId="{9D1372D5-B271-4C4A-BB1D-0D018CF00680}" destId="{C28C8884-F644-45BE-B86A-779D72DEC2B9}" srcOrd="0" destOrd="0" presId="urn:microsoft.com/office/officeart/2018/2/layout/IconVerticalSolidList"/>
    <dgm:cxn modelId="{C68F5BC3-2EF7-4645-BFE7-DAA99F9C08A1}" srcId="{9D1372D5-B271-4C4A-BB1D-0D018CF00680}" destId="{8186AEC1-7DEF-4B45-8E1A-2DF7832B7B66}" srcOrd="2" destOrd="0" parTransId="{72BD22D7-025D-46F2-8DC2-C389E05FADDB}" sibTransId="{E8639E09-E9DB-4FFC-8303-0FAE92AA6F98}"/>
    <dgm:cxn modelId="{78085AC6-C058-46C8-A48E-21684B01749B}" type="presOf" srcId="{B4662CD9-4D9E-43BD-9210-CB75BC81C8E0}" destId="{56A69CA0-6193-4D8C-82EB-F2FB31215AE3}" srcOrd="0" destOrd="0" presId="urn:microsoft.com/office/officeart/2018/2/layout/IconVerticalSolidList"/>
    <dgm:cxn modelId="{58097B9F-6D75-48B3-846F-4437564E4D8E}" type="presParOf" srcId="{C28C8884-F644-45BE-B86A-779D72DEC2B9}" destId="{A656F04B-2BAE-4291-B1AA-8470BA5EFD40}" srcOrd="0" destOrd="0" presId="urn:microsoft.com/office/officeart/2018/2/layout/IconVerticalSolidList"/>
    <dgm:cxn modelId="{6964889E-5121-48D7-82E2-97061C2CBC0C}" type="presParOf" srcId="{A656F04B-2BAE-4291-B1AA-8470BA5EFD40}" destId="{3346670B-F7FF-47BF-9017-92DB6A2D379E}" srcOrd="0" destOrd="0" presId="urn:microsoft.com/office/officeart/2018/2/layout/IconVerticalSolidList"/>
    <dgm:cxn modelId="{86536F58-0BA5-4407-990E-4BD2F7E14E14}" type="presParOf" srcId="{A656F04B-2BAE-4291-B1AA-8470BA5EFD40}" destId="{5DFA45C2-24C9-47CB-9C08-F24209FA14BE}" srcOrd="1" destOrd="0" presId="urn:microsoft.com/office/officeart/2018/2/layout/IconVerticalSolidList"/>
    <dgm:cxn modelId="{403FC604-723F-4646-98A1-293DBEC63B7B}" type="presParOf" srcId="{A656F04B-2BAE-4291-B1AA-8470BA5EFD40}" destId="{886538C0-9C80-4D6B-8B2B-6872ACC8CD08}" srcOrd="2" destOrd="0" presId="urn:microsoft.com/office/officeart/2018/2/layout/IconVerticalSolidList"/>
    <dgm:cxn modelId="{29C96DDA-CB79-43C5-BFAF-8056AA5F9967}" type="presParOf" srcId="{A656F04B-2BAE-4291-B1AA-8470BA5EFD40}" destId="{5EDD459F-D061-49AC-90FB-64470D868888}" srcOrd="3" destOrd="0" presId="urn:microsoft.com/office/officeart/2018/2/layout/IconVerticalSolidList"/>
    <dgm:cxn modelId="{31BE0F52-B54C-4FD8-AE31-0AC643076EBC}" type="presParOf" srcId="{C28C8884-F644-45BE-B86A-779D72DEC2B9}" destId="{9CFADEA3-2113-4317-BE9B-A3D14A8FD2C5}" srcOrd="1" destOrd="0" presId="urn:microsoft.com/office/officeart/2018/2/layout/IconVerticalSolidList"/>
    <dgm:cxn modelId="{ED52E7C0-78D1-4E9D-A0E5-8C9B7D4E71E9}" type="presParOf" srcId="{C28C8884-F644-45BE-B86A-779D72DEC2B9}" destId="{2F3784C5-08C9-44DD-8353-0904BBAB450C}" srcOrd="2" destOrd="0" presId="urn:microsoft.com/office/officeart/2018/2/layout/IconVerticalSolidList"/>
    <dgm:cxn modelId="{F89EEED8-C094-4038-BDD3-8D26B649FADC}" type="presParOf" srcId="{2F3784C5-08C9-44DD-8353-0904BBAB450C}" destId="{2447595F-DAF1-4375-8989-D1C8ED9640EB}" srcOrd="0" destOrd="0" presId="urn:microsoft.com/office/officeart/2018/2/layout/IconVerticalSolidList"/>
    <dgm:cxn modelId="{7B890CB5-94CA-4F98-8CE4-1159A667A887}" type="presParOf" srcId="{2F3784C5-08C9-44DD-8353-0904BBAB450C}" destId="{22F4D26C-FA86-4DD7-8728-AA5F46A69491}" srcOrd="1" destOrd="0" presId="urn:microsoft.com/office/officeart/2018/2/layout/IconVerticalSolidList"/>
    <dgm:cxn modelId="{B0AB3072-4CDC-427D-9A8D-8CA12146A31D}" type="presParOf" srcId="{2F3784C5-08C9-44DD-8353-0904BBAB450C}" destId="{BE9D7AA7-43F7-483F-9335-E5DFA7974D42}" srcOrd="2" destOrd="0" presId="urn:microsoft.com/office/officeart/2018/2/layout/IconVerticalSolidList"/>
    <dgm:cxn modelId="{A548DD70-7C3E-4658-8443-E7FFB7341A23}" type="presParOf" srcId="{2F3784C5-08C9-44DD-8353-0904BBAB450C}" destId="{56A69CA0-6193-4D8C-82EB-F2FB31215AE3}" srcOrd="3" destOrd="0" presId="urn:microsoft.com/office/officeart/2018/2/layout/IconVerticalSolidList"/>
    <dgm:cxn modelId="{DB10BB17-A367-4535-9257-0D585963164C}" type="presParOf" srcId="{C28C8884-F644-45BE-B86A-779D72DEC2B9}" destId="{1265F686-5E30-424C-B9A8-6F5A156A0EA1}" srcOrd="3" destOrd="0" presId="urn:microsoft.com/office/officeart/2018/2/layout/IconVerticalSolidList"/>
    <dgm:cxn modelId="{9F9B0738-8C53-4F5D-B68F-7D94BF9C2645}" type="presParOf" srcId="{C28C8884-F644-45BE-B86A-779D72DEC2B9}" destId="{D2CAE57E-542A-47D9-A023-6117FB0500E0}" srcOrd="4" destOrd="0" presId="urn:microsoft.com/office/officeart/2018/2/layout/IconVerticalSolidList"/>
    <dgm:cxn modelId="{566FC89D-3AC3-4271-8541-D1B4C9C6B8EA}" type="presParOf" srcId="{D2CAE57E-542A-47D9-A023-6117FB0500E0}" destId="{5FFA2BA5-4F0E-4ABC-85A0-9E925398F18A}" srcOrd="0" destOrd="0" presId="urn:microsoft.com/office/officeart/2018/2/layout/IconVerticalSolidList"/>
    <dgm:cxn modelId="{E7974C70-467F-4D6F-902A-AF289C5FC6F8}" type="presParOf" srcId="{D2CAE57E-542A-47D9-A023-6117FB0500E0}" destId="{5C36C01A-CA98-484B-B8F1-A5F1B4DBE77A}" srcOrd="1" destOrd="0" presId="urn:microsoft.com/office/officeart/2018/2/layout/IconVerticalSolidList"/>
    <dgm:cxn modelId="{19A2D6CB-A57D-4FF3-89AA-C3850AD78DEC}" type="presParOf" srcId="{D2CAE57E-542A-47D9-A023-6117FB0500E0}" destId="{FB8C0EE4-85F0-4C6F-AA40-B996CFA70690}" srcOrd="2" destOrd="0" presId="urn:microsoft.com/office/officeart/2018/2/layout/IconVerticalSolidList"/>
    <dgm:cxn modelId="{9577DBDF-A9F5-4A86-81B8-09C3F3E5BE6D}" type="presParOf" srcId="{D2CAE57E-542A-47D9-A023-6117FB0500E0}" destId="{CE0DD7A8-F3BE-4BE2-8DB1-420E4961629B}" srcOrd="3" destOrd="0" presId="urn:microsoft.com/office/officeart/2018/2/layout/IconVerticalSolidList"/>
    <dgm:cxn modelId="{2D9B7938-28EE-4B79-9638-9438B5182303}" type="presParOf" srcId="{C28C8884-F644-45BE-B86A-779D72DEC2B9}" destId="{8DBDB7DC-4E99-41B4-9C3F-C4C658069FAD}" srcOrd="5" destOrd="0" presId="urn:microsoft.com/office/officeart/2018/2/layout/IconVerticalSolidList"/>
    <dgm:cxn modelId="{F5A11C06-C127-492D-9FF0-F2A1494DE913}" type="presParOf" srcId="{C28C8884-F644-45BE-B86A-779D72DEC2B9}" destId="{78C3635D-3214-4141-BBC3-01B286DFF378}" srcOrd="6" destOrd="0" presId="urn:microsoft.com/office/officeart/2018/2/layout/IconVerticalSolidList"/>
    <dgm:cxn modelId="{520426D3-ECF1-4D48-B263-73DACC2C5DB6}" type="presParOf" srcId="{78C3635D-3214-4141-BBC3-01B286DFF378}" destId="{2E865A34-AE47-4D87-938F-200B9EC5F980}" srcOrd="0" destOrd="0" presId="urn:microsoft.com/office/officeart/2018/2/layout/IconVerticalSolidList"/>
    <dgm:cxn modelId="{AF5E2362-4837-4742-BE52-18395A3C8C3D}" type="presParOf" srcId="{78C3635D-3214-4141-BBC3-01B286DFF378}" destId="{F0A876DE-9C37-43B3-9688-2E4BF36A9F2D}" srcOrd="1" destOrd="0" presId="urn:microsoft.com/office/officeart/2018/2/layout/IconVerticalSolidList"/>
    <dgm:cxn modelId="{BB884B4D-43A0-462A-A260-16D39E342680}" type="presParOf" srcId="{78C3635D-3214-4141-BBC3-01B286DFF378}" destId="{F3EB8764-6D54-40D3-83F6-B74E09F1F38C}" srcOrd="2" destOrd="0" presId="urn:microsoft.com/office/officeart/2018/2/layout/IconVerticalSolidList"/>
    <dgm:cxn modelId="{551B53E7-43EC-4FFF-9262-D6FF4D40DE23}" type="presParOf" srcId="{78C3635D-3214-4141-BBC3-01B286DFF378}" destId="{1A22ED8F-F6E6-4C96-B734-E24DE5B5ED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20113D-2696-4D91-B03E-0C4F88A44D5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528C960-85E2-47C7-9E8D-117C5BC0C5F3}">
      <dgm:prSet custT="1"/>
      <dgm:spPr/>
      <dgm:t>
        <a:bodyPr/>
        <a:lstStyle/>
        <a:p>
          <a:r>
            <a:rPr lang="en-US" sz="2600" dirty="0"/>
            <a:t>Driver’s and Transportation Training  - Public Transportation is not always available.</a:t>
          </a:r>
        </a:p>
      </dgm:t>
    </dgm:pt>
    <dgm:pt modelId="{C6AEC46A-8386-437E-826B-698C489237F9}" type="parTrans" cxnId="{06753F8B-C320-486D-9F8B-D8E3448F0EC2}">
      <dgm:prSet/>
      <dgm:spPr/>
      <dgm:t>
        <a:bodyPr/>
        <a:lstStyle/>
        <a:p>
          <a:endParaRPr lang="en-US"/>
        </a:p>
      </dgm:t>
    </dgm:pt>
    <dgm:pt modelId="{8CD9DF79-1186-4FE4-B027-5F5F3F723D05}" type="sibTrans" cxnId="{06753F8B-C320-486D-9F8B-D8E3448F0EC2}">
      <dgm:prSet/>
      <dgm:spPr/>
      <dgm:t>
        <a:bodyPr/>
        <a:lstStyle/>
        <a:p>
          <a:endParaRPr lang="en-US"/>
        </a:p>
      </dgm:t>
    </dgm:pt>
    <dgm:pt modelId="{57426E21-97D6-4415-99BA-811696749AAA}">
      <dgm:prSet custT="1"/>
      <dgm:spPr/>
      <dgm:t>
        <a:bodyPr/>
        <a:lstStyle/>
        <a:p>
          <a:r>
            <a:rPr lang="en-US" sz="2600" dirty="0"/>
            <a:t>Applied Behavior Analysis (Social Skills Training), </a:t>
          </a:r>
          <a:r>
            <a:rPr lang="en-US" sz="2600" dirty="0" err="1"/>
            <a:t>Birkman</a:t>
          </a:r>
          <a:r>
            <a:rPr lang="en-US" sz="2600" dirty="0"/>
            <a:t> Career Exploration Assessment, and other Autism Supports </a:t>
          </a:r>
        </a:p>
      </dgm:t>
    </dgm:pt>
    <dgm:pt modelId="{0D2B4076-350F-477B-A0A8-1B5172C1B63B}" type="parTrans" cxnId="{CA67E198-C6ED-40F3-87C6-61AE9046CB56}">
      <dgm:prSet/>
      <dgm:spPr/>
      <dgm:t>
        <a:bodyPr/>
        <a:lstStyle/>
        <a:p>
          <a:endParaRPr lang="en-US"/>
        </a:p>
      </dgm:t>
    </dgm:pt>
    <dgm:pt modelId="{6E230E8C-D379-4723-9039-D0189EF02399}" type="sibTrans" cxnId="{CA67E198-C6ED-40F3-87C6-61AE9046CB56}">
      <dgm:prSet/>
      <dgm:spPr/>
      <dgm:t>
        <a:bodyPr/>
        <a:lstStyle/>
        <a:p>
          <a:endParaRPr lang="en-US"/>
        </a:p>
      </dgm:t>
    </dgm:pt>
    <dgm:pt modelId="{A7EC1CF8-C319-479B-AB5E-06FDD78281EC}">
      <dgm:prSet custT="1"/>
      <dgm:spPr/>
      <dgm:t>
        <a:bodyPr/>
        <a:lstStyle/>
        <a:p>
          <a:r>
            <a:rPr lang="en-US" sz="2600" dirty="0"/>
            <a:t>Work Experience Training Services</a:t>
          </a:r>
        </a:p>
      </dgm:t>
    </dgm:pt>
    <dgm:pt modelId="{704A381B-77A8-4D29-946B-0D86C1E74CDB}" type="parTrans" cxnId="{04B2D5E7-B0A4-4E65-A997-622DB3444EF3}">
      <dgm:prSet/>
      <dgm:spPr/>
      <dgm:t>
        <a:bodyPr/>
        <a:lstStyle/>
        <a:p>
          <a:endParaRPr lang="en-US"/>
        </a:p>
      </dgm:t>
    </dgm:pt>
    <dgm:pt modelId="{8BBF638E-1D0F-4BA4-834E-9A2BB1626522}" type="sibTrans" cxnId="{04B2D5E7-B0A4-4E65-A997-622DB3444EF3}">
      <dgm:prSet/>
      <dgm:spPr/>
      <dgm:t>
        <a:bodyPr/>
        <a:lstStyle/>
        <a:p>
          <a:endParaRPr lang="en-US"/>
        </a:p>
      </dgm:t>
    </dgm:pt>
    <dgm:pt modelId="{D5481746-BDB1-4FFF-B562-FE2D8B580BC6}" type="pres">
      <dgm:prSet presAssocID="{5F20113D-2696-4D91-B03E-0C4F88A44D53}" presName="vert0" presStyleCnt="0">
        <dgm:presLayoutVars>
          <dgm:dir/>
          <dgm:animOne val="branch"/>
          <dgm:animLvl val="lvl"/>
        </dgm:presLayoutVars>
      </dgm:prSet>
      <dgm:spPr/>
    </dgm:pt>
    <dgm:pt modelId="{12B3184D-E02C-4A6B-B590-91C5F5D85C18}" type="pres">
      <dgm:prSet presAssocID="{9528C960-85E2-47C7-9E8D-117C5BC0C5F3}" presName="thickLine" presStyleLbl="alignNode1" presStyleIdx="0" presStyleCnt="3"/>
      <dgm:spPr/>
    </dgm:pt>
    <dgm:pt modelId="{E9DDBEA3-0DE4-4B71-9518-44D010160ECF}" type="pres">
      <dgm:prSet presAssocID="{9528C960-85E2-47C7-9E8D-117C5BC0C5F3}" presName="horz1" presStyleCnt="0"/>
      <dgm:spPr/>
    </dgm:pt>
    <dgm:pt modelId="{EA10FF66-3441-497C-ACAD-522B4CA652EE}" type="pres">
      <dgm:prSet presAssocID="{9528C960-85E2-47C7-9E8D-117C5BC0C5F3}" presName="tx1" presStyleLbl="revTx" presStyleIdx="0" presStyleCnt="3"/>
      <dgm:spPr/>
    </dgm:pt>
    <dgm:pt modelId="{BA432770-F940-425C-B245-722F0BA4A59B}" type="pres">
      <dgm:prSet presAssocID="{9528C960-85E2-47C7-9E8D-117C5BC0C5F3}" presName="vert1" presStyleCnt="0"/>
      <dgm:spPr/>
    </dgm:pt>
    <dgm:pt modelId="{15AC93E6-3385-4EB7-AE3B-5B570EFC3DCA}" type="pres">
      <dgm:prSet presAssocID="{57426E21-97D6-4415-99BA-811696749AAA}" presName="thickLine" presStyleLbl="alignNode1" presStyleIdx="1" presStyleCnt="3"/>
      <dgm:spPr/>
    </dgm:pt>
    <dgm:pt modelId="{3AF1014C-77B6-4963-A141-D3634777F26F}" type="pres">
      <dgm:prSet presAssocID="{57426E21-97D6-4415-99BA-811696749AAA}" presName="horz1" presStyleCnt="0"/>
      <dgm:spPr/>
    </dgm:pt>
    <dgm:pt modelId="{CC90FB9C-D0EF-46BE-84BF-C1EA4FF277E4}" type="pres">
      <dgm:prSet presAssocID="{57426E21-97D6-4415-99BA-811696749AAA}" presName="tx1" presStyleLbl="revTx" presStyleIdx="1" presStyleCnt="3"/>
      <dgm:spPr/>
    </dgm:pt>
    <dgm:pt modelId="{37A03FE1-50EB-43FD-B7A8-1FA35B65EE00}" type="pres">
      <dgm:prSet presAssocID="{57426E21-97D6-4415-99BA-811696749AAA}" presName="vert1" presStyleCnt="0"/>
      <dgm:spPr/>
    </dgm:pt>
    <dgm:pt modelId="{C4FA0AD0-256B-4E47-BE6B-648EA2A48C88}" type="pres">
      <dgm:prSet presAssocID="{A7EC1CF8-C319-479B-AB5E-06FDD78281EC}" presName="thickLine" presStyleLbl="alignNode1" presStyleIdx="2" presStyleCnt="3"/>
      <dgm:spPr/>
    </dgm:pt>
    <dgm:pt modelId="{4BB19C81-5415-4264-A497-ECCE79698E1A}" type="pres">
      <dgm:prSet presAssocID="{A7EC1CF8-C319-479B-AB5E-06FDD78281EC}" presName="horz1" presStyleCnt="0"/>
      <dgm:spPr/>
    </dgm:pt>
    <dgm:pt modelId="{63B75713-A21F-480D-8528-1520B532FB03}" type="pres">
      <dgm:prSet presAssocID="{A7EC1CF8-C319-479B-AB5E-06FDD78281EC}" presName="tx1" presStyleLbl="revTx" presStyleIdx="2" presStyleCnt="3"/>
      <dgm:spPr/>
    </dgm:pt>
    <dgm:pt modelId="{695B3CE6-5924-4D97-BF1B-172EB49426B2}" type="pres">
      <dgm:prSet presAssocID="{A7EC1CF8-C319-479B-AB5E-06FDD78281EC}" presName="vert1" presStyleCnt="0"/>
      <dgm:spPr/>
    </dgm:pt>
  </dgm:ptLst>
  <dgm:cxnLst>
    <dgm:cxn modelId="{33AC240F-0F23-4B1C-8B8E-67D4425E7F4E}" type="presOf" srcId="{57426E21-97D6-4415-99BA-811696749AAA}" destId="{CC90FB9C-D0EF-46BE-84BF-C1EA4FF277E4}" srcOrd="0" destOrd="0" presId="urn:microsoft.com/office/officeart/2008/layout/LinedList"/>
    <dgm:cxn modelId="{4BB4DE5B-E8B3-4E76-9C81-58F7A64D8EEB}" type="presOf" srcId="{5F20113D-2696-4D91-B03E-0C4F88A44D53}" destId="{D5481746-BDB1-4FFF-B562-FE2D8B580BC6}" srcOrd="0" destOrd="0" presId="urn:microsoft.com/office/officeart/2008/layout/LinedList"/>
    <dgm:cxn modelId="{06753F8B-C320-486D-9F8B-D8E3448F0EC2}" srcId="{5F20113D-2696-4D91-B03E-0C4F88A44D53}" destId="{9528C960-85E2-47C7-9E8D-117C5BC0C5F3}" srcOrd="0" destOrd="0" parTransId="{C6AEC46A-8386-437E-826B-698C489237F9}" sibTransId="{8CD9DF79-1186-4FE4-B027-5F5F3F723D05}"/>
    <dgm:cxn modelId="{93ADAA93-6447-46B5-B6F5-F6402B79E6CB}" type="presOf" srcId="{9528C960-85E2-47C7-9E8D-117C5BC0C5F3}" destId="{EA10FF66-3441-497C-ACAD-522B4CA652EE}" srcOrd="0" destOrd="0" presId="urn:microsoft.com/office/officeart/2008/layout/LinedList"/>
    <dgm:cxn modelId="{CA67E198-C6ED-40F3-87C6-61AE9046CB56}" srcId="{5F20113D-2696-4D91-B03E-0C4F88A44D53}" destId="{57426E21-97D6-4415-99BA-811696749AAA}" srcOrd="1" destOrd="0" parTransId="{0D2B4076-350F-477B-A0A8-1B5172C1B63B}" sibTransId="{6E230E8C-D379-4723-9039-D0189EF02399}"/>
    <dgm:cxn modelId="{04B2D5E7-B0A4-4E65-A997-622DB3444EF3}" srcId="{5F20113D-2696-4D91-B03E-0C4F88A44D53}" destId="{A7EC1CF8-C319-479B-AB5E-06FDD78281EC}" srcOrd="2" destOrd="0" parTransId="{704A381B-77A8-4D29-946B-0D86C1E74CDB}" sibTransId="{8BBF638E-1D0F-4BA4-834E-9A2BB1626522}"/>
    <dgm:cxn modelId="{C1FD4BEC-1CCA-4675-9750-74CE5C3B4F67}" type="presOf" srcId="{A7EC1CF8-C319-479B-AB5E-06FDD78281EC}" destId="{63B75713-A21F-480D-8528-1520B532FB03}" srcOrd="0" destOrd="0" presId="urn:microsoft.com/office/officeart/2008/layout/LinedList"/>
    <dgm:cxn modelId="{0367F4CB-DDAE-4A39-B617-55222269C243}" type="presParOf" srcId="{D5481746-BDB1-4FFF-B562-FE2D8B580BC6}" destId="{12B3184D-E02C-4A6B-B590-91C5F5D85C18}" srcOrd="0" destOrd="0" presId="urn:microsoft.com/office/officeart/2008/layout/LinedList"/>
    <dgm:cxn modelId="{9958AB3C-8E65-4C68-875B-67F600DAB958}" type="presParOf" srcId="{D5481746-BDB1-4FFF-B562-FE2D8B580BC6}" destId="{E9DDBEA3-0DE4-4B71-9518-44D010160ECF}" srcOrd="1" destOrd="0" presId="urn:microsoft.com/office/officeart/2008/layout/LinedList"/>
    <dgm:cxn modelId="{C1A8D2B8-C22F-4A5A-9204-3BE94302D123}" type="presParOf" srcId="{E9DDBEA3-0DE4-4B71-9518-44D010160ECF}" destId="{EA10FF66-3441-497C-ACAD-522B4CA652EE}" srcOrd="0" destOrd="0" presId="urn:microsoft.com/office/officeart/2008/layout/LinedList"/>
    <dgm:cxn modelId="{2392F57F-7F64-4592-8DBB-AB2117003E96}" type="presParOf" srcId="{E9DDBEA3-0DE4-4B71-9518-44D010160ECF}" destId="{BA432770-F940-425C-B245-722F0BA4A59B}" srcOrd="1" destOrd="0" presId="urn:microsoft.com/office/officeart/2008/layout/LinedList"/>
    <dgm:cxn modelId="{5164C86E-EDA3-488D-92A2-051B71FB80F4}" type="presParOf" srcId="{D5481746-BDB1-4FFF-B562-FE2D8B580BC6}" destId="{15AC93E6-3385-4EB7-AE3B-5B570EFC3DCA}" srcOrd="2" destOrd="0" presId="urn:microsoft.com/office/officeart/2008/layout/LinedList"/>
    <dgm:cxn modelId="{98C84D18-8398-4CE3-8C0C-205D8F17B757}" type="presParOf" srcId="{D5481746-BDB1-4FFF-B562-FE2D8B580BC6}" destId="{3AF1014C-77B6-4963-A141-D3634777F26F}" srcOrd="3" destOrd="0" presId="urn:microsoft.com/office/officeart/2008/layout/LinedList"/>
    <dgm:cxn modelId="{F25E9990-26A2-49C9-8BED-81AD8CF1AF4C}" type="presParOf" srcId="{3AF1014C-77B6-4963-A141-D3634777F26F}" destId="{CC90FB9C-D0EF-46BE-84BF-C1EA4FF277E4}" srcOrd="0" destOrd="0" presId="urn:microsoft.com/office/officeart/2008/layout/LinedList"/>
    <dgm:cxn modelId="{2C0E0959-BBB0-4383-B7D6-D0765E30F476}" type="presParOf" srcId="{3AF1014C-77B6-4963-A141-D3634777F26F}" destId="{37A03FE1-50EB-43FD-B7A8-1FA35B65EE00}" srcOrd="1" destOrd="0" presId="urn:microsoft.com/office/officeart/2008/layout/LinedList"/>
    <dgm:cxn modelId="{F273FA7D-93FB-4D7F-A3B8-258AF069E716}" type="presParOf" srcId="{D5481746-BDB1-4FFF-B562-FE2D8B580BC6}" destId="{C4FA0AD0-256B-4E47-BE6B-648EA2A48C88}" srcOrd="4" destOrd="0" presId="urn:microsoft.com/office/officeart/2008/layout/LinedList"/>
    <dgm:cxn modelId="{315A0B56-F464-46B6-BFD0-5D229E597917}" type="presParOf" srcId="{D5481746-BDB1-4FFF-B562-FE2D8B580BC6}" destId="{4BB19C81-5415-4264-A497-ECCE79698E1A}" srcOrd="5" destOrd="0" presId="urn:microsoft.com/office/officeart/2008/layout/LinedList"/>
    <dgm:cxn modelId="{37B073AF-1320-49E8-94F5-C2E52EC8A84D}" type="presParOf" srcId="{4BB19C81-5415-4264-A497-ECCE79698E1A}" destId="{63B75713-A21F-480D-8528-1520B532FB03}" srcOrd="0" destOrd="0" presId="urn:microsoft.com/office/officeart/2008/layout/LinedList"/>
    <dgm:cxn modelId="{DE8538A2-3B14-44AA-A49A-DBB3B7315ABA}" type="presParOf" srcId="{4BB19C81-5415-4264-A497-ECCE79698E1A}" destId="{695B3CE6-5924-4D97-BF1B-172EB49426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7CE6D-C876-4B9B-82FF-9AC7FA8DD646}"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D54A74C5-8FCC-466A-81C6-9D873293F87F}">
      <dgm:prSet custT="1"/>
      <dgm:spPr/>
      <dgm:t>
        <a:bodyPr/>
        <a:lstStyle/>
        <a:p>
          <a:pPr>
            <a:defRPr cap="all"/>
          </a:pPr>
          <a:endParaRPr lang="en-US" sz="1800" dirty="0">
            <a:latin typeface="Amasis MT Pro Black" panose="02040A04050005020304" pitchFamily="18" charset="0"/>
          </a:endParaRPr>
        </a:p>
        <a:p>
          <a:pPr>
            <a:defRPr cap="all"/>
          </a:pPr>
          <a:r>
            <a:rPr lang="en-US" sz="1800" dirty="0">
              <a:latin typeface="Amasis MT Pro Black" panose="02040A04050005020304" pitchFamily="18" charset="0"/>
            </a:rPr>
            <a:t>VR Pre-ETS Mailbox</a:t>
          </a:r>
        </a:p>
      </dgm:t>
    </dgm:pt>
    <dgm:pt modelId="{71E34400-31C0-49B4-8B86-3A2C053C6511}" type="parTrans" cxnId="{1D49A5AA-5BEB-4E27-A104-D204770129C4}">
      <dgm:prSet/>
      <dgm:spPr/>
      <dgm:t>
        <a:bodyPr/>
        <a:lstStyle/>
        <a:p>
          <a:endParaRPr lang="en-US"/>
        </a:p>
      </dgm:t>
    </dgm:pt>
    <dgm:pt modelId="{5940686C-B651-46BC-A623-8B46F5556B48}" type="sibTrans" cxnId="{1D49A5AA-5BEB-4E27-A104-D204770129C4}">
      <dgm:prSet/>
      <dgm:spPr/>
      <dgm:t>
        <a:bodyPr/>
        <a:lstStyle/>
        <a:p>
          <a:endParaRPr lang="en-US"/>
        </a:p>
      </dgm:t>
    </dgm:pt>
    <dgm:pt modelId="{84939CD2-02BA-4622-AB35-179A13E4874D}">
      <dgm:prSet/>
      <dgm:spPr/>
      <dgm:t>
        <a:bodyPr/>
        <a:lstStyle/>
        <a:p>
          <a:pPr>
            <a:defRPr cap="all"/>
          </a:pPr>
          <a:endParaRPr lang="en-US" dirty="0">
            <a:latin typeface="+mj-lt"/>
          </a:endParaRPr>
        </a:p>
      </dgm:t>
    </dgm:pt>
    <dgm:pt modelId="{F38897BF-B725-43DC-AF97-C2FDC757FE32}" type="sibTrans" cxnId="{64ADAA9B-04A3-46B5-A547-74AEDC14FB63}">
      <dgm:prSet/>
      <dgm:spPr/>
      <dgm:t>
        <a:bodyPr/>
        <a:lstStyle/>
        <a:p>
          <a:endParaRPr lang="en-US"/>
        </a:p>
      </dgm:t>
    </dgm:pt>
    <dgm:pt modelId="{9F4851F8-9031-4DBC-8B85-CDDBE3E0EA7B}" type="parTrans" cxnId="{64ADAA9B-04A3-46B5-A547-74AEDC14FB63}">
      <dgm:prSet/>
      <dgm:spPr/>
      <dgm:t>
        <a:bodyPr/>
        <a:lstStyle/>
        <a:p>
          <a:endParaRPr lang="en-US"/>
        </a:p>
      </dgm:t>
    </dgm:pt>
    <dgm:pt modelId="{00A5704F-6C7B-4182-B99E-2A46C1F311E5}" type="pres">
      <dgm:prSet presAssocID="{9017CE6D-C876-4B9B-82FF-9AC7FA8DD646}" presName="root" presStyleCnt="0">
        <dgm:presLayoutVars>
          <dgm:dir/>
          <dgm:resizeHandles val="exact"/>
        </dgm:presLayoutVars>
      </dgm:prSet>
      <dgm:spPr/>
    </dgm:pt>
    <dgm:pt modelId="{ADBA971B-891E-4ECC-8130-8363A5D22D85}" type="pres">
      <dgm:prSet presAssocID="{D54A74C5-8FCC-466A-81C6-9D873293F87F}" presName="compNode" presStyleCnt="0"/>
      <dgm:spPr/>
    </dgm:pt>
    <dgm:pt modelId="{8A5F5559-CC3C-4127-BC75-CD114AFAE4FE}" type="pres">
      <dgm:prSet presAssocID="{D54A74C5-8FCC-466A-81C6-9D873293F87F}" presName="iconBgRect" presStyleLbl="bgShp" presStyleIdx="0" presStyleCnt="2" custLinFactNeighborX="1161" custLinFactNeighborY="3104"/>
      <dgm:spPr/>
    </dgm:pt>
    <dgm:pt modelId="{9FC60373-23F4-4FD6-BE49-F7111FFA49EC}" type="pres">
      <dgm:prSet presAssocID="{D54A74C5-8FCC-466A-81C6-9D873293F87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Computing"/>
        </a:ext>
      </dgm:extLst>
    </dgm:pt>
    <dgm:pt modelId="{90381F20-D791-4927-8D36-24CD41EE0A9C}" type="pres">
      <dgm:prSet presAssocID="{D54A74C5-8FCC-466A-81C6-9D873293F87F}" presName="spaceRect" presStyleCnt="0"/>
      <dgm:spPr/>
    </dgm:pt>
    <dgm:pt modelId="{D9C7ED29-8252-4AA9-9C3F-0F88F4701604}" type="pres">
      <dgm:prSet presAssocID="{D54A74C5-8FCC-466A-81C6-9D873293F87F}" presName="textRect" presStyleLbl="revTx" presStyleIdx="0" presStyleCnt="2" custScaleX="155526" custScaleY="122749" custLinFactNeighborX="48849" custLinFactNeighborY="-16731">
        <dgm:presLayoutVars>
          <dgm:chMax val="1"/>
          <dgm:chPref val="1"/>
        </dgm:presLayoutVars>
      </dgm:prSet>
      <dgm:spPr/>
    </dgm:pt>
    <dgm:pt modelId="{A1149670-83D2-48D9-99D5-FFF261C10BBB}" type="pres">
      <dgm:prSet presAssocID="{5940686C-B651-46BC-A623-8B46F5556B48}" presName="sibTrans" presStyleCnt="0"/>
      <dgm:spPr/>
    </dgm:pt>
    <dgm:pt modelId="{4617CFC8-DF46-4EF3-B1C6-EC5241383979}" type="pres">
      <dgm:prSet presAssocID="{84939CD2-02BA-4622-AB35-179A13E4874D}" presName="compNode" presStyleCnt="0"/>
      <dgm:spPr/>
    </dgm:pt>
    <dgm:pt modelId="{0167F6A5-BA85-450C-AF77-9EAE56A8BFCE}" type="pres">
      <dgm:prSet presAssocID="{84939CD2-02BA-4622-AB35-179A13E4874D}" presName="iconBgRect" presStyleLbl="bgShp" presStyleIdx="1" presStyleCnt="2" custLinFactNeighborX="-88711" custLinFactNeighborY="652"/>
      <dgm:spPr/>
    </dgm:pt>
    <dgm:pt modelId="{BC4AE391-E405-46D1-B57C-721A60A5C9F9}" type="pres">
      <dgm:prSet presAssocID="{84939CD2-02BA-4622-AB35-179A13E4874D}" presName="iconRect" presStyleLbl="node1" presStyleIdx="1" presStyleCnt="2" custLinFactX="-58361" custLinFactNeighborX="-100000" custLinFactNeighborY="-61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ED46047B-342B-4886-9940-11EE1CD7CA08}" type="pres">
      <dgm:prSet presAssocID="{84939CD2-02BA-4622-AB35-179A13E4874D}" presName="spaceRect" presStyleCnt="0"/>
      <dgm:spPr/>
    </dgm:pt>
    <dgm:pt modelId="{3F19C11F-D45E-476D-8B8F-A9A9EA6E7997}" type="pres">
      <dgm:prSet presAssocID="{84939CD2-02BA-4622-AB35-179A13E4874D}" presName="textRect" presStyleLbl="revTx" presStyleIdx="1" presStyleCnt="2" custLinFactX="51917" custLinFactY="-200000" custLinFactNeighborX="100000" custLinFactNeighborY="-286667">
        <dgm:presLayoutVars>
          <dgm:chMax val="1"/>
          <dgm:chPref val="1"/>
        </dgm:presLayoutVars>
      </dgm:prSet>
      <dgm:spPr/>
    </dgm:pt>
  </dgm:ptLst>
  <dgm:cxnLst>
    <dgm:cxn modelId="{49C69519-C90B-4CEB-9A6E-CFA001E1A241}" type="presOf" srcId="{9017CE6D-C876-4B9B-82FF-9AC7FA8DD646}" destId="{00A5704F-6C7B-4182-B99E-2A46C1F311E5}" srcOrd="0" destOrd="0" presId="urn:microsoft.com/office/officeart/2018/5/layout/IconCircleLabelList"/>
    <dgm:cxn modelId="{75AB5A42-D159-4F13-B172-1F7CE47D100A}" type="presOf" srcId="{84939CD2-02BA-4622-AB35-179A13E4874D}" destId="{3F19C11F-D45E-476D-8B8F-A9A9EA6E7997}" srcOrd="0" destOrd="0" presId="urn:microsoft.com/office/officeart/2018/5/layout/IconCircleLabelList"/>
    <dgm:cxn modelId="{524E8A48-1220-44DE-AB45-F3E385BF8092}" type="presOf" srcId="{D54A74C5-8FCC-466A-81C6-9D873293F87F}" destId="{D9C7ED29-8252-4AA9-9C3F-0F88F4701604}" srcOrd="0" destOrd="0" presId="urn:microsoft.com/office/officeart/2018/5/layout/IconCircleLabelList"/>
    <dgm:cxn modelId="{64ADAA9B-04A3-46B5-A547-74AEDC14FB63}" srcId="{9017CE6D-C876-4B9B-82FF-9AC7FA8DD646}" destId="{84939CD2-02BA-4622-AB35-179A13E4874D}" srcOrd="1" destOrd="0" parTransId="{9F4851F8-9031-4DBC-8B85-CDDBE3E0EA7B}" sibTransId="{F38897BF-B725-43DC-AF97-C2FDC757FE32}"/>
    <dgm:cxn modelId="{1D49A5AA-5BEB-4E27-A104-D204770129C4}" srcId="{9017CE6D-C876-4B9B-82FF-9AC7FA8DD646}" destId="{D54A74C5-8FCC-466A-81C6-9D873293F87F}" srcOrd="0" destOrd="0" parTransId="{71E34400-31C0-49B4-8B86-3A2C053C6511}" sibTransId="{5940686C-B651-46BC-A623-8B46F5556B48}"/>
    <dgm:cxn modelId="{9A964B90-8045-4919-AC03-A8A8BBCD845A}" type="presParOf" srcId="{00A5704F-6C7B-4182-B99E-2A46C1F311E5}" destId="{ADBA971B-891E-4ECC-8130-8363A5D22D85}" srcOrd="0" destOrd="0" presId="urn:microsoft.com/office/officeart/2018/5/layout/IconCircleLabelList"/>
    <dgm:cxn modelId="{34B494B9-FCE9-466C-98F8-DFF5A6D19408}" type="presParOf" srcId="{ADBA971B-891E-4ECC-8130-8363A5D22D85}" destId="{8A5F5559-CC3C-4127-BC75-CD114AFAE4FE}" srcOrd="0" destOrd="0" presId="urn:microsoft.com/office/officeart/2018/5/layout/IconCircleLabelList"/>
    <dgm:cxn modelId="{D65D3B2E-074C-49DC-903D-9AEBA5A229D7}" type="presParOf" srcId="{ADBA971B-891E-4ECC-8130-8363A5D22D85}" destId="{9FC60373-23F4-4FD6-BE49-F7111FFA49EC}" srcOrd="1" destOrd="0" presId="urn:microsoft.com/office/officeart/2018/5/layout/IconCircleLabelList"/>
    <dgm:cxn modelId="{2610FB84-FC85-48E0-83D6-30C351B5F083}" type="presParOf" srcId="{ADBA971B-891E-4ECC-8130-8363A5D22D85}" destId="{90381F20-D791-4927-8D36-24CD41EE0A9C}" srcOrd="2" destOrd="0" presId="urn:microsoft.com/office/officeart/2018/5/layout/IconCircleLabelList"/>
    <dgm:cxn modelId="{A0F13C08-0822-46F7-AC07-AD018EEE7F5C}" type="presParOf" srcId="{ADBA971B-891E-4ECC-8130-8363A5D22D85}" destId="{D9C7ED29-8252-4AA9-9C3F-0F88F4701604}" srcOrd="3" destOrd="0" presId="urn:microsoft.com/office/officeart/2018/5/layout/IconCircleLabelList"/>
    <dgm:cxn modelId="{51BDA220-190F-496A-97E1-B3EF465EF2D3}" type="presParOf" srcId="{00A5704F-6C7B-4182-B99E-2A46C1F311E5}" destId="{A1149670-83D2-48D9-99D5-FFF261C10BBB}" srcOrd="1" destOrd="0" presId="urn:microsoft.com/office/officeart/2018/5/layout/IconCircleLabelList"/>
    <dgm:cxn modelId="{71F5C597-C436-41B7-9764-92CBDA6C4A0C}" type="presParOf" srcId="{00A5704F-6C7B-4182-B99E-2A46C1F311E5}" destId="{4617CFC8-DF46-4EF3-B1C6-EC5241383979}" srcOrd="2" destOrd="0" presId="urn:microsoft.com/office/officeart/2018/5/layout/IconCircleLabelList"/>
    <dgm:cxn modelId="{8D2BD2F6-AF9E-4626-909A-95F8D2F6CE73}" type="presParOf" srcId="{4617CFC8-DF46-4EF3-B1C6-EC5241383979}" destId="{0167F6A5-BA85-450C-AF77-9EAE56A8BFCE}" srcOrd="0" destOrd="0" presId="urn:microsoft.com/office/officeart/2018/5/layout/IconCircleLabelList"/>
    <dgm:cxn modelId="{F8FDE611-ABB0-4931-9FC4-5F104D2C78F1}" type="presParOf" srcId="{4617CFC8-DF46-4EF3-B1C6-EC5241383979}" destId="{BC4AE391-E405-46D1-B57C-721A60A5C9F9}" srcOrd="1" destOrd="0" presId="urn:microsoft.com/office/officeart/2018/5/layout/IconCircleLabelList"/>
    <dgm:cxn modelId="{8D7F67C3-C3D2-4849-88D0-4B6340ECEE36}" type="presParOf" srcId="{4617CFC8-DF46-4EF3-B1C6-EC5241383979}" destId="{ED46047B-342B-4886-9940-11EE1CD7CA08}" srcOrd="2" destOrd="0" presId="urn:microsoft.com/office/officeart/2018/5/layout/IconCircleLabelList"/>
    <dgm:cxn modelId="{E69AEF05-C699-4B97-92C7-1D2CCC7CBBC4}" type="presParOf" srcId="{4617CFC8-DF46-4EF3-B1C6-EC5241383979}" destId="{3F19C11F-D45E-476D-8B8F-A9A9EA6E79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5C1B5-D2DD-451F-A2A1-B05CF2037DFD}">
      <dsp:nvSpPr>
        <dsp:cNvPr id="0" name=""/>
        <dsp:cNvSpPr/>
      </dsp:nvSpPr>
      <dsp:spPr>
        <a:xfrm>
          <a:off x="0" y="0"/>
          <a:ext cx="7432777" cy="16906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solidFill>
                <a:schemeClr val="accent6">
                  <a:lumMod val="50000"/>
                </a:schemeClr>
              </a:solidFill>
              <a:latin typeface="+mj-lt"/>
            </a:rPr>
            <a:t>If there is no other way for a student or the referring party to connect with VR staff, there is the option for an online self- referral.</a:t>
          </a:r>
        </a:p>
      </dsp:txBody>
      <dsp:txXfrm>
        <a:off x="1655624" y="0"/>
        <a:ext cx="5777152" cy="1690687"/>
      </dsp:txXfrm>
    </dsp:sp>
    <dsp:sp modelId="{B0C26117-1554-4D84-9578-5A307CB8F2C3}">
      <dsp:nvSpPr>
        <dsp:cNvPr id="0" name=""/>
        <dsp:cNvSpPr/>
      </dsp:nvSpPr>
      <dsp:spPr>
        <a:xfrm>
          <a:off x="169068" y="169068"/>
          <a:ext cx="1486555" cy="13525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30E1D-1D91-4800-ADEE-DF218A1996CE}">
      <dsp:nvSpPr>
        <dsp:cNvPr id="0" name=""/>
        <dsp:cNvSpPr/>
      </dsp:nvSpPr>
      <dsp:spPr>
        <a:xfrm>
          <a:off x="0" y="1859756"/>
          <a:ext cx="7432777" cy="16906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accent6">
                  <a:lumMod val="50000"/>
                </a:schemeClr>
              </a:solidFill>
              <a:latin typeface="+mj-lt"/>
            </a:rPr>
            <a:t>Before taking advantage of this option, it should be noted that the customer’s information is being put into the system and then transferred until it is with the correct staff person to handle the case.</a:t>
          </a:r>
        </a:p>
      </dsp:txBody>
      <dsp:txXfrm>
        <a:off x="1655624" y="1859756"/>
        <a:ext cx="5777152" cy="1690687"/>
      </dsp:txXfrm>
    </dsp:sp>
    <dsp:sp modelId="{3EEC7F4C-FC91-415E-8659-0B0766CC3C9E}">
      <dsp:nvSpPr>
        <dsp:cNvPr id="0" name=""/>
        <dsp:cNvSpPr/>
      </dsp:nvSpPr>
      <dsp:spPr>
        <a:xfrm>
          <a:off x="169068" y="2028825"/>
          <a:ext cx="1486555" cy="135255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78155-C50D-45B1-8B0F-5BA4B4634131}">
      <dsp:nvSpPr>
        <dsp:cNvPr id="0" name=""/>
        <dsp:cNvSpPr/>
      </dsp:nvSpPr>
      <dsp:spPr>
        <a:xfrm>
          <a:off x="0" y="3719512"/>
          <a:ext cx="7432777" cy="16906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b="1" kern="1200" dirty="0">
              <a:solidFill>
                <a:schemeClr val="accent6">
                  <a:lumMod val="50000"/>
                </a:schemeClr>
              </a:solidFill>
              <a:latin typeface="+mj-lt"/>
            </a:rPr>
            <a:t>This process may take much longer than a traditional referral, due to the referral coming through a different channel of communication. </a:t>
          </a:r>
        </a:p>
      </dsp:txBody>
      <dsp:txXfrm>
        <a:off x="1655624" y="3719512"/>
        <a:ext cx="5777152" cy="1690687"/>
      </dsp:txXfrm>
    </dsp:sp>
    <dsp:sp modelId="{82E35C74-5EDD-43FB-A340-B9CE426CEE5D}">
      <dsp:nvSpPr>
        <dsp:cNvPr id="0" name=""/>
        <dsp:cNvSpPr/>
      </dsp:nvSpPr>
      <dsp:spPr>
        <a:xfrm>
          <a:off x="169068" y="3888581"/>
          <a:ext cx="1486555" cy="1352550"/>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6670B-F7FF-47BF-9017-92DB6A2D379E}">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45C2-24C9-47CB-9C08-F24209FA14BE}">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DD459F-D061-49AC-90FB-64470D868888}">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ARD= Admission, Review, Dismissal</a:t>
          </a:r>
        </a:p>
      </dsp:txBody>
      <dsp:txXfrm>
        <a:off x="1058686" y="1808"/>
        <a:ext cx="9456913" cy="916611"/>
      </dsp:txXfrm>
    </dsp:sp>
    <dsp:sp modelId="{2447595F-DAF1-4375-8989-D1C8ED9640EB}">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4D26C-FA86-4DD7-8728-AA5F46A6949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A69CA0-6193-4D8C-82EB-F2FB31215AE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TVRC’s and VRC’s are beholden to participate in ARD meetings when invited within a certain amount of time, specified in the TEA/TWC Memorandum of Understanding.  If a student has already been referred to VR, school staff can document the referral has been completed to fulfill the ARD request requirement.</a:t>
          </a:r>
        </a:p>
      </dsp:txBody>
      <dsp:txXfrm>
        <a:off x="1058686" y="1147573"/>
        <a:ext cx="9456913" cy="916611"/>
      </dsp:txXfrm>
    </dsp:sp>
    <dsp:sp modelId="{5FFA2BA5-4F0E-4ABC-85A0-9E925398F18A}">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6C01A-CA98-484B-B8F1-A5F1B4DBE77A}">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DD7A8-F3BE-4BE2-8DB1-420E4961629B}">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dirty="0"/>
            <a:t>“Participation” can look differently based on needs of school and availability of counselor (phone call, virtual, written statement, in person attendance). It is important to discuss appropriate times to ask for VR participation in ARDs.  </a:t>
          </a:r>
        </a:p>
      </dsp:txBody>
      <dsp:txXfrm>
        <a:off x="1058686" y="2293338"/>
        <a:ext cx="9456913" cy="916611"/>
      </dsp:txXfrm>
    </dsp:sp>
    <dsp:sp modelId="{2E865A34-AE47-4D87-938F-200B9EC5F98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A876DE-9C37-43B3-9688-2E4BF36A9F2D}">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2ED8F-F6E6-4C96-B734-E24DE5B5ED58}">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School Plans done at the start of the year can be instrumental in planning for counselor participation in this meeting.</a:t>
          </a:r>
        </a:p>
      </dsp:txBody>
      <dsp:txXfrm>
        <a:off x="1058686" y="3439103"/>
        <a:ext cx="9456913" cy="91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3184D-E02C-4A6B-B590-91C5F5D85C1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0FF66-3441-497C-ACAD-522B4CA652E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Driver’s and Transportation Training  - Public Transportation is not always available.</a:t>
          </a:r>
        </a:p>
      </dsp:txBody>
      <dsp:txXfrm>
        <a:off x="0" y="2703"/>
        <a:ext cx="6900512" cy="1843578"/>
      </dsp:txXfrm>
    </dsp:sp>
    <dsp:sp modelId="{15AC93E6-3385-4EB7-AE3B-5B570EFC3DCA}">
      <dsp:nvSpPr>
        <dsp:cNvPr id="0" name=""/>
        <dsp:cNvSpPr/>
      </dsp:nvSpPr>
      <dsp:spPr>
        <a:xfrm>
          <a:off x="0" y="1846281"/>
          <a:ext cx="6900512" cy="0"/>
        </a:xfrm>
        <a:prstGeom prst="line">
          <a:avLst/>
        </a:prstGeom>
        <a:solidFill>
          <a:schemeClr val="accent2">
            <a:hueOff val="17676"/>
            <a:satOff val="-17244"/>
            <a:lumOff val="-883"/>
            <a:alphaOff val="0"/>
          </a:schemeClr>
        </a:solidFill>
        <a:ln w="12700" cap="flat" cmpd="sng" algn="ctr">
          <a:solidFill>
            <a:schemeClr val="accent2">
              <a:hueOff val="17676"/>
              <a:satOff val="-1724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90FB9C-D0EF-46BE-84BF-C1EA4FF277E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Applied Behavior Analysis (Social Skills Training), </a:t>
          </a:r>
          <a:r>
            <a:rPr lang="en-US" sz="2600" kern="1200" dirty="0" err="1"/>
            <a:t>Birkman</a:t>
          </a:r>
          <a:r>
            <a:rPr lang="en-US" sz="2600" kern="1200" dirty="0"/>
            <a:t> Career Exploration Assessment, and other Autism Supports </a:t>
          </a:r>
        </a:p>
      </dsp:txBody>
      <dsp:txXfrm>
        <a:off x="0" y="1846281"/>
        <a:ext cx="6900512" cy="1843578"/>
      </dsp:txXfrm>
    </dsp:sp>
    <dsp:sp modelId="{C4FA0AD0-256B-4E47-BE6B-648EA2A48C88}">
      <dsp:nvSpPr>
        <dsp:cNvPr id="0" name=""/>
        <dsp:cNvSpPr/>
      </dsp:nvSpPr>
      <dsp:spPr>
        <a:xfrm>
          <a:off x="0" y="3689859"/>
          <a:ext cx="6900512" cy="0"/>
        </a:xfrm>
        <a:prstGeom prst="line">
          <a:avLst/>
        </a:prstGeom>
        <a:solidFill>
          <a:schemeClr val="accent2">
            <a:hueOff val="35352"/>
            <a:satOff val="-34487"/>
            <a:lumOff val="-1766"/>
            <a:alphaOff val="0"/>
          </a:schemeClr>
        </a:solidFill>
        <a:ln w="12700" cap="flat" cmpd="sng" algn="ctr">
          <a:solidFill>
            <a:schemeClr val="accent2">
              <a:hueOff val="35352"/>
              <a:satOff val="-34487"/>
              <a:lumOff val="-17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75713-A21F-480D-8528-1520B532FB0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Work Experience Training Services</a:t>
          </a:r>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F5559-CC3C-4127-BC75-CD114AFAE4FE}">
      <dsp:nvSpPr>
        <dsp:cNvPr id="0" name=""/>
        <dsp:cNvSpPr/>
      </dsp:nvSpPr>
      <dsp:spPr>
        <a:xfrm>
          <a:off x="1039889" y="948266"/>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60373-23F4-4FD6-BE49-F7111FFA49EC}">
      <dsp:nvSpPr>
        <dsp:cNvPr id="0" name=""/>
        <dsp:cNvSpPr/>
      </dsp:nvSpPr>
      <dsp:spPr>
        <a:xfrm>
          <a:off x="1302626" y="1185669"/>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7ED29-8252-4AA9-9C3F-0F88F4701604}">
      <dsp:nvSpPr>
        <dsp:cNvPr id="0" name=""/>
        <dsp:cNvSpPr/>
      </dsp:nvSpPr>
      <dsp:spPr>
        <a:xfrm>
          <a:off x="1058652" y="2409110"/>
          <a:ext cx="3324368" cy="911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endParaRPr lang="en-US" sz="1800" kern="1200" dirty="0">
            <a:latin typeface="Amasis MT Pro Black" panose="02040A04050005020304" pitchFamily="18" charset="0"/>
          </a:endParaRPr>
        </a:p>
        <a:p>
          <a:pPr marL="0" lvl="0" indent="0" algn="ctr" defTabSz="800100">
            <a:lnSpc>
              <a:spcPct val="90000"/>
            </a:lnSpc>
            <a:spcBef>
              <a:spcPct val="0"/>
            </a:spcBef>
            <a:spcAft>
              <a:spcPct val="35000"/>
            </a:spcAft>
            <a:buNone/>
            <a:defRPr cap="all"/>
          </a:pPr>
          <a:r>
            <a:rPr lang="en-US" sz="1800" kern="1200" dirty="0">
              <a:latin typeface="Amasis MT Pro Black" panose="02040A04050005020304" pitchFamily="18" charset="0"/>
            </a:rPr>
            <a:t>VR Pre-ETS Mailbox</a:t>
          </a:r>
        </a:p>
      </dsp:txBody>
      <dsp:txXfrm>
        <a:off x="1058652" y="2409110"/>
        <a:ext cx="3324368" cy="911411"/>
      </dsp:txXfrm>
    </dsp:sp>
    <dsp:sp modelId="{0167F6A5-BA85-450C-AF77-9EAE56A8BFCE}">
      <dsp:nvSpPr>
        <dsp:cNvPr id="0" name=""/>
        <dsp:cNvSpPr/>
      </dsp:nvSpPr>
      <dsp:spPr>
        <a:xfrm>
          <a:off x="2973067" y="958523"/>
          <a:ext cx="1303875" cy="130387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4AE391-E405-46D1-B57C-721A60A5C9F9}">
      <dsp:nvSpPr>
        <dsp:cNvPr id="0" name=""/>
        <dsp:cNvSpPr/>
      </dsp:nvSpPr>
      <dsp:spPr>
        <a:xfrm>
          <a:off x="3222885" y="1181595"/>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19C11F-D45E-476D-8B8F-A9A9EA6E7997}">
      <dsp:nvSpPr>
        <dsp:cNvPr id="0" name=""/>
        <dsp:cNvSpPr/>
      </dsp:nvSpPr>
      <dsp:spPr>
        <a:xfrm>
          <a:off x="3727440" y="0"/>
          <a:ext cx="21375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955800">
            <a:lnSpc>
              <a:spcPct val="90000"/>
            </a:lnSpc>
            <a:spcBef>
              <a:spcPct val="0"/>
            </a:spcBef>
            <a:spcAft>
              <a:spcPct val="35000"/>
            </a:spcAft>
            <a:buNone/>
            <a:defRPr cap="all"/>
          </a:pPr>
          <a:endParaRPr lang="en-US" sz="4400" kern="1200" dirty="0">
            <a:latin typeface="+mj-lt"/>
          </a:endParaRPr>
        </a:p>
      </dsp:txBody>
      <dsp:txXfrm>
        <a:off x="3727440" y="0"/>
        <a:ext cx="2137500" cy="74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0DAFB-82A2-44E2-8B62-4EDC7C1548A1}"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817C2-F724-4602-81D8-3E055E664C05}" type="slidenum">
              <a:rPr lang="en-US" smtClean="0"/>
              <a:t>‹#›</a:t>
            </a:fld>
            <a:endParaRPr lang="en-US"/>
          </a:p>
        </p:txBody>
      </p:sp>
    </p:spTree>
    <p:extLst>
      <p:ext uri="{BB962C8B-B14F-4D97-AF65-F5344CB8AC3E}">
        <p14:creationId xmlns:p14="http://schemas.microsoft.com/office/powerpoint/2010/main" val="105673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a:t>
            </a:fld>
            <a:endParaRPr lang="en-US"/>
          </a:p>
        </p:txBody>
      </p:sp>
    </p:spTree>
    <p:extLst>
      <p:ext uri="{BB962C8B-B14F-4D97-AF65-F5344CB8AC3E}">
        <p14:creationId xmlns:p14="http://schemas.microsoft.com/office/powerpoint/2010/main" val="335123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88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04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20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13</a:t>
            </a:fld>
            <a:endParaRPr lang="en-US"/>
          </a:p>
        </p:txBody>
      </p:sp>
    </p:spTree>
    <p:extLst>
      <p:ext uri="{BB962C8B-B14F-4D97-AF65-F5344CB8AC3E}">
        <p14:creationId xmlns:p14="http://schemas.microsoft.com/office/powerpoint/2010/main" val="213517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14</a:t>
            </a:fld>
            <a:endParaRPr lang="en-US"/>
          </a:p>
        </p:txBody>
      </p:sp>
    </p:spTree>
    <p:extLst>
      <p:ext uri="{BB962C8B-B14F-4D97-AF65-F5344CB8AC3E}">
        <p14:creationId xmlns:p14="http://schemas.microsoft.com/office/powerpoint/2010/main" val="244980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15</a:t>
            </a:fld>
            <a:endParaRPr lang="en-US"/>
          </a:p>
        </p:txBody>
      </p:sp>
    </p:spTree>
    <p:extLst>
      <p:ext uri="{BB962C8B-B14F-4D97-AF65-F5344CB8AC3E}">
        <p14:creationId xmlns:p14="http://schemas.microsoft.com/office/powerpoint/2010/main" val="309339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16</a:t>
            </a:fld>
            <a:endParaRPr lang="en-US"/>
          </a:p>
        </p:txBody>
      </p:sp>
    </p:spTree>
    <p:extLst>
      <p:ext uri="{BB962C8B-B14F-4D97-AF65-F5344CB8AC3E}">
        <p14:creationId xmlns:p14="http://schemas.microsoft.com/office/powerpoint/2010/main" val="2210158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17</a:t>
            </a:fld>
            <a:endParaRPr lang="en-US"/>
          </a:p>
        </p:txBody>
      </p:sp>
    </p:spTree>
    <p:extLst>
      <p:ext uri="{BB962C8B-B14F-4D97-AF65-F5344CB8AC3E}">
        <p14:creationId xmlns:p14="http://schemas.microsoft.com/office/powerpoint/2010/main" val="52511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18</a:t>
            </a:fld>
            <a:endParaRPr lang="en-US"/>
          </a:p>
        </p:txBody>
      </p:sp>
    </p:spTree>
    <p:extLst>
      <p:ext uri="{BB962C8B-B14F-4D97-AF65-F5344CB8AC3E}">
        <p14:creationId xmlns:p14="http://schemas.microsoft.com/office/powerpoint/2010/main" val="237606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19</a:t>
            </a:fld>
            <a:endParaRPr lang="en-US"/>
          </a:p>
        </p:txBody>
      </p:sp>
    </p:spTree>
    <p:extLst>
      <p:ext uri="{BB962C8B-B14F-4D97-AF65-F5344CB8AC3E}">
        <p14:creationId xmlns:p14="http://schemas.microsoft.com/office/powerpoint/2010/main" val="277094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a:t>
            </a:fld>
            <a:endParaRPr lang="en-US"/>
          </a:p>
        </p:txBody>
      </p:sp>
    </p:spTree>
    <p:extLst>
      <p:ext uri="{BB962C8B-B14F-4D97-AF65-F5344CB8AC3E}">
        <p14:creationId xmlns:p14="http://schemas.microsoft.com/office/powerpoint/2010/main" val="1255323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20</a:t>
            </a:fld>
            <a:endParaRPr lang="en-US"/>
          </a:p>
        </p:txBody>
      </p:sp>
    </p:spTree>
    <p:extLst>
      <p:ext uri="{BB962C8B-B14F-4D97-AF65-F5344CB8AC3E}">
        <p14:creationId xmlns:p14="http://schemas.microsoft.com/office/powerpoint/2010/main" val="234536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21</a:t>
            </a:fld>
            <a:endParaRPr lang="en-US"/>
          </a:p>
        </p:txBody>
      </p:sp>
    </p:spTree>
    <p:extLst>
      <p:ext uri="{BB962C8B-B14F-4D97-AF65-F5344CB8AC3E}">
        <p14:creationId xmlns:p14="http://schemas.microsoft.com/office/powerpoint/2010/main" val="221713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22</a:t>
            </a:fld>
            <a:endParaRPr lang="en-US"/>
          </a:p>
        </p:txBody>
      </p:sp>
    </p:spTree>
    <p:extLst>
      <p:ext uri="{BB962C8B-B14F-4D97-AF65-F5344CB8AC3E}">
        <p14:creationId xmlns:p14="http://schemas.microsoft.com/office/powerpoint/2010/main" val="373381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23</a:t>
            </a:fld>
            <a:endParaRPr lang="en-US"/>
          </a:p>
        </p:txBody>
      </p:sp>
    </p:spTree>
    <p:extLst>
      <p:ext uri="{BB962C8B-B14F-4D97-AF65-F5344CB8AC3E}">
        <p14:creationId xmlns:p14="http://schemas.microsoft.com/office/powerpoint/2010/main" val="2931520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24</a:t>
            </a:fld>
            <a:endParaRPr lang="en-US"/>
          </a:p>
        </p:txBody>
      </p:sp>
    </p:spTree>
    <p:extLst>
      <p:ext uri="{BB962C8B-B14F-4D97-AF65-F5344CB8AC3E}">
        <p14:creationId xmlns:p14="http://schemas.microsoft.com/office/powerpoint/2010/main" val="639870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25</a:t>
            </a:fld>
            <a:endParaRPr lang="en-US"/>
          </a:p>
        </p:txBody>
      </p:sp>
    </p:spTree>
    <p:extLst>
      <p:ext uri="{BB962C8B-B14F-4D97-AF65-F5344CB8AC3E}">
        <p14:creationId xmlns:p14="http://schemas.microsoft.com/office/powerpoint/2010/main" val="366597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26</a:t>
            </a:fld>
            <a:endParaRPr lang="en-US"/>
          </a:p>
        </p:txBody>
      </p:sp>
    </p:spTree>
    <p:extLst>
      <p:ext uri="{BB962C8B-B14F-4D97-AF65-F5344CB8AC3E}">
        <p14:creationId xmlns:p14="http://schemas.microsoft.com/office/powerpoint/2010/main" val="817672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48DBE-17D8-477C-B51F-634AB4496605}" type="slidenum">
              <a:rPr lang="en-US" smtClean="0"/>
              <a:t>27</a:t>
            </a:fld>
            <a:endParaRPr lang="en-US"/>
          </a:p>
        </p:txBody>
      </p:sp>
    </p:spTree>
    <p:extLst>
      <p:ext uri="{BB962C8B-B14F-4D97-AF65-F5344CB8AC3E}">
        <p14:creationId xmlns:p14="http://schemas.microsoft.com/office/powerpoint/2010/main" val="167654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28</a:t>
            </a:fld>
            <a:endParaRPr lang="en-US"/>
          </a:p>
        </p:txBody>
      </p:sp>
    </p:spTree>
    <p:extLst>
      <p:ext uri="{BB962C8B-B14F-4D97-AF65-F5344CB8AC3E}">
        <p14:creationId xmlns:p14="http://schemas.microsoft.com/office/powerpoint/2010/main" val="513530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29</a:t>
            </a:fld>
            <a:endParaRPr lang="en-US"/>
          </a:p>
        </p:txBody>
      </p:sp>
    </p:spTree>
    <p:extLst>
      <p:ext uri="{BB962C8B-B14F-4D97-AF65-F5344CB8AC3E}">
        <p14:creationId xmlns:p14="http://schemas.microsoft.com/office/powerpoint/2010/main" val="306536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a:t>
            </a:fld>
            <a:endParaRPr lang="en-US"/>
          </a:p>
        </p:txBody>
      </p:sp>
    </p:spTree>
    <p:extLst>
      <p:ext uri="{BB962C8B-B14F-4D97-AF65-F5344CB8AC3E}">
        <p14:creationId xmlns:p14="http://schemas.microsoft.com/office/powerpoint/2010/main" val="42431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30</a:t>
            </a:fld>
            <a:endParaRPr lang="en-US"/>
          </a:p>
        </p:txBody>
      </p:sp>
    </p:spTree>
    <p:extLst>
      <p:ext uri="{BB962C8B-B14F-4D97-AF65-F5344CB8AC3E}">
        <p14:creationId xmlns:p14="http://schemas.microsoft.com/office/powerpoint/2010/main" val="4008708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31</a:t>
            </a:fld>
            <a:endParaRPr lang="en-US"/>
          </a:p>
        </p:txBody>
      </p:sp>
    </p:spTree>
    <p:extLst>
      <p:ext uri="{BB962C8B-B14F-4D97-AF65-F5344CB8AC3E}">
        <p14:creationId xmlns:p14="http://schemas.microsoft.com/office/powerpoint/2010/main" val="1022181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32</a:t>
            </a:fld>
            <a:endParaRPr lang="en-US"/>
          </a:p>
        </p:txBody>
      </p:sp>
    </p:spTree>
    <p:extLst>
      <p:ext uri="{BB962C8B-B14F-4D97-AF65-F5344CB8AC3E}">
        <p14:creationId xmlns:p14="http://schemas.microsoft.com/office/powerpoint/2010/main" val="52276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33</a:t>
            </a:fld>
            <a:endParaRPr lang="en-US"/>
          </a:p>
        </p:txBody>
      </p:sp>
    </p:spTree>
    <p:extLst>
      <p:ext uri="{BB962C8B-B14F-4D97-AF65-F5344CB8AC3E}">
        <p14:creationId xmlns:p14="http://schemas.microsoft.com/office/powerpoint/2010/main" val="1974373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34</a:t>
            </a:fld>
            <a:endParaRPr lang="en-US"/>
          </a:p>
        </p:txBody>
      </p:sp>
    </p:spTree>
    <p:extLst>
      <p:ext uri="{BB962C8B-B14F-4D97-AF65-F5344CB8AC3E}">
        <p14:creationId xmlns:p14="http://schemas.microsoft.com/office/powerpoint/2010/main" val="4211446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35</a:t>
            </a:fld>
            <a:endParaRPr lang="en-US"/>
          </a:p>
        </p:txBody>
      </p:sp>
    </p:spTree>
    <p:extLst>
      <p:ext uri="{BB962C8B-B14F-4D97-AF65-F5344CB8AC3E}">
        <p14:creationId xmlns:p14="http://schemas.microsoft.com/office/powerpoint/2010/main" val="3365077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3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FC57D-BE27-4F49-A912-BDAE8038FA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112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38</a:t>
            </a:fld>
            <a:endParaRPr lang="en-US"/>
          </a:p>
        </p:txBody>
      </p:sp>
    </p:spTree>
    <p:extLst>
      <p:ext uri="{BB962C8B-B14F-4D97-AF65-F5344CB8AC3E}">
        <p14:creationId xmlns:p14="http://schemas.microsoft.com/office/powerpoint/2010/main" val="3423582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50817C2-F724-4602-81D8-3E055E664C05}" type="slidenum">
              <a:rPr lang="en-US" smtClean="0"/>
              <a:t>39</a:t>
            </a:fld>
            <a:endParaRPr lang="en-US"/>
          </a:p>
        </p:txBody>
      </p:sp>
    </p:spTree>
    <p:extLst>
      <p:ext uri="{BB962C8B-B14F-4D97-AF65-F5344CB8AC3E}">
        <p14:creationId xmlns:p14="http://schemas.microsoft.com/office/powerpoint/2010/main" val="3839585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a:t>
            </a:fld>
            <a:endParaRPr lang="en-US"/>
          </a:p>
        </p:txBody>
      </p:sp>
    </p:spTree>
    <p:extLst>
      <p:ext uri="{BB962C8B-B14F-4D97-AF65-F5344CB8AC3E}">
        <p14:creationId xmlns:p14="http://schemas.microsoft.com/office/powerpoint/2010/main" val="2640813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40</a:t>
            </a:fld>
            <a:endParaRPr lang="en-US"/>
          </a:p>
        </p:txBody>
      </p:sp>
    </p:spTree>
    <p:extLst>
      <p:ext uri="{BB962C8B-B14F-4D97-AF65-F5344CB8AC3E}">
        <p14:creationId xmlns:p14="http://schemas.microsoft.com/office/powerpoint/2010/main" val="39671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42</a:t>
            </a:fld>
            <a:endParaRPr lang="en-US"/>
          </a:p>
        </p:txBody>
      </p:sp>
    </p:spTree>
    <p:extLst>
      <p:ext uri="{BB962C8B-B14F-4D97-AF65-F5344CB8AC3E}">
        <p14:creationId xmlns:p14="http://schemas.microsoft.com/office/powerpoint/2010/main" val="3289658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43</a:t>
            </a:fld>
            <a:endParaRPr lang="en-US"/>
          </a:p>
        </p:txBody>
      </p:sp>
    </p:spTree>
    <p:extLst>
      <p:ext uri="{BB962C8B-B14F-4D97-AF65-F5344CB8AC3E}">
        <p14:creationId xmlns:p14="http://schemas.microsoft.com/office/powerpoint/2010/main" val="2969735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44</a:t>
            </a:fld>
            <a:endParaRPr lang="en-US"/>
          </a:p>
        </p:txBody>
      </p:sp>
    </p:spTree>
    <p:extLst>
      <p:ext uri="{BB962C8B-B14F-4D97-AF65-F5344CB8AC3E}">
        <p14:creationId xmlns:p14="http://schemas.microsoft.com/office/powerpoint/2010/main" val="2379905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45</a:t>
            </a:fld>
            <a:endParaRPr lang="en-US"/>
          </a:p>
        </p:txBody>
      </p:sp>
    </p:spTree>
    <p:extLst>
      <p:ext uri="{BB962C8B-B14F-4D97-AF65-F5344CB8AC3E}">
        <p14:creationId xmlns:p14="http://schemas.microsoft.com/office/powerpoint/2010/main" val="1918087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0A5AF-DE11-481A-AF1F-0CC742ACAF53}" type="slidenum">
              <a:rPr lang="en-US" smtClean="0"/>
              <a:t>46</a:t>
            </a:fld>
            <a:endParaRPr lang="en-US"/>
          </a:p>
        </p:txBody>
      </p:sp>
    </p:spTree>
    <p:extLst>
      <p:ext uri="{BB962C8B-B14F-4D97-AF65-F5344CB8AC3E}">
        <p14:creationId xmlns:p14="http://schemas.microsoft.com/office/powerpoint/2010/main" val="2638497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F0A5AF-DE11-481A-AF1F-0CC742ACAF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607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48</a:t>
            </a:fld>
            <a:endParaRPr lang="en-US"/>
          </a:p>
        </p:txBody>
      </p:sp>
    </p:spTree>
    <p:extLst>
      <p:ext uri="{BB962C8B-B14F-4D97-AF65-F5344CB8AC3E}">
        <p14:creationId xmlns:p14="http://schemas.microsoft.com/office/powerpoint/2010/main" val="9518808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49</a:t>
            </a:fld>
            <a:endParaRPr lang="en-US"/>
          </a:p>
        </p:txBody>
      </p:sp>
    </p:spTree>
    <p:extLst>
      <p:ext uri="{BB962C8B-B14F-4D97-AF65-F5344CB8AC3E}">
        <p14:creationId xmlns:p14="http://schemas.microsoft.com/office/powerpoint/2010/main" val="1365028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50</a:t>
            </a:fld>
            <a:endParaRPr lang="en-US"/>
          </a:p>
        </p:txBody>
      </p:sp>
    </p:spTree>
    <p:extLst>
      <p:ext uri="{BB962C8B-B14F-4D97-AF65-F5344CB8AC3E}">
        <p14:creationId xmlns:p14="http://schemas.microsoft.com/office/powerpoint/2010/main" val="753607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5</a:t>
            </a:fld>
            <a:endParaRPr lang="en-US"/>
          </a:p>
        </p:txBody>
      </p:sp>
    </p:spTree>
    <p:extLst>
      <p:ext uri="{BB962C8B-B14F-4D97-AF65-F5344CB8AC3E}">
        <p14:creationId xmlns:p14="http://schemas.microsoft.com/office/powerpoint/2010/main" val="176886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6</a:t>
            </a:fld>
            <a:endParaRPr lang="en-US"/>
          </a:p>
        </p:txBody>
      </p:sp>
    </p:spTree>
    <p:extLst>
      <p:ext uri="{BB962C8B-B14F-4D97-AF65-F5344CB8AC3E}">
        <p14:creationId xmlns:p14="http://schemas.microsoft.com/office/powerpoint/2010/main" val="143530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7</a:t>
            </a:fld>
            <a:endParaRPr lang="en-US"/>
          </a:p>
        </p:txBody>
      </p:sp>
    </p:spTree>
    <p:extLst>
      <p:ext uri="{BB962C8B-B14F-4D97-AF65-F5344CB8AC3E}">
        <p14:creationId xmlns:p14="http://schemas.microsoft.com/office/powerpoint/2010/main" val="68018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0817C2-F724-4602-81D8-3E055E664C05}" type="slidenum">
              <a:rPr lang="en-US" smtClean="0"/>
              <a:t>8</a:t>
            </a:fld>
            <a:endParaRPr lang="en-US"/>
          </a:p>
        </p:txBody>
      </p:sp>
    </p:spTree>
    <p:extLst>
      <p:ext uri="{BB962C8B-B14F-4D97-AF65-F5344CB8AC3E}">
        <p14:creationId xmlns:p14="http://schemas.microsoft.com/office/powerpoint/2010/main" val="12555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7172B1-BA07-4B7E-A40A-0297C872AB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41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6588925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34042346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4607335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pPr/>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pPr/>
              <a:t>‹#›</a:t>
            </a:fld>
            <a:endParaRPr lang="en-US"/>
          </a:p>
        </p:txBody>
      </p:sp>
    </p:spTree>
    <p:extLst>
      <p:ext uri="{BB962C8B-B14F-4D97-AF65-F5344CB8AC3E}">
        <p14:creationId xmlns:p14="http://schemas.microsoft.com/office/powerpoint/2010/main" val="35941991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rgbClr val="F8F8F8"/>
            </a:gs>
            <a:gs pos="54000">
              <a:srgbClr val="C52026"/>
            </a:gs>
            <a:gs pos="74000">
              <a:srgbClr val="951316"/>
            </a:gs>
          </a:gsLst>
          <a:lin ang="27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2026"/>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5923020"/>
            <a:ext cx="3077108" cy="276940"/>
          </a:xfrm>
          <a:prstGeom prst="rect">
            <a:avLst/>
          </a:prstGeom>
        </p:spPr>
      </p:pic>
      <p:sp>
        <p:nvSpPr>
          <p:cNvPr id="9" name="Rectangle 8"/>
          <p:cNvSpPr/>
          <p:nvPr userDrawn="1"/>
        </p:nvSpPr>
        <p:spPr bwMode="ltGray">
          <a:xfrm>
            <a:off x="0" y="4269253"/>
            <a:ext cx="8968085" cy="1660332"/>
          </a:xfrm>
          <a:prstGeom prst="rect">
            <a:avLst/>
          </a:prstGeom>
          <a:solidFill>
            <a:srgbClr val="07B5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4269253"/>
            <a:ext cx="3077109" cy="1660332"/>
          </a:xfrm>
          <a:prstGeom prst="rect">
            <a:avLst/>
          </a:prstGeom>
          <a:solidFill>
            <a:srgbClr val="1A3F7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4412884"/>
            <a:ext cx="8144134" cy="1373070"/>
          </a:xfrm>
        </p:spPr>
        <p:txBody>
          <a:bodyPr anchor="b">
            <a:noAutofit/>
          </a:bodyPr>
          <a:lstStyle>
            <a:lvl1pPr algn="r">
              <a:defRPr sz="5400"/>
            </a:lvl1pPr>
          </a:lstStyle>
          <a:p>
            <a:r>
              <a:rPr lang="en-US"/>
              <a:t>Click to edit Master title style</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a:xfrm>
            <a:off x="9255346" y="4429512"/>
            <a:ext cx="1171888" cy="1356442"/>
          </a:xfrm>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41369948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10/4/24</a:t>
            </a:fld>
            <a:endParaRPr lang="en-US"/>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 Logo for Texas Workforce Solutions-Vocational Rehabilitation Services</a:t>
            </a:r>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Click to 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5814706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pPr algn="ctr"/>
            <a:fld id="{775B6C71-B8E2-4E4D-A4A3-1937B1299F9F}" type="slidenum">
              <a:rPr lang="en-US" smtClean="0"/>
              <a:pPr algn="ctr"/>
              <a:t>‹#›</a:t>
            </a:fld>
            <a:endParaRPr lang="en-US"/>
          </a:p>
        </p:txBody>
      </p:sp>
    </p:spTree>
    <p:extLst>
      <p:ext uri="{BB962C8B-B14F-4D97-AF65-F5344CB8AC3E}">
        <p14:creationId xmlns:p14="http://schemas.microsoft.com/office/powerpoint/2010/main" val="40941863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A041F-8EED-418E-9D12-FF634DB8CEFC}" type="datetimeFigureOut">
              <a:rPr lang="en-US" smtClean="0"/>
              <a:t>10/4/24</a:t>
            </a:fld>
            <a:endParaRPr lang="en-US"/>
          </a:p>
        </p:txBody>
      </p:sp>
      <p:sp>
        <p:nvSpPr>
          <p:cNvPr id="5" name="Footer Placeholder 4"/>
          <p:cNvSpPr>
            <a:spLocks noGrp="1"/>
          </p:cNvSpPr>
          <p:nvPr>
            <p:ph type="ftr" sz="quarter" idx="11"/>
          </p:nvPr>
        </p:nvSpPr>
        <p:spPr/>
        <p:txBody>
          <a:bodyPr/>
          <a:lstStyle/>
          <a:p>
            <a:r>
              <a:rPr lang="en-US"/>
              <a:t> Logo for Texas Workforce Solutions-Vocational Rehabilitation Services</a:t>
            </a:r>
          </a:p>
        </p:txBody>
      </p:sp>
      <p:sp>
        <p:nvSpPr>
          <p:cNvPr id="6" name="Slide Number Placeholder 5"/>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8935545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302226139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A041F-8EED-418E-9D12-FF634DB8CEFC}" type="datetimeFigureOut">
              <a:rPr lang="en-US" smtClean="0"/>
              <a:t>10/4/24</a:t>
            </a:fld>
            <a:endParaRPr lang="en-US"/>
          </a:p>
        </p:txBody>
      </p:sp>
      <p:sp>
        <p:nvSpPr>
          <p:cNvPr id="8" name="Footer Placeholder 7"/>
          <p:cNvSpPr>
            <a:spLocks noGrp="1"/>
          </p:cNvSpPr>
          <p:nvPr>
            <p:ph type="ftr" sz="quarter" idx="11"/>
          </p:nvPr>
        </p:nvSpPr>
        <p:spPr/>
        <p:txBody>
          <a:bodyPr/>
          <a:lstStyle/>
          <a:p>
            <a:r>
              <a:rPr lang="en-US"/>
              <a:t> Logo for Texas Workforce Solutions-Vocational Rehabilitation Services</a:t>
            </a:r>
          </a:p>
        </p:txBody>
      </p:sp>
      <p:sp>
        <p:nvSpPr>
          <p:cNvPr id="9" name="Slide Number Placeholder 8"/>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2258470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A041F-8EED-418E-9D12-FF634DB8CEFC}" type="datetimeFigureOut">
              <a:rPr lang="en-US" smtClean="0"/>
              <a:t>10/4/24</a:t>
            </a:fld>
            <a:endParaRPr lang="en-US"/>
          </a:p>
        </p:txBody>
      </p:sp>
      <p:sp>
        <p:nvSpPr>
          <p:cNvPr id="4" name="Footer Placeholder 3"/>
          <p:cNvSpPr>
            <a:spLocks noGrp="1"/>
          </p:cNvSpPr>
          <p:nvPr>
            <p:ph type="ftr" sz="quarter" idx="11"/>
          </p:nvPr>
        </p:nvSpPr>
        <p:spPr/>
        <p:txBody>
          <a:bodyPr/>
          <a:lstStyle/>
          <a:p>
            <a:r>
              <a:rPr lang="en-US"/>
              <a:t> Logo for Texas Workforce Solutions-Vocational Rehabilitation Services</a:t>
            </a:r>
          </a:p>
        </p:txBody>
      </p:sp>
      <p:sp>
        <p:nvSpPr>
          <p:cNvPr id="5" name="Slide Number Placeholder 4"/>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0887528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A041F-8EED-418E-9D12-FF634DB8CEFC}" type="datetimeFigureOut">
              <a:rPr lang="en-US" smtClean="0"/>
              <a:t>10/4/24</a:t>
            </a:fld>
            <a:endParaRPr lang="en-US"/>
          </a:p>
        </p:txBody>
      </p:sp>
      <p:sp>
        <p:nvSpPr>
          <p:cNvPr id="3" name="Footer Placeholder 2"/>
          <p:cNvSpPr>
            <a:spLocks noGrp="1"/>
          </p:cNvSpPr>
          <p:nvPr>
            <p:ph type="ftr" sz="quarter" idx="11"/>
          </p:nvPr>
        </p:nvSpPr>
        <p:spPr/>
        <p:txBody>
          <a:bodyPr/>
          <a:lstStyle/>
          <a:p>
            <a:r>
              <a:rPr lang="en-US"/>
              <a:t> Logo for Texas Workforce Solutions-Vocational Rehabilitation Services</a:t>
            </a:r>
          </a:p>
        </p:txBody>
      </p:sp>
      <p:sp>
        <p:nvSpPr>
          <p:cNvPr id="4" name="Slide Number Placeholder 3"/>
          <p:cNvSpPr>
            <a:spLocks noGrp="1"/>
          </p:cNvSpPr>
          <p:nvPr>
            <p:ph type="sldNum" sz="quarter" idx="12"/>
          </p:nvPr>
        </p:nvSpPr>
        <p:spPr/>
        <p:txBody>
          <a:bodyPr/>
          <a:lstStyle/>
          <a:p>
            <a:fld id="{775B6C71-B8E2-4E4D-A4A3-1937B1299F9F}" type="slidenum">
              <a:rPr lang="en-US" smtClean="0"/>
              <a:t>‹#›</a:t>
            </a:fld>
            <a:endParaRPr lang="en-US"/>
          </a:p>
        </p:txBody>
      </p:sp>
      <p:pic>
        <p:nvPicPr>
          <p:cNvPr id="5" name="Picture 4">
            <a:extLst>
              <a:ext uri="{FF2B5EF4-FFF2-40B4-BE49-F238E27FC236}">
                <a16:creationId xmlns:a16="http://schemas.microsoft.com/office/drawing/2014/main" id="{F04921B9-BA3E-2CB4-A0E1-7E2DC6FD75D7}"/>
              </a:ext>
              <a:ext uri="{C183D7F6-B498-43B3-948B-1728B52AA6E4}">
                <adec:decorative xmlns:adec="http://schemas.microsoft.com/office/drawing/2017/decorative" val="1"/>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101812" y="35883"/>
            <a:ext cx="1090188"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01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29267597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A041F-8EED-418E-9D12-FF634DB8CEFC}" type="datetimeFigureOut">
              <a:rPr lang="en-US" smtClean="0"/>
              <a:t>10/4/24</a:t>
            </a:fld>
            <a:endParaRPr lang="en-US"/>
          </a:p>
        </p:txBody>
      </p:sp>
      <p:sp>
        <p:nvSpPr>
          <p:cNvPr id="6" name="Footer Placeholder 5"/>
          <p:cNvSpPr>
            <a:spLocks noGrp="1"/>
          </p:cNvSpPr>
          <p:nvPr>
            <p:ph type="ftr" sz="quarter" idx="11"/>
          </p:nvPr>
        </p:nvSpPr>
        <p:spPr/>
        <p:txBody>
          <a:bodyPr/>
          <a:lstStyle/>
          <a:p>
            <a:r>
              <a:rPr lang="en-US"/>
              <a:t> Logo for Texas Workforce Solutions-Vocational Rehabilitation Services</a:t>
            </a:r>
          </a:p>
        </p:txBody>
      </p:sp>
      <p:sp>
        <p:nvSpPr>
          <p:cNvPr id="7" name="Slide Number Placeholder 6"/>
          <p:cNvSpPr>
            <a:spLocks noGrp="1"/>
          </p:cNvSpPr>
          <p:nvPr>
            <p:ph type="sldNum" sz="quarter" idx="12"/>
          </p:nvPr>
        </p:nvSpPr>
        <p:spPr/>
        <p:txBody>
          <a:bodyPr/>
          <a:lstStyle/>
          <a:p>
            <a:fld id="{775B6C71-B8E2-4E4D-A4A3-1937B1299F9F}" type="slidenum">
              <a:rPr lang="en-US" smtClean="0"/>
              <a:t>‹#›</a:t>
            </a:fld>
            <a:endParaRPr lang="en-US"/>
          </a:p>
        </p:txBody>
      </p:sp>
    </p:spTree>
    <p:extLst>
      <p:ext uri="{BB962C8B-B14F-4D97-AF65-F5344CB8AC3E}">
        <p14:creationId xmlns:p14="http://schemas.microsoft.com/office/powerpoint/2010/main" val="10881611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A041F-8EED-418E-9D12-FF634DB8CEFC}" type="datetimeFigureOut">
              <a:rPr lang="en-US" smtClean="0"/>
              <a:pPr/>
              <a:t>10/4/24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Logo for Texas Workforce Solutions-Vocational Rehabilitation Services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B6C71-B8E2-4E4D-A4A3-1937B1299F9F}" type="slidenum">
              <a:rPr lang="en-US" smtClean="0"/>
              <a:pPr/>
              <a:t>‹#›</a:t>
            </a:fld>
            <a:endParaRPr lang="en-US"/>
          </a:p>
        </p:txBody>
      </p:sp>
    </p:spTree>
    <p:extLst>
      <p:ext uri="{BB962C8B-B14F-4D97-AF65-F5344CB8AC3E}">
        <p14:creationId xmlns:p14="http://schemas.microsoft.com/office/powerpoint/2010/main" val="1046878123"/>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3677" r:id="rId13"/>
    <p:sldLayoutId id="214748367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p.twc.state.tx.us/services/VRLooku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mailto:vr.office.locator@twc.texas.gov"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twcgov.service-now.com/com.glideapp.servicecatalog_cat_item_view.do?v=1&amp;sysparm_id=e05bd29c1bf5e41016a1caab234bcb94&amp;sysparm_preview=true&amp;sysparm_domain_restore=false&amp;sysparm_stack=n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ntra.twc.texas.gov/intranet/vrs/html/transition.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ransitionta.org/interagency-collabor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VR.Pre-ETS@twc.texas.gov" TargetMode="External"/><Relationship Id="rId3" Type="http://schemas.openxmlformats.org/officeDocument/2006/relationships/diagramLayout" Target="../diagrams/layout4.xml"/><Relationship Id="rId7" Type="http://schemas.openxmlformats.org/officeDocument/2006/relationships/image" Target="../media/image42.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hyperlink" Target="https://tealprod.tea.state.tx.us/Tea.AskTed.Web/Forms/ESCSearchScreen.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spedsupport.tea.texas.gov/statewide-contac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rebecca.quintero@twc.texas.gov" TargetMode="External"/><Relationship Id="rId3" Type="http://schemas.openxmlformats.org/officeDocument/2006/relationships/hyperlink" Target="mailto:Andrew.Castillo@twc.texas.gov" TargetMode="External"/><Relationship Id="rId7" Type="http://schemas.openxmlformats.org/officeDocument/2006/relationships/hyperlink" Target="mailto:kristin.johnson@twc.texas.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rosla.hocker@twc.texas.gov" TargetMode="External"/><Relationship Id="rId5" Type="http://schemas.openxmlformats.org/officeDocument/2006/relationships/hyperlink" Target="mailto:Janeen.Gordon@twc.texas.gov" TargetMode="External"/><Relationship Id="rId4" Type="http://schemas.openxmlformats.org/officeDocument/2006/relationships/hyperlink" Target="mailto:herlinda.rodriguez@twc.texas.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Erin.Wilder@twc.texas.gov"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mailto:VR.Pre-ETS@twc.texas.gov" TargetMode="External"/><Relationship Id="rId5" Type="http://schemas.openxmlformats.org/officeDocument/2006/relationships/hyperlink" Target="mailto:Alyssa.kee@twc.texas.gov" TargetMode="External"/><Relationship Id="rId4" Type="http://schemas.openxmlformats.org/officeDocument/2006/relationships/hyperlink" Target="mailto:Kevin.Markel@twc.texas.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VR.office.locator@twc.state.tx.u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twc.texa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56CBB-45E7-718A-F74C-DE561CCBD018}"/>
              </a:ext>
            </a:extLst>
          </p:cNvPr>
          <p:cNvSpPr>
            <a:spLocks noGrp="1"/>
          </p:cNvSpPr>
          <p:nvPr>
            <p:ph type="ctrTitle"/>
          </p:nvPr>
        </p:nvSpPr>
        <p:spPr>
          <a:xfrm>
            <a:off x="838199" y="1093788"/>
            <a:ext cx="10506455" cy="2967208"/>
          </a:xfrm>
        </p:spPr>
        <p:txBody>
          <a:bodyPr>
            <a:normAutofit fontScale="90000"/>
          </a:bodyPr>
          <a:lstStyle/>
          <a:p>
            <a:r>
              <a:rPr lang="en-US" sz="8000" dirty="0">
                <a:latin typeface="Amasis MT Pro Black" panose="02040A04050005020304" pitchFamily="18" charset="0"/>
              </a:rPr>
              <a:t>Pre-ETS Regional Training Breakouts</a:t>
            </a:r>
            <a:br>
              <a:rPr lang="en-US" sz="8000" dirty="0">
                <a:latin typeface="Amasis MT Pro Black" panose="02040A04050005020304" pitchFamily="18" charset="0"/>
              </a:rPr>
            </a:br>
            <a:r>
              <a:rPr lang="en-US" sz="5300" dirty="0">
                <a:latin typeface="Amasis MT Pro Black" panose="02040A04050005020304" pitchFamily="18" charset="0"/>
              </a:rPr>
              <a:t>VR Region 1</a:t>
            </a:r>
            <a:br>
              <a:rPr lang="en-US" sz="5300" dirty="0">
                <a:latin typeface="Amasis MT Pro Black" panose="02040A04050005020304" pitchFamily="18" charset="0"/>
              </a:rPr>
            </a:br>
            <a:r>
              <a:rPr lang="en-US" sz="5300" dirty="0">
                <a:latin typeface="Amasis MT Pro Black" panose="02040A04050005020304" pitchFamily="18" charset="0"/>
              </a:rPr>
              <a:t>ESC 9,14,15,16,17,18,19</a:t>
            </a:r>
            <a:endParaRPr lang="en-US" sz="8000" dirty="0">
              <a:latin typeface="Amasis MT Pro Black" panose="02040A04050005020304" pitchFamily="18" charset="0"/>
            </a:endParaRPr>
          </a:p>
        </p:txBody>
      </p:sp>
      <p:sp>
        <p:nvSpPr>
          <p:cNvPr id="3" name="Subtitle 2">
            <a:extLst>
              <a:ext uri="{FF2B5EF4-FFF2-40B4-BE49-F238E27FC236}">
                <a16:creationId xmlns:a16="http://schemas.microsoft.com/office/drawing/2014/main" id="{AFDA8326-ADEE-C1F8-4386-9CAC86953053}"/>
              </a:ext>
            </a:extLst>
          </p:cNvPr>
          <p:cNvSpPr>
            <a:spLocks noGrp="1"/>
          </p:cNvSpPr>
          <p:nvPr>
            <p:ph type="subTitle" idx="1"/>
          </p:nvPr>
        </p:nvSpPr>
        <p:spPr>
          <a:xfrm>
            <a:off x="7400924" y="4619624"/>
            <a:ext cx="3946779" cy="1292289"/>
          </a:xfrm>
        </p:spPr>
        <p:txBody>
          <a:bodyPr>
            <a:normAutofit fontScale="92500" lnSpcReduction="10000"/>
          </a:bodyPr>
          <a:lstStyle/>
          <a:p>
            <a:pPr algn="r"/>
            <a:r>
              <a:rPr lang="en-US" sz="2000" b="1" dirty="0">
                <a:latin typeface="+mj-lt"/>
              </a:rPr>
              <a:t>Statewide Capacity Building Conference</a:t>
            </a:r>
          </a:p>
          <a:p>
            <a:pPr algn="r"/>
            <a:r>
              <a:rPr lang="en-US" sz="2000" b="1" dirty="0">
                <a:latin typeface="+mj-lt"/>
              </a:rPr>
              <a:t> Frisco, TX</a:t>
            </a:r>
          </a:p>
          <a:p>
            <a:pPr algn="r"/>
            <a:r>
              <a:rPr lang="en-US" sz="2000" b="1" dirty="0">
                <a:latin typeface="+mj-lt"/>
              </a:rPr>
              <a:t>October 2024</a:t>
            </a:r>
          </a:p>
        </p:txBody>
      </p:sp>
      <p:sp>
        <p:nvSpPr>
          <p:cNvPr id="24" name="Rectangle 23">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DB13492-95ED-A328-566B-52118C8C50A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a:t>
            </a:fld>
            <a:endParaRPr lang="en-US">
              <a:solidFill>
                <a:schemeClr val="tx1">
                  <a:lumMod val="50000"/>
                  <a:lumOff val="50000"/>
                </a:schemeClr>
              </a:solidFill>
            </a:endParaRPr>
          </a:p>
        </p:txBody>
      </p:sp>
    </p:spTree>
    <p:extLst>
      <p:ext uri="{BB962C8B-B14F-4D97-AF65-F5344CB8AC3E}">
        <p14:creationId xmlns:p14="http://schemas.microsoft.com/office/powerpoint/2010/main" val="1226192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43" y="179077"/>
            <a:ext cx="6690346" cy="1851246"/>
          </a:xfrm>
        </p:spPr>
        <p:txBody>
          <a:bodyPr anchor="ctr">
            <a:noAutofit/>
          </a:bodyPr>
          <a:lstStyle/>
          <a:p>
            <a:pPr algn="ctr"/>
            <a:r>
              <a:rPr lang="en-US" dirty="0">
                <a:latin typeface="Amasis MT Pro Black" panose="02040A04050005020304" pitchFamily="18" charset="0"/>
              </a:rPr>
              <a:t>Initiating Contact with Your VR Office</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0909" y="2330505"/>
            <a:ext cx="6530109" cy="4161735"/>
          </a:xfrm>
        </p:spPr>
        <p:txBody>
          <a:bodyPr vert="horz" lIns="91440" tIns="45720" rIns="91440" bIns="45720" rtlCol="0" anchor="ctr">
            <a:normAutofit fontScale="92500"/>
          </a:bodyPr>
          <a:lstStyle/>
          <a:p>
            <a:pPr marL="0" indent="0">
              <a:buNone/>
            </a:pPr>
            <a:endParaRPr lang="en-US" sz="2400" dirty="0">
              <a:cs typeface="Calibri"/>
            </a:endParaRPr>
          </a:p>
          <a:p>
            <a:r>
              <a:rPr lang="en-US" sz="2600" dirty="0"/>
              <a:t>Contact your assigned TVRC or VRC High School Liaison </a:t>
            </a:r>
          </a:p>
          <a:p>
            <a:r>
              <a:rPr lang="en-US" sz="2600" dirty="0"/>
              <a:t>Call VR Inquiries at (512) 936-6400</a:t>
            </a:r>
          </a:p>
          <a:p>
            <a:r>
              <a:rPr lang="en-US" sz="2600" dirty="0">
                <a:cs typeface="Calibri"/>
              </a:rPr>
              <a:t>Use </a:t>
            </a:r>
            <a:r>
              <a:rPr lang="en-US" sz="2600" dirty="0">
                <a:solidFill>
                  <a:srgbClr val="3333FF"/>
                </a:solidFill>
                <a:hlinkClick r:id="rId3">
                  <a:extLst>
                    <a:ext uri="{A12FA001-AC4F-418D-AE19-62706E023703}">
                      <ahyp:hlinkClr xmlns:ahyp="http://schemas.microsoft.com/office/drawing/2018/hyperlinkcolor" val="tx"/>
                    </a:ext>
                  </a:extLst>
                </a:hlinkClick>
              </a:rPr>
              <a:t>VR Office Locator </a:t>
            </a:r>
            <a:r>
              <a:rPr lang="en-US" sz="2600" dirty="0"/>
              <a:t>website (find an office near you)</a:t>
            </a:r>
            <a:endParaRPr lang="en-US" sz="2600" dirty="0">
              <a:cs typeface="Calibri"/>
            </a:endParaRPr>
          </a:p>
          <a:p>
            <a:r>
              <a:rPr lang="en-US" sz="2600" dirty="0"/>
              <a:t>Email </a:t>
            </a:r>
            <a:r>
              <a:rPr lang="en-US" sz="2600" dirty="0">
                <a:solidFill>
                  <a:srgbClr val="3333FF"/>
                </a:solidFill>
                <a:hlinkClick r:id="rId4">
                  <a:extLst>
                    <a:ext uri="{A12FA001-AC4F-418D-AE19-62706E023703}">
                      <ahyp:hlinkClr xmlns:ahyp="http://schemas.microsoft.com/office/drawing/2018/hyperlinkcolor" val="tx"/>
                    </a:ext>
                  </a:extLst>
                </a:hlinkClick>
              </a:rPr>
              <a:t>vr.office.locator@twc.texas.gov</a:t>
            </a:r>
            <a:r>
              <a:rPr lang="en-US" sz="2600" dirty="0">
                <a:solidFill>
                  <a:srgbClr val="3333FF"/>
                </a:solidFill>
              </a:rPr>
              <a:t> </a:t>
            </a:r>
            <a:r>
              <a:rPr lang="en-US" sz="2600" dirty="0"/>
              <a:t>with your name, phone number, and address</a:t>
            </a:r>
          </a:p>
          <a:p>
            <a:r>
              <a:rPr lang="en-US" sz="2600" dirty="0">
                <a:cs typeface="Calibri"/>
              </a:rPr>
              <a:t>Engage with your local Regional Transition Program Specialist to find appropriate counselor</a:t>
            </a:r>
          </a:p>
          <a:p>
            <a:endParaRPr lang="en-US" sz="2000" dirty="0"/>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R Office Locator">
            <a:extLst>
              <a:ext uri="{FF2B5EF4-FFF2-40B4-BE49-F238E27FC236}">
                <a16:creationId xmlns:a16="http://schemas.microsoft.com/office/drawing/2014/main" id="{ACC0E611-C216-13A7-EF42-8A985ABD8D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7083423" y="868218"/>
            <a:ext cx="4397433" cy="1847273"/>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 code for VR Office Locator&#10;">
            <a:extLst>
              <a:ext uri="{FF2B5EF4-FFF2-40B4-BE49-F238E27FC236}">
                <a16:creationId xmlns:a16="http://schemas.microsoft.com/office/drawing/2014/main" id="{7DCB0115-2619-F853-99C5-8DB13D9567E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6931" r="2341" b="-5"/>
          <a:stretch/>
        </p:blipFill>
        <p:spPr bwMode="auto">
          <a:xfrm>
            <a:off x="8185811" y="3707894"/>
            <a:ext cx="2423190" cy="25187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F0FD364-60FF-E0B7-6590-254C51A9A654}"/>
              </a:ext>
            </a:extLst>
          </p:cNvPr>
          <p:cNvSpPr>
            <a:spLocks noGrp="1"/>
          </p:cNvSpPr>
          <p:nvPr>
            <p:ph type="sldNum" sz="quarter" idx="12"/>
          </p:nvPr>
        </p:nvSpPr>
        <p:spPr>
          <a:xfrm>
            <a:off x="9385070" y="6492240"/>
            <a:ext cx="1055716" cy="365125"/>
          </a:xfrm>
        </p:spPr>
        <p:txBody>
          <a:bodyPr>
            <a:normAutofit/>
          </a:bodyPr>
          <a:lstStyle/>
          <a:p>
            <a:pPr>
              <a:spcAft>
                <a:spcPts val="600"/>
              </a:spcAft>
            </a:pPr>
            <a:fld id="{775B6C71-B8E2-4E4D-A4A3-1937B1299F9F}" type="slidenum">
              <a:rPr lang="en-US" smtClean="0"/>
              <a:pPr>
                <a:spcAft>
                  <a:spcPts val="600"/>
                </a:spcAft>
              </a:pPr>
              <a:t>10</a:t>
            </a:fld>
            <a:endParaRPr lang="en-US"/>
          </a:p>
        </p:txBody>
      </p:sp>
    </p:spTree>
    <p:extLst>
      <p:ext uri="{BB962C8B-B14F-4D97-AF65-F5344CB8AC3E}">
        <p14:creationId xmlns:p14="http://schemas.microsoft.com/office/powerpoint/2010/main" val="191461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7784" y="640823"/>
            <a:ext cx="3905876" cy="5583148"/>
          </a:xfrm>
        </p:spPr>
        <p:txBody>
          <a:bodyPr anchor="ctr">
            <a:normAutofit/>
          </a:bodyPr>
          <a:lstStyle/>
          <a:p>
            <a:pPr algn="ctr"/>
            <a:r>
              <a:rPr lang="en-US" dirty="0">
                <a:latin typeface="Amasis MT Pro Black" panose="02040A04050005020304" pitchFamily="18" charset="0"/>
              </a:rPr>
              <a:t>Submitting an Online Self-Referral</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11</a:t>
            </a:fld>
            <a:endParaRPr lang="en-US"/>
          </a:p>
        </p:txBody>
      </p:sp>
      <p:graphicFrame>
        <p:nvGraphicFramePr>
          <p:cNvPr id="25" name="Content Placeholder 5" descr="Info on how to submit an online referral.  ">
            <a:extLst>
              <a:ext uri="{FF2B5EF4-FFF2-40B4-BE49-F238E27FC236}">
                <a16:creationId xmlns:a16="http://schemas.microsoft.com/office/drawing/2014/main" id="{7A283820-4DC1-6887-8A50-D7916D9ECED8}"/>
              </a:ext>
            </a:extLst>
          </p:cNvPr>
          <p:cNvGraphicFramePr>
            <a:graphicFrameLocks noGrp="1"/>
          </p:cNvGraphicFramePr>
          <p:nvPr>
            <p:ph idx="1"/>
            <p:extLst>
              <p:ext uri="{D42A27DB-BD31-4B8C-83A1-F6EECF244321}">
                <p14:modId xmlns:p14="http://schemas.microsoft.com/office/powerpoint/2010/main" val="4131496654"/>
              </p:ext>
            </p:extLst>
          </p:nvPr>
        </p:nvGraphicFramePr>
        <p:xfrm>
          <a:off x="4611440" y="766763"/>
          <a:ext cx="743277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36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E2BDA2C-FD18-16FE-E323-1E2FC5C1E64C}"/>
              </a:ext>
            </a:extLst>
          </p:cNvPr>
          <p:cNvSpPr txBox="1">
            <a:spLocks noGrp="1"/>
          </p:cNvSpPr>
          <p:nvPr>
            <p:ph type="title" idx="4294967295"/>
          </p:nvPr>
        </p:nvSpPr>
        <p:spPr>
          <a:xfrm>
            <a:off x="54865" y="630936"/>
            <a:ext cx="4017263" cy="55831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Submitting an Online Self-Referral (</a:t>
            </a:r>
            <a:r>
              <a:rPr kumimoji="0" lang="en-US" sz="28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Continued</a:t>
            </a:r>
            <a:r>
              <a:rPr kumimoji="0" lang="en-US" sz="4400" b="0" i="0" u="none" strike="noStrike" kern="1200" cap="none" spc="0" normalizeH="0" baseline="0" noProof="0" dirty="0">
                <a:ln>
                  <a:noFill/>
                </a:ln>
                <a:solidFill>
                  <a:schemeClr val="tx1"/>
                </a:solidFill>
                <a:effectLst/>
                <a:uLnTx/>
                <a:uFillTx/>
                <a:latin typeface="Amasis MT Pro Black" panose="02040A04050005020304" pitchFamily="18" charset="0"/>
                <a:ea typeface="+mj-ea"/>
                <a:cs typeface="+mj-cs"/>
              </a:rPr>
              <a:t>)</a:t>
            </a:r>
          </a:p>
        </p:txBody>
      </p:sp>
      <p:pic>
        <p:nvPicPr>
          <p:cNvPr id="2050" name="Picture 2" descr="Picture of the Start My VR logo with QR code">
            <a:hlinkClick r:id="rId3"/>
            <a:extLst>
              <a:ext uri="{FF2B5EF4-FFF2-40B4-BE49-F238E27FC236}">
                <a16:creationId xmlns:a16="http://schemas.microsoft.com/office/drawing/2014/main" id="{628261EA-2EC7-4655-A32F-A21DDF32447F}"/>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4296" y="1738439"/>
            <a:ext cx="6894576" cy="1937634"/>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892040" y="4179741"/>
            <a:ext cx="6894576" cy="1428487"/>
          </a:xfrm>
        </p:spPr>
        <p:txBody>
          <a:bodyPr vert="horz" lIns="91440" tIns="45720" rIns="91440" bIns="45720" rtlCol="0" anchor="t">
            <a:normAutofit/>
          </a:bodyPr>
          <a:lstStyle/>
          <a:p>
            <a:pPr marL="0" indent="0">
              <a:buNone/>
            </a:pPr>
            <a:endParaRPr lang="en-US" sz="3200" dirty="0">
              <a:cs typeface="Calibri"/>
            </a:endParaRPr>
          </a:p>
          <a:p>
            <a:pPr marL="0" indent="0">
              <a:buNone/>
            </a:pPr>
            <a:r>
              <a:rPr lang="en-US" sz="3200" dirty="0">
                <a:solidFill>
                  <a:srgbClr val="3333FF"/>
                </a:solidFill>
                <a:hlinkClick r:id="rId3">
                  <a:extLst>
                    <a:ext uri="{A12FA001-AC4F-418D-AE19-62706E023703}">
                      <ahyp:hlinkClr xmlns:ahyp="http://schemas.microsoft.com/office/drawing/2018/hyperlinkcolor" val="tx"/>
                    </a:ext>
                  </a:extLst>
                </a:hlinkClick>
              </a:rPr>
              <a:t>Start My VR</a:t>
            </a:r>
            <a:r>
              <a:rPr lang="en-US" sz="3200" dirty="0">
                <a:solidFill>
                  <a:srgbClr val="3333FF"/>
                </a:solidFill>
              </a:rPr>
              <a:t> </a:t>
            </a:r>
            <a:r>
              <a:rPr lang="en-US" sz="3200" dirty="0"/>
              <a:t>– O</a:t>
            </a:r>
            <a:r>
              <a:rPr lang="en-US" sz="3600" b="1" dirty="0">
                <a:latin typeface="+mj-lt"/>
              </a:rPr>
              <a:t>nline Self-Referral</a:t>
            </a:r>
            <a:endParaRPr lang="en-US" sz="3600" b="1" dirty="0">
              <a:latin typeface="+mj-lt"/>
              <a:cs typeface="Calibri" panose="020F0502020204030204"/>
            </a:endParaRPr>
          </a:p>
          <a:p>
            <a:pPr marL="457200" lvl="1" indent="0">
              <a:buNone/>
            </a:pPr>
            <a:endParaRPr lang="en-US" sz="2200" dirty="0">
              <a:highlight>
                <a:srgbClr val="FFFF00"/>
              </a:highlight>
            </a:endParaRPr>
          </a:p>
          <a:p>
            <a:endParaRPr lang="en-US" sz="2200" dirty="0"/>
          </a:p>
        </p:txBody>
      </p:sp>
      <p:sp>
        <p:nvSpPr>
          <p:cNvPr id="5" name="Slide Number Placeholder 4">
            <a:extLst>
              <a:ext uri="{FF2B5EF4-FFF2-40B4-BE49-F238E27FC236}">
                <a16:creationId xmlns:a16="http://schemas.microsoft.com/office/drawing/2014/main" id="{85215D6F-82C4-A1FD-CD7D-FCDEEFFA32B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12</a:t>
            </a:fld>
            <a:endParaRPr lang="en-US"/>
          </a:p>
        </p:txBody>
      </p:sp>
    </p:spTree>
    <p:extLst>
      <p:ext uri="{BB962C8B-B14F-4D97-AF65-F5344CB8AC3E}">
        <p14:creationId xmlns:p14="http://schemas.microsoft.com/office/powerpoint/2010/main" val="302412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ig yellow arrow opposite small white arrows">
            <a:extLst>
              <a:ext uri="{FF2B5EF4-FFF2-40B4-BE49-F238E27FC236}">
                <a16:creationId xmlns:a16="http://schemas.microsoft.com/office/drawing/2014/main" id="{5EE3EA97-EC9A-6D50-A771-62353B15F2CF}"/>
              </a:ext>
            </a:extLst>
          </p:cNvPr>
          <p:cNvPicPr>
            <a:picLocks noChangeAspect="1"/>
          </p:cNvPicPr>
          <p:nvPr/>
        </p:nvPicPr>
        <p:blipFill>
          <a:blip r:embed="rId3" cstate="screen">
            <a:extLst>
              <a:ext uri="{28A0092B-C50C-407E-A947-70E740481C1C}">
                <a14:useLocalDpi xmlns:a14="http://schemas.microsoft.com/office/drawing/2010/main"/>
              </a:ext>
            </a:extLst>
          </a:blip>
          <a:srcRect r="-1" b="-1"/>
          <a:stretch/>
        </p:blipFill>
        <p:spPr>
          <a:xfrm>
            <a:off x="2555019" y="-136515"/>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 y="394211"/>
            <a:ext cx="7165911" cy="1314423"/>
          </a:xfrm>
        </p:spPr>
        <p:txBody>
          <a:bodyPr>
            <a:normAutofit/>
          </a:bodyPr>
          <a:lstStyle/>
          <a:p>
            <a:r>
              <a:rPr lang="en-US" sz="3200" dirty="0">
                <a:latin typeface="ADLaM Display" panose="02010000000000000000" pitchFamily="2" charset="0"/>
                <a:ea typeface="ADLaM Display" panose="02010000000000000000" pitchFamily="2" charset="0"/>
                <a:cs typeface="ADLaM Display" panose="02010000000000000000" pitchFamily="2" charset="0"/>
              </a:rPr>
              <a:t>Supplementing vs Supplanting</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76795" y="1845159"/>
            <a:ext cx="5854959" cy="3742762"/>
          </a:xfrm>
        </p:spPr>
        <p:txBody>
          <a:bodyPr vert="horz" lIns="91440" tIns="45720" rIns="91440" bIns="45720" rtlCol="0">
            <a:normAutofit fontScale="92500" lnSpcReduction="10000"/>
          </a:bodyPr>
          <a:lstStyle/>
          <a:p>
            <a:r>
              <a:rPr lang="en-US" sz="2000" dirty="0">
                <a:latin typeface="+mj-lt"/>
              </a:rPr>
              <a:t>VR should not cover items included on the student’s IEP because this is the school’s responsibility under IDEA.</a:t>
            </a:r>
          </a:p>
          <a:p>
            <a:endParaRPr lang="en-US" sz="2000" dirty="0">
              <a:latin typeface="+mj-lt"/>
            </a:endParaRPr>
          </a:p>
          <a:p>
            <a:r>
              <a:rPr lang="en-US" sz="2000" dirty="0">
                <a:latin typeface="+mj-lt"/>
              </a:rPr>
              <a:t>All services VR provides must be reasonable and necessary for the student to reach employment goal.</a:t>
            </a:r>
          </a:p>
          <a:p>
            <a:endParaRPr lang="en-US" sz="2000" dirty="0">
              <a:latin typeface="+mj-lt"/>
            </a:endParaRPr>
          </a:p>
          <a:p>
            <a:r>
              <a:rPr lang="en-US" sz="2000" dirty="0">
                <a:latin typeface="+mj-lt"/>
              </a:rPr>
              <a:t>When gray areas in services arise, it is best to meet and discuss the need so that the two agencies can partner and pool resources.</a:t>
            </a:r>
          </a:p>
          <a:p>
            <a:endParaRPr lang="en-US" sz="2000" dirty="0">
              <a:latin typeface="+mj-lt"/>
            </a:endParaRPr>
          </a:p>
          <a:p>
            <a:r>
              <a:rPr lang="en-US" sz="2000" dirty="0">
                <a:latin typeface="+mj-lt"/>
              </a:rPr>
              <a:t>Example of gray area: Work Experience supported by both the school and Vocational Rehabilitation.</a:t>
            </a:r>
          </a:p>
          <a:p>
            <a:pPr marL="0" indent="0">
              <a:buNone/>
            </a:pPr>
            <a:endParaRPr lang="en-US" sz="1400" dirty="0"/>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178731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30629" y="365125"/>
            <a:ext cx="6522098" cy="1325563"/>
          </a:xfrm>
        </p:spPr>
        <p:txBody>
          <a:bodyPr>
            <a:normAutofit/>
          </a:bodyPr>
          <a:lstStyle/>
          <a:p>
            <a:pPr algn="ctr"/>
            <a:r>
              <a:rPr lang="en-US" dirty="0"/>
              <a:t> </a:t>
            </a:r>
            <a:r>
              <a:rPr lang="en-US" sz="3600" dirty="0">
                <a:latin typeface="Amasis MT Pro Black" panose="02040A04050005020304" pitchFamily="18" charset="0"/>
              </a:rPr>
              <a:t>Student Referral Process</a:t>
            </a:r>
            <a:endParaRPr lang="en-US" dirty="0">
              <a:latin typeface="Amasis MT Pro Black" panose="02040A04050005020304" pitchFamily="18" charset="0"/>
            </a:endParaRPr>
          </a:p>
        </p:txBody>
      </p:sp>
      <p:sp>
        <p:nvSpPr>
          <p:cNvPr id="52" name="Freeform: Shape 51">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344032" y="1825625"/>
            <a:ext cx="6194208" cy="4351338"/>
          </a:xfrm>
        </p:spPr>
        <p:txBody>
          <a:bodyPr vert="horz" lIns="91440" tIns="45720" rIns="91440" bIns="45720" rtlCol="0">
            <a:normAutofit fontScale="85000" lnSpcReduction="10000"/>
          </a:bodyPr>
          <a:lstStyle/>
          <a:p>
            <a:r>
              <a:rPr lang="en-US" sz="1900" dirty="0">
                <a:latin typeface="+mj-lt"/>
              </a:rPr>
              <a:t>School staff have the </a:t>
            </a:r>
            <a:r>
              <a:rPr lang="en-US" sz="1900" b="1" dirty="0">
                <a:latin typeface="+mj-lt"/>
              </a:rPr>
              <a:t>option </a:t>
            </a:r>
            <a:r>
              <a:rPr lang="en-US" sz="1900" dirty="0">
                <a:latin typeface="+mj-lt"/>
              </a:rPr>
              <a:t>to submit a </a:t>
            </a:r>
            <a:r>
              <a:rPr lang="en-US" sz="1900" b="1" u="sng" dirty="0">
                <a:latin typeface="+mj-lt"/>
              </a:rPr>
              <a:t>VR 2002 Referral Form</a:t>
            </a:r>
            <a:r>
              <a:rPr lang="en-US" sz="1900" dirty="0">
                <a:latin typeface="+mj-lt"/>
              </a:rPr>
              <a:t> for each student referral; signatures are not required for this form. </a:t>
            </a:r>
          </a:p>
          <a:p>
            <a:r>
              <a:rPr lang="en-US" sz="1900" dirty="0">
                <a:latin typeface="+mj-lt"/>
              </a:rPr>
              <a:t>In addition, school staff also have the </a:t>
            </a:r>
            <a:r>
              <a:rPr lang="en-US" sz="1900" b="1" dirty="0">
                <a:latin typeface="+mj-lt"/>
              </a:rPr>
              <a:t>option</a:t>
            </a:r>
            <a:r>
              <a:rPr lang="en-US" sz="1900" dirty="0">
                <a:latin typeface="+mj-lt"/>
              </a:rPr>
              <a:t> to submit school records and reports upon signed release from student/guardian.</a:t>
            </a:r>
            <a:endParaRPr lang="en-US" sz="1900" dirty="0">
              <a:latin typeface="+mj-lt"/>
              <a:cs typeface="Calibri"/>
            </a:endParaRPr>
          </a:p>
          <a:p>
            <a:pPr algn="just"/>
            <a:r>
              <a:rPr lang="en-US" sz="1900" dirty="0">
                <a:latin typeface="+mj-lt"/>
              </a:rPr>
              <a:t>School staff and VR Counselor set up a meeting to discuss student referrals, pertinent information is obtained to start the understanding of student's needs.</a:t>
            </a:r>
            <a:endParaRPr lang="en-US" sz="1900" dirty="0">
              <a:latin typeface="+mj-lt"/>
              <a:ea typeface="Verdana"/>
              <a:cs typeface="Calibri"/>
            </a:endParaRPr>
          </a:p>
          <a:p>
            <a:r>
              <a:rPr lang="en-US" sz="1900" b="1" u="sng" dirty="0">
                <a:latin typeface="+mj-lt"/>
                <a:ea typeface="Verdana"/>
                <a:cs typeface="Calibri"/>
              </a:rPr>
              <a:t>Appropriate Referrals</a:t>
            </a:r>
            <a:r>
              <a:rPr lang="en-US" sz="1900" dirty="0">
                <a:latin typeface="+mj-lt"/>
                <a:ea typeface="Verdana"/>
                <a:cs typeface="Calibri"/>
              </a:rPr>
              <a:t>:</a:t>
            </a:r>
          </a:p>
          <a:p>
            <a:pPr lvl="1"/>
            <a:r>
              <a:rPr lang="en-US" sz="1900" dirty="0">
                <a:latin typeface="+mj-lt"/>
                <a:ea typeface="Verdana"/>
                <a:cs typeface="Calibri"/>
              </a:rPr>
              <a:t>SPED Students</a:t>
            </a:r>
          </a:p>
          <a:p>
            <a:pPr lvl="1"/>
            <a:r>
              <a:rPr lang="en-US" sz="1900" dirty="0">
                <a:latin typeface="+mj-lt"/>
                <a:ea typeface="Verdana"/>
                <a:cs typeface="Calibri"/>
              </a:rPr>
              <a:t>504 Students</a:t>
            </a:r>
            <a:endParaRPr lang="en-US" sz="1900" i="1" dirty="0">
              <a:latin typeface="+mj-lt"/>
              <a:ea typeface="Verdana"/>
              <a:cs typeface="Calibri"/>
            </a:endParaRPr>
          </a:p>
          <a:p>
            <a:pPr lvl="1"/>
            <a:r>
              <a:rPr lang="en-US" sz="1900" dirty="0">
                <a:latin typeface="+mj-lt"/>
                <a:ea typeface="Verdana"/>
                <a:cs typeface="Calibri"/>
              </a:rPr>
              <a:t>18+ Students</a:t>
            </a:r>
          </a:p>
          <a:p>
            <a:pPr lvl="1"/>
            <a:r>
              <a:rPr lang="en-US" sz="1900" dirty="0">
                <a:latin typeface="+mj-lt"/>
                <a:ea typeface="Verdana"/>
                <a:cs typeface="Calibri"/>
              </a:rPr>
              <a:t>Career and Technical Education (CTE) Students</a:t>
            </a:r>
          </a:p>
          <a:p>
            <a:pPr lvl="1"/>
            <a:r>
              <a:rPr lang="en-US" sz="1900" dirty="0">
                <a:latin typeface="+mj-lt"/>
                <a:ea typeface="Verdana"/>
                <a:cs typeface="Calibri"/>
              </a:rPr>
              <a:t>Students who have not disclosed their disability, but Teachers/Nurses see needs on campus.</a:t>
            </a:r>
          </a:p>
          <a:p>
            <a:pPr marL="0" indent="0">
              <a:buNone/>
            </a:pPr>
            <a:endParaRPr lang="en-US" sz="1900" dirty="0">
              <a:latin typeface="+mj-lt"/>
              <a:ea typeface="Verdana"/>
              <a:cs typeface="Calibri"/>
            </a:endParaRPr>
          </a:p>
          <a:p>
            <a:pPr marL="0" indent="0">
              <a:buNone/>
            </a:pPr>
            <a:r>
              <a:rPr lang="en-US" sz="1900" b="1" i="1" u="sng" dirty="0">
                <a:solidFill>
                  <a:schemeClr val="accent2">
                    <a:lumMod val="75000"/>
                  </a:schemeClr>
                </a:solidFill>
                <a:latin typeface="+mj-lt"/>
                <a:cs typeface="Calibri"/>
              </a:rPr>
              <a:t>NOTE:</a:t>
            </a:r>
            <a:r>
              <a:rPr lang="en-US" sz="1900" b="1" i="1" dirty="0">
                <a:solidFill>
                  <a:schemeClr val="accent2">
                    <a:lumMod val="75000"/>
                  </a:schemeClr>
                </a:solidFill>
                <a:latin typeface="+mj-lt"/>
                <a:cs typeface="Calibri"/>
              </a:rPr>
              <a:t> The </a:t>
            </a:r>
            <a:r>
              <a:rPr lang="en-US" sz="1900" b="1" i="1" u="sng" dirty="0">
                <a:solidFill>
                  <a:schemeClr val="accent2">
                    <a:lumMod val="75000"/>
                  </a:schemeClr>
                </a:solidFill>
                <a:latin typeface="+mj-lt"/>
                <a:cs typeface="Calibri"/>
              </a:rPr>
              <a:t>VR 1820</a:t>
            </a:r>
            <a:r>
              <a:rPr lang="en-US" sz="1900" b="1" i="1" dirty="0">
                <a:solidFill>
                  <a:schemeClr val="accent2">
                    <a:lumMod val="75000"/>
                  </a:schemeClr>
                </a:solidFill>
                <a:latin typeface="+mj-lt"/>
                <a:cs typeface="Calibri"/>
              </a:rPr>
              <a:t> form is </a:t>
            </a:r>
            <a:r>
              <a:rPr lang="en-US" sz="1900" b="1" i="1" u="sng" dirty="0">
                <a:solidFill>
                  <a:schemeClr val="accent2">
                    <a:lumMod val="75000"/>
                  </a:schemeClr>
                </a:solidFill>
                <a:latin typeface="+mj-lt"/>
                <a:cs typeface="Calibri"/>
              </a:rPr>
              <a:t>not</a:t>
            </a:r>
            <a:r>
              <a:rPr lang="en-US" sz="1900" b="1" i="1" dirty="0">
                <a:solidFill>
                  <a:schemeClr val="accent2">
                    <a:lumMod val="75000"/>
                  </a:schemeClr>
                </a:solidFill>
                <a:latin typeface="+mj-lt"/>
                <a:cs typeface="Calibri"/>
              </a:rPr>
              <a:t> completed by school staff.</a:t>
            </a:r>
            <a:endParaRPr lang="en-US" sz="1900" b="1" i="1" dirty="0">
              <a:solidFill>
                <a:schemeClr val="accent2">
                  <a:lumMod val="75000"/>
                </a:schemeClr>
              </a:solidFill>
              <a:latin typeface="+mj-lt"/>
            </a:endParaRPr>
          </a:p>
          <a:p>
            <a:pPr marL="0" indent="0">
              <a:buNone/>
            </a:pPr>
            <a:endParaRPr lang="en-US" sz="900" dirty="0"/>
          </a:p>
        </p:txBody>
      </p:sp>
      <p:sp>
        <p:nvSpPr>
          <p:cNvPr id="53" name="Oval 52">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Pen outline">
            <a:extLst>
              <a:ext uri="{FF2B5EF4-FFF2-40B4-BE49-F238E27FC236}">
                <a16:creationId xmlns:a16="http://schemas.microsoft.com/office/drawing/2014/main" id="{77006F5B-706F-C8E6-F7AA-318750ACCD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9650" y="726730"/>
            <a:ext cx="2125123" cy="21251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4" name="Freeform: Shape 5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55" name="Straight Connector 54">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10" name="Graphic 9" descr="Document outline">
            <a:extLst>
              <a:ext uri="{FF2B5EF4-FFF2-40B4-BE49-F238E27FC236}">
                <a16:creationId xmlns:a16="http://schemas.microsoft.com/office/drawing/2014/main" id="{22CC11AA-EA03-330F-1EB8-ABD994ECC9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44446" y="4510374"/>
            <a:ext cx="2066062" cy="206606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56" name="Freeform: Shape 55">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7E71F48F-269F-EB58-D590-5DC3F333A35A}"/>
              </a:ext>
            </a:extLst>
          </p:cNvPr>
          <p:cNvSpPr>
            <a:spLocks noGrp="1"/>
          </p:cNvSpPr>
          <p:nvPr>
            <p:ph type="sldNum" sz="quarter" idx="12"/>
          </p:nvPr>
        </p:nvSpPr>
        <p:spPr>
          <a:xfrm>
            <a:off x="9657162" y="6356350"/>
            <a:ext cx="1696637" cy="365125"/>
          </a:xfrm>
        </p:spPr>
        <p:txBody>
          <a:bodyPr>
            <a:normAutofit/>
          </a:bodyPr>
          <a:lstStyle/>
          <a:p>
            <a:pPr>
              <a:spcAft>
                <a:spcPts val="600"/>
              </a:spcAft>
            </a:pPr>
            <a:fld id="{775B6C71-B8E2-4E4D-A4A3-1937B1299F9F}" type="slidenum">
              <a:rPr lang="en-US" smtClean="0"/>
              <a:pPr>
                <a:spcAft>
                  <a:spcPts val="600"/>
                </a:spcAft>
              </a:pPr>
              <a:t>14</a:t>
            </a:fld>
            <a:endParaRPr lang="en-US"/>
          </a:p>
        </p:txBody>
      </p:sp>
      <p:sp>
        <p:nvSpPr>
          <p:cNvPr id="57" name="Arc 56">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865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982980" y="332652"/>
            <a:ext cx="10515600" cy="1273233"/>
          </a:xfrm>
        </p:spPr>
        <p:txBody>
          <a:bodyPr>
            <a:normAutofit/>
          </a:bodyPr>
          <a:lstStyle/>
          <a:p>
            <a:pPr algn="ctr"/>
            <a:r>
              <a:rPr lang="en-US" b="1" dirty="0">
                <a:latin typeface="Amasis MT Pro Black" panose="02040A04050005020304" pitchFamily="18" charset="0"/>
              </a:rPr>
              <a:t>Student Referral Process </a:t>
            </a:r>
            <a:r>
              <a:rPr lang="en-US" sz="2400" b="1" dirty="0">
                <a:latin typeface="Amasis MT Pro Black" panose="02040A04050005020304" pitchFamily="18" charset="0"/>
              </a:rPr>
              <a:t>(continued)</a:t>
            </a:r>
            <a:endParaRPr lang="en-US" b="1" dirty="0">
              <a:latin typeface="Amasis MT Pro Black" panose="02040A04050005020304" pitchFamily="18" charset="0"/>
            </a:endParaRPr>
          </a:p>
        </p:txBody>
      </p:sp>
      <p:sp>
        <p:nvSpPr>
          <p:cNvPr id="18" name="Rectangle 1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731520" y="2152998"/>
            <a:ext cx="11155680" cy="4019202"/>
          </a:xfrm>
        </p:spPr>
        <p:txBody>
          <a:bodyPr vert="horz" lIns="91440" tIns="45720" rIns="91440" bIns="45720" rtlCol="0">
            <a:normAutofit lnSpcReduction="10000"/>
          </a:bodyPr>
          <a:lstStyle/>
          <a:p>
            <a:r>
              <a:rPr lang="en-US" sz="2400" dirty="0">
                <a:latin typeface="+mj-lt"/>
                <a:cs typeface="Calibri"/>
              </a:rPr>
              <a:t>Counselor should contact student and parent to determine appropriate services where information is obtained to further understand the student’s needs and for the counselor to explain the purpose of the VR program.  </a:t>
            </a:r>
          </a:p>
          <a:p>
            <a:endParaRPr lang="en-US" sz="2400" dirty="0">
              <a:latin typeface="+mj-lt"/>
            </a:endParaRPr>
          </a:p>
          <a:p>
            <a:r>
              <a:rPr lang="en-US" sz="2400" dirty="0">
                <a:latin typeface="+mj-lt"/>
              </a:rPr>
              <a:t>Depending on the type of appropriate services, VR Counselors will follow the Potentially Eligible Process or the VR Application Process, by placing the student in Initial Contact with Case Assignment on the corresponding caseload.  </a:t>
            </a:r>
          </a:p>
          <a:p>
            <a:pPr lvl="1"/>
            <a:r>
              <a:rPr lang="en-US" dirty="0">
                <a:latin typeface="+mj-lt"/>
              </a:rPr>
              <a:t>If the student will go through the </a:t>
            </a:r>
            <a:r>
              <a:rPr lang="en-US" b="1" dirty="0">
                <a:latin typeface="+mj-lt"/>
              </a:rPr>
              <a:t>Potentially Eligible Process</a:t>
            </a:r>
            <a:r>
              <a:rPr lang="en-US" dirty="0">
                <a:latin typeface="+mj-lt"/>
              </a:rPr>
              <a:t>, a VR 1820 can be submitted</a:t>
            </a:r>
            <a:r>
              <a:rPr lang="en-US" dirty="0">
                <a:latin typeface="+mj-lt"/>
                <a:cs typeface="Calibri"/>
              </a:rPr>
              <a:t>. Only one VR 1820 form is necessary for the life of the case.</a:t>
            </a:r>
            <a:endParaRPr lang="en-US" dirty="0">
              <a:latin typeface="+mj-lt"/>
              <a:ea typeface="Verdana"/>
              <a:cs typeface="Calibri"/>
            </a:endParaRPr>
          </a:p>
          <a:p>
            <a:pPr lvl="1"/>
            <a:r>
              <a:rPr lang="en-US" dirty="0">
                <a:latin typeface="+mj-lt"/>
              </a:rPr>
              <a:t>If the student will go through the </a:t>
            </a:r>
            <a:r>
              <a:rPr lang="en-US" b="1" dirty="0">
                <a:latin typeface="+mj-lt"/>
              </a:rPr>
              <a:t>VR Application Process</a:t>
            </a:r>
            <a:r>
              <a:rPr lang="en-US" dirty="0">
                <a:latin typeface="+mj-lt"/>
              </a:rPr>
              <a:t>, </a:t>
            </a:r>
            <a:r>
              <a:rPr kumimoji="0" lang="en-US" b="0" i="0" u="none" strike="noStrike" kern="1200" cap="none" spc="0" normalizeH="0" baseline="0" noProof="0" dirty="0">
                <a:ln>
                  <a:noFill/>
                </a:ln>
                <a:effectLst/>
                <a:uLnTx/>
                <a:uFillTx/>
                <a:latin typeface="+mj-lt"/>
                <a:ea typeface="Verdana"/>
                <a:cs typeface="+mn-cs"/>
              </a:rPr>
              <a:t>an application appointment is scheduled within 30 days.</a:t>
            </a:r>
            <a:endParaRPr lang="en-US" dirty="0">
              <a:latin typeface="+mj-lt"/>
              <a:ea typeface="Verdana"/>
              <a:cs typeface="Calibri"/>
            </a:endParaRPr>
          </a:p>
          <a:p>
            <a:endParaRPr lang="en-US" sz="2200" dirty="0"/>
          </a:p>
          <a:p>
            <a:pPr marL="0" indent="0">
              <a:buNone/>
            </a:pPr>
            <a:endParaRPr lang="en-US" sz="2200" dirty="0"/>
          </a:p>
        </p:txBody>
      </p:sp>
      <p:sp>
        <p:nvSpPr>
          <p:cNvPr id="5" name="Slide Number Placeholder 4">
            <a:extLst>
              <a:ext uri="{FF2B5EF4-FFF2-40B4-BE49-F238E27FC236}">
                <a16:creationId xmlns:a16="http://schemas.microsoft.com/office/drawing/2014/main" id="{2F57319B-9A1F-5446-AC38-0C6213B3F819}"/>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15</a:t>
            </a:fld>
            <a:endParaRPr lang="en-US">
              <a:solidFill>
                <a:schemeClr val="tx1">
                  <a:lumMod val="50000"/>
                  <a:lumOff val="50000"/>
                </a:schemeClr>
              </a:solidFill>
            </a:endParaRPr>
          </a:p>
        </p:txBody>
      </p:sp>
    </p:spTree>
    <p:extLst>
      <p:ext uri="{BB962C8B-B14F-4D97-AF65-F5344CB8AC3E}">
        <p14:creationId xmlns:p14="http://schemas.microsoft.com/office/powerpoint/2010/main" val="328873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2AFA-8B26-8950-73BE-21DFD29AA28C}"/>
              </a:ext>
            </a:extLst>
          </p:cNvPr>
          <p:cNvSpPr>
            <a:spLocks noGrp="1"/>
          </p:cNvSpPr>
          <p:nvPr>
            <p:ph type="title"/>
          </p:nvPr>
        </p:nvSpPr>
        <p:spPr>
          <a:xfrm>
            <a:off x="841248" y="256032"/>
            <a:ext cx="10506456" cy="1014984"/>
          </a:xfrm>
        </p:spPr>
        <p:txBody>
          <a:bodyPr anchor="b">
            <a:normAutofit/>
          </a:bodyPr>
          <a:lstStyle/>
          <a:p>
            <a:r>
              <a:rPr lang="en-US" dirty="0"/>
              <a:t>ARD Meeting Participation</a:t>
            </a:r>
            <a:endParaRPr lang="en-US"/>
          </a:p>
        </p:txBody>
      </p:sp>
      <p:sp>
        <p:nvSpPr>
          <p:cNvPr id="4" name="Slide Number Placeholder 3">
            <a:extLst>
              <a:ext uri="{FF2B5EF4-FFF2-40B4-BE49-F238E27FC236}">
                <a16:creationId xmlns:a16="http://schemas.microsoft.com/office/drawing/2014/main" id="{27041C99-8C36-FC55-A7F6-4CA1D33DD5C6}"/>
              </a:ext>
            </a:extLst>
          </p:cNvPr>
          <p:cNvSpPr>
            <a:spLocks noGrp="1"/>
          </p:cNvSpPr>
          <p:nvPr>
            <p:ph type="sldNum" sz="quarter" idx="12"/>
          </p:nvPr>
        </p:nvSpPr>
        <p:spPr>
          <a:xfrm>
            <a:off x="8873254" y="6356350"/>
            <a:ext cx="2477498" cy="365125"/>
          </a:xfrm>
        </p:spPr>
        <p:txBody>
          <a:bodyPr>
            <a:normAutofit/>
          </a:bodyPr>
          <a:lstStyle/>
          <a:p>
            <a:pPr>
              <a:spcAft>
                <a:spcPts val="600"/>
              </a:spcAft>
            </a:pPr>
            <a:fld id="{775B6C71-B8E2-4E4D-A4A3-1937B1299F9F}"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graphicFrame>
        <p:nvGraphicFramePr>
          <p:cNvPr id="6" name="Content Placeholder 2" descr="Info about the ARD Meeting invitation process.">
            <a:extLst>
              <a:ext uri="{FF2B5EF4-FFF2-40B4-BE49-F238E27FC236}">
                <a16:creationId xmlns:a16="http://schemas.microsoft.com/office/drawing/2014/main" id="{360ECB65-EEE0-93A4-89ED-B424F3343504}"/>
              </a:ext>
            </a:extLst>
          </p:cNvPr>
          <p:cNvGraphicFramePr>
            <a:graphicFrameLocks noGrp="1"/>
          </p:cNvGraphicFramePr>
          <p:nvPr>
            <p:ph idx="1"/>
            <p:extLst>
              <p:ext uri="{D42A27DB-BD31-4B8C-83A1-F6EECF244321}">
                <p14:modId xmlns:p14="http://schemas.microsoft.com/office/powerpoint/2010/main" val="332930485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53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r>
              <a:rPr lang="en-US" sz="4600">
                <a:latin typeface="Amasis MT Pro" panose="02040504050005020304" pitchFamily="18" charset="0"/>
              </a:rPr>
              <a:t>Goals of the MOU between TWC &amp; TEA</a:t>
            </a:r>
            <a:endParaRPr lang="en-US" sz="4600">
              <a:latin typeface="Amasis MT Pro" panose="02040504050005020304" pitchFamily="18" charset="0"/>
              <a:ea typeface="Verdana" panose="020B0604030504040204" pitchFamily="34" charset="0"/>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F1F7DC92-2380-6F27-616B-41814EF1A1B9}"/>
              </a:ext>
            </a:extLst>
          </p:cNvPr>
          <p:cNvSpPr>
            <a:spLocks noGrp="1" noChangeArrowheads="1"/>
          </p:cNvSpPr>
          <p:nvPr>
            <p:ph idx="1"/>
          </p:nvPr>
        </p:nvSpPr>
        <p:spPr bwMode="auto">
          <a:xfrm>
            <a:off x="838200" y="1929384"/>
            <a:ext cx="10515600" cy="425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2200" b="1" i="0" u="none" strike="noStrike" cap="none" normalizeH="0" baseline="0">
                <a:ln>
                  <a:noFill/>
                </a:ln>
                <a:effectLst/>
                <a:latin typeface="+mj-lt"/>
              </a:rPr>
              <a:t>Improved Transition Services:</a:t>
            </a:r>
          </a:p>
          <a:p>
            <a:pPr marL="457200" lvl="1" indent="0" eaLnBrk="0" fontAlgn="base" hangingPunct="0">
              <a:spcBef>
                <a:spcPct val="0"/>
              </a:spcBef>
              <a:spcAft>
                <a:spcPts val="600"/>
              </a:spcAft>
              <a:buFontTx/>
              <a:buChar char="•"/>
            </a:pPr>
            <a:r>
              <a:rPr kumimoji="0" lang="en-US" altLang="en-US" sz="2200" b="0" i="0" u="none" strike="noStrike" cap="none" normalizeH="0" baseline="0">
                <a:ln>
                  <a:noFill/>
                </a:ln>
                <a:effectLst/>
                <a:latin typeface="+mj-lt"/>
              </a:rPr>
              <a:t>Support students with disabilities transitioning from high school to postsecondary education or employment.</a:t>
            </a:r>
          </a:p>
          <a:p>
            <a:pPr marL="0" marR="0" lvl="0" indent="0" defTabSz="914400" rtl="0" eaLnBrk="0" fontAlgn="base" latinLnBrk="0" hangingPunct="0">
              <a:spcBef>
                <a:spcPct val="0"/>
              </a:spcBef>
              <a:spcAft>
                <a:spcPts val="600"/>
              </a:spcAft>
              <a:buClrTx/>
              <a:buSzTx/>
              <a:buFontTx/>
              <a:buChar char="•"/>
              <a:tabLst/>
            </a:pPr>
            <a:endParaRPr kumimoji="0" lang="en-US" altLang="en-US" sz="2200" b="1" i="0" u="none" strike="noStrike" cap="none" normalizeH="0" baseline="0">
              <a:ln>
                <a:noFill/>
              </a:ln>
              <a:effectLst/>
              <a:latin typeface="+mj-lt"/>
            </a:endParaRPr>
          </a:p>
          <a:p>
            <a:pPr marL="0" marR="0" lvl="0" indent="0" defTabSz="914400" rtl="0" eaLnBrk="0" fontAlgn="base" latinLnBrk="0" hangingPunct="0">
              <a:spcBef>
                <a:spcPct val="0"/>
              </a:spcBef>
              <a:spcAft>
                <a:spcPts val="600"/>
              </a:spcAft>
              <a:buClrTx/>
              <a:buSzTx/>
              <a:buFontTx/>
              <a:buChar char="•"/>
              <a:tabLst/>
            </a:pPr>
            <a:r>
              <a:rPr kumimoji="0" lang="en-US" altLang="en-US" sz="2200" b="1" i="0" u="none" strike="noStrike" cap="none" normalizeH="0" baseline="0">
                <a:ln>
                  <a:noFill/>
                </a:ln>
                <a:effectLst/>
                <a:latin typeface="+mj-lt"/>
              </a:rPr>
              <a:t>Increased Access to Vocational Rehabilitation Services:</a:t>
            </a:r>
          </a:p>
          <a:p>
            <a:pPr marL="457200" lvl="1" indent="0" eaLnBrk="0" fontAlgn="base" hangingPunct="0">
              <a:spcBef>
                <a:spcPct val="0"/>
              </a:spcBef>
              <a:spcAft>
                <a:spcPts val="600"/>
              </a:spcAft>
              <a:buFontTx/>
              <a:buChar char="•"/>
            </a:pPr>
            <a:r>
              <a:rPr kumimoji="0" lang="en-US" altLang="en-US" sz="2200" b="0" i="0" u="none" strike="noStrike" cap="none" normalizeH="0" baseline="0">
                <a:ln>
                  <a:noFill/>
                </a:ln>
                <a:effectLst/>
                <a:latin typeface="+mj-lt"/>
              </a:rPr>
              <a:t>Ensure students with disabilities can access VR services during high school to prepare for the workforce.</a:t>
            </a:r>
          </a:p>
          <a:p>
            <a:pPr marL="0" marR="0" lvl="0" indent="0" defTabSz="914400" rtl="0" eaLnBrk="0" fontAlgn="base" latinLnBrk="0" hangingPunct="0">
              <a:spcBef>
                <a:spcPct val="0"/>
              </a:spcBef>
              <a:spcAft>
                <a:spcPts val="600"/>
              </a:spcAft>
              <a:buClrTx/>
              <a:buSzTx/>
              <a:buFontTx/>
              <a:buChar char="•"/>
              <a:tabLst/>
            </a:pPr>
            <a:endParaRPr kumimoji="0" lang="en-US" altLang="en-US" sz="2200" b="1" i="0" u="none" strike="noStrike" cap="none" normalizeH="0" baseline="0">
              <a:ln>
                <a:noFill/>
              </a:ln>
              <a:effectLst/>
              <a:latin typeface="+mj-lt"/>
            </a:endParaRPr>
          </a:p>
          <a:p>
            <a:pPr marL="0" marR="0" lvl="0" indent="0" defTabSz="914400" rtl="0" eaLnBrk="0" fontAlgn="base" latinLnBrk="0" hangingPunct="0">
              <a:spcBef>
                <a:spcPct val="0"/>
              </a:spcBef>
              <a:spcAft>
                <a:spcPts val="600"/>
              </a:spcAft>
              <a:buClrTx/>
              <a:buSzTx/>
              <a:buFontTx/>
              <a:buChar char="•"/>
              <a:tabLst/>
            </a:pPr>
            <a:r>
              <a:rPr kumimoji="0" lang="en-US" altLang="en-US" sz="2200" b="1" i="0" u="none" strike="noStrike" cap="none" normalizeH="0" baseline="0">
                <a:ln>
                  <a:noFill/>
                </a:ln>
                <a:effectLst/>
                <a:latin typeface="+mj-lt"/>
              </a:rPr>
              <a:t>Collaborative Planning and Communication:</a:t>
            </a:r>
            <a:endParaRPr kumimoji="0" lang="en-US" altLang="en-US" sz="2200" b="0" i="0" u="none" strike="noStrike" cap="none" normalizeH="0" baseline="0">
              <a:ln>
                <a:noFill/>
              </a:ln>
              <a:effectLst/>
              <a:latin typeface="+mj-lt"/>
            </a:endParaRPr>
          </a:p>
          <a:p>
            <a:pPr marL="457200" lvl="1" indent="0" eaLnBrk="0" fontAlgn="base" hangingPunct="0">
              <a:spcBef>
                <a:spcPct val="0"/>
              </a:spcBef>
              <a:spcAft>
                <a:spcPts val="600"/>
              </a:spcAft>
              <a:buFontTx/>
              <a:buChar char="•"/>
            </a:pPr>
            <a:r>
              <a:rPr kumimoji="0" lang="en-US" altLang="en-US" sz="2200" b="0" i="0" u="none" strike="noStrike" cap="none" normalizeH="0" baseline="0">
                <a:ln>
                  <a:noFill/>
                </a:ln>
                <a:effectLst/>
                <a:latin typeface="+mj-lt"/>
              </a:rPr>
              <a:t>Strengthen collaboration between school districts, VR counselors, and other stakeholders.</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a:ln>
                <a:noFill/>
              </a:ln>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17</a:t>
            </a:fld>
            <a:endParaRPr lang="en-US"/>
          </a:p>
        </p:txBody>
      </p:sp>
    </p:spTree>
    <p:extLst>
      <p:ext uri="{BB962C8B-B14F-4D97-AF65-F5344CB8AC3E}">
        <p14:creationId xmlns:p14="http://schemas.microsoft.com/office/powerpoint/2010/main" val="277924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CAEEC-54E0-15C9-8E35-3E83C8DA97F4}"/>
              </a:ext>
            </a:extLst>
          </p:cNvPr>
          <p:cNvSpPr>
            <a:spLocks noGrp="1"/>
          </p:cNvSpPr>
          <p:nvPr>
            <p:ph type="title"/>
          </p:nvPr>
        </p:nvSpPr>
        <p:spPr>
          <a:xfrm>
            <a:off x="838200" y="365125"/>
            <a:ext cx="10515600" cy="1325563"/>
          </a:xfrm>
        </p:spPr>
        <p:txBody>
          <a:bodyPr>
            <a:normAutofit/>
          </a:bodyPr>
          <a:lstStyle/>
          <a:p>
            <a:r>
              <a:rPr lang="en-US" sz="3800" b="1">
                <a:latin typeface="Amasis MT Pro" panose="02040504050005020304" pitchFamily="18" charset="0"/>
              </a:rPr>
              <a:t>Roles and Responsibilities Under the MOU</a:t>
            </a:r>
            <a:br>
              <a:rPr lang="en-US" sz="3800" b="1"/>
            </a:br>
            <a:endParaRPr lang="en-US" sz="38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77C045-8EFD-559A-2752-32F082D0A812}"/>
              </a:ext>
            </a:extLst>
          </p:cNvPr>
          <p:cNvSpPr>
            <a:spLocks noGrp="1"/>
          </p:cNvSpPr>
          <p:nvPr>
            <p:ph idx="1"/>
          </p:nvPr>
        </p:nvSpPr>
        <p:spPr>
          <a:xfrm>
            <a:off x="838200" y="1929384"/>
            <a:ext cx="10515600" cy="4251960"/>
          </a:xfrm>
        </p:spPr>
        <p:txBody>
          <a:bodyPr>
            <a:normAutofit/>
          </a:bodyPr>
          <a:lstStyle/>
          <a:p>
            <a:r>
              <a:rPr lang="en-US" sz="2200" b="1">
                <a:latin typeface="+mj-lt"/>
              </a:rPr>
              <a:t>School Districts:</a:t>
            </a:r>
          </a:p>
          <a:p>
            <a:pPr lvl="1"/>
            <a:r>
              <a:rPr lang="en-US" sz="2200">
                <a:latin typeface="+mj-lt"/>
              </a:rPr>
              <a:t>Identify students with disabilities who may benefit from VR services.</a:t>
            </a:r>
          </a:p>
          <a:p>
            <a:pPr lvl="1"/>
            <a:r>
              <a:rPr lang="en-US" sz="2200">
                <a:latin typeface="+mj-lt"/>
              </a:rPr>
              <a:t>Collaborate with VR counselors to integrate VR services into students’ IEPs.</a:t>
            </a:r>
          </a:p>
          <a:p>
            <a:r>
              <a:rPr lang="en-US" sz="2200" b="1">
                <a:latin typeface="+mj-lt"/>
              </a:rPr>
              <a:t>ESC:</a:t>
            </a:r>
            <a:endParaRPr lang="en-US" sz="2200">
              <a:latin typeface="+mj-lt"/>
            </a:endParaRPr>
          </a:p>
          <a:p>
            <a:pPr lvl="1"/>
            <a:r>
              <a:rPr lang="en-US" sz="2200">
                <a:latin typeface="+mj-lt"/>
              </a:rPr>
              <a:t>Provide guidance to school districts on the implementation of the MOU.</a:t>
            </a:r>
          </a:p>
          <a:p>
            <a:pPr lvl="1"/>
            <a:r>
              <a:rPr lang="en-US" sz="2200">
                <a:latin typeface="+mj-lt"/>
              </a:rPr>
              <a:t>Help make the connection with TEA to monitor district compliance with the collaboration provisions outlined in the MOU. </a:t>
            </a:r>
          </a:p>
        </p:txBody>
      </p:sp>
      <p:sp>
        <p:nvSpPr>
          <p:cNvPr id="4" name="Slide Number Placeholder 3">
            <a:extLst>
              <a:ext uri="{FF2B5EF4-FFF2-40B4-BE49-F238E27FC236}">
                <a16:creationId xmlns:a16="http://schemas.microsoft.com/office/drawing/2014/main" id="{C0B02044-A197-9214-67CF-C85184D65DC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18</a:t>
            </a:fld>
            <a:endParaRPr lang="en-US"/>
          </a:p>
        </p:txBody>
      </p:sp>
    </p:spTree>
    <p:extLst>
      <p:ext uri="{BB962C8B-B14F-4D97-AF65-F5344CB8AC3E}">
        <p14:creationId xmlns:p14="http://schemas.microsoft.com/office/powerpoint/2010/main" val="191967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101D1-29BB-8AAA-BBB9-297F599B178E}"/>
              </a:ext>
            </a:extLst>
          </p:cNvPr>
          <p:cNvSpPr>
            <a:spLocks noGrp="1"/>
          </p:cNvSpPr>
          <p:nvPr>
            <p:ph type="title"/>
          </p:nvPr>
        </p:nvSpPr>
        <p:spPr>
          <a:xfrm>
            <a:off x="838200" y="365125"/>
            <a:ext cx="10515600" cy="1325563"/>
          </a:xfrm>
        </p:spPr>
        <p:txBody>
          <a:bodyPr>
            <a:normAutofit/>
          </a:bodyPr>
          <a:lstStyle/>
          <a:p>
            <a:r>
              <a:rPr lang="en-US" sz="5400"/>
              <a:t>School Plans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E83B6F-771E-A0CA-DBAD-B0FC833A082D}"/>
              </a:ext>
            </a:extLst>
          </p:cNvPr>
          <p:cNvSpPr>
            <a:spLocks noGrp="1"/>
          </p:cNvSpPr>
          <p:nvPr>
            <p:ph idx="1"/>
          </p:nvPr>
        </p:nvSpPr>
        <p:spPr>
          <a:xfrm>
            <a:off x="838200" y="1929384"/>
            <a:ext cx="10515600" cy="4251960"/>
          </a:xfrm>
        </p:spPr>
        <p:txBody>
          <a:bodyPr>
            <a:normAutofit/>
          </a:bodyPr>
          <a:lstStyle/>
          <a:p>
            <a:r>
              <a:rPr lang="en-US" sz="2200" b="0" i="0">
                <a:effectLst/>
                <a:latin typeface="Raleway" pitchFamily="2" charset="0"/>
              </a:rPr>
              <a:t>The </a:t>
            </a:r>
            <a:r>
              <a:rPr lang="en-US" sz="2200" b="1" i="0">
                <a:effectLst/>
                <a:latin typeface="Raleway" pitchFamily="2" charset="0"/>
              </a:rPr>
              <a:t>School Plan</a:t>
            </a:r>
            <a:r>
              <a:rPr lang="en-US" sz="2200" b="0" i="0">
                <a:effectLst/>
                <a:latin typeface="Raleway" pitchFamily="2" charset="0"/>
              </a:rPr>
              <a:t> is a great tool for establishing procedures and accountability with schools. This can be a valuable tool in establishing and maintaining effective partnerships with schools. </a:t>
            </a:r>
          </a:p>
          <a:p>
            <a:r>
              <a:rPr lang="en-US" sz="2200">
                <a:latin typeface="Raleway" pitchFamily="2" charset="0"/>
              </a:rPr>
              <a:t>Key components for the School Plan include:</a:t>
            </a:r>
          </a:p>
          <a:p>
            <a:pPr lvl="1"/>
            <a:r>
              <a:rPr lang="en-US" sz="2200" b="0" i="0">
                <a:effectLst/>
                <a:latin typeface="Raleway" pitchFamily="2" charset="0"/>
              </a:rPr>
              <a:t>Relevant points of contact for TWC and the ISD</a:t>
            </a:r>
          </a:p>
          <a:p>
            <a:pPr lvl="1"/>
            <a:r>
              <a:rPr lang="en-US" sz="2200">
                <a:latin typeface="Raleway" pitchFamily="2" charset="0"/>
              </a:rPr>
              <a:t>Joint goals for the school year</a:t>
            </a:r>
          </a:p>
          <a:p>
            <a:pPr lvl="1"/>
            <a:r>
              <a:rPr lang="en-US" sz="2200" b="0" i="0">
                <a:effectLst/>
                <a:latin typeface="Raleway" pitchFamily="2" charset="0"/>
              </a:rPr>
              <a:t>Overview of the referral and communication processes, including follow up</a:t>
            </a:r>
          </a:p>
          <a:p>
            <a:pPr lvl="1"/>
            <a:r>
              <a:rPr lang="en-US" sz="2200">
                <a:latin typeface="Raleway" pitchFamily="2" charset="0"/>
              </a:rPr>
              <a:t>Opportunities for collaboration</a:t>
            </a:r>
          </a:p>
          <a:p>
            <a:pPr lvl="2"/>
            <a:r>
              <a:rPr lang="en-US" sz="2200" b="0" i="0">
                <a:effectLst/>
                <a:latin typeface="Raleway" pitchFamily="2" charset="0"/>
              </a:rPr>
              <a:t>Parents night, career fair, group orientations, etc</a:t>
            </a:r>
            <a:r>
              <a:rPr lang="en-US" sz="2200">
                <a:latin typeface="Raleway" pitchFamily="2" charset="0"/>
              </a:rPr>
              <a:t>. </a:t>
            </a:r>
          </a:p>
          <a:p>
            <a:pPr lvl="1"/>
            <a:r>
              <a:rPr lang="en-US" sz="2200">
                <a:latin typeface="Raleway" pitchFamily="2" charset="0"/>
              </a:rPr>
              <a:t>Processes for data tracking and storage</a:t>
            </a:r>
            <a:endParaRPr lang="en-US" sz="2200" b="0" i="0">
              <a:effectLst/>
              <a:latin typeface="Raleway" pitchFamily="2" charset="0"/>
            </a:endParaRPr>
          </a:p>
          <a:p>
            <a:endParaRPr lang="en-US" sz="2200"/>
          </a:p>
        </p:txBody>
      </p:sp>
      <p:sp>
        <p:nvSpPr>
          <p:cNvPr id="4" name="Slide Number Placeholder 3">
            <a:extLst>
              <a:ext uri="{FF2B5EF4-FFF2-40B4-BE49-F238E27FC236}">
                <a16:creationId xmlns:a16="http://schemas.microsoft.com/office/drawing/2014/main" id="{8416CF2F-5139-2FD4-C22E-DD5CCE7E6F1B}"/>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19</a:t>
            </a:fld>
            <a:endParaRPr lang="en-US"/>
          </a:p>
        </p:txBody>
      </p:sp>
    </p:spTree>
    <p:extLst>
      <p:ext uri="{BB962C8B-B14F-4D97-AF65-F5344CB8AC3E}">
        <p14:creationId xmlns:p14="http://schemas.microsoft.com/office/powerpoint/2010/main" val="20803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6" name="Content Placeholder 5" descr="Collaboration picture&#10;">
            <a:extLst>
              <a:ext uri="{FF2B5EF4-FFF2-40B4-BE49-F238E27FC236}">
                <a16:creationId xmlns:a16="http://schemas.microsoft.com/office/drawing/2014/main" id="{6D1BE5A4-29F2-9E60-5AE6-69F4D349CBFF}"/>
              </a:ext>
            </a:extLst>
          </p:cNvPr>
          <p:cNvPicPr>
            <a:picLocks noGrp="1" noChangeAspect="1"/>
          </p:cNvPicPr>
          <p:nvPr>
            <p:ph idx="1"/>
          </p:nvPr>
        </p:nvPicPr>
        <p:blipFill>
          <a:blip r:embed="rId3"/>
          <a:stretch>
            <a:fillRect/>
          </a:stretch>
        </p:blipFill>
        <p:spPr>
          <a:xfrm>
            <a:off x="1198702" y="918266"/>
            <a:ext cx="4644528" cy="2171317"/>
          </a:xfrm>
          <a:prstGeom prst="rect">
            <a:avLst/>
          </a:prstGeom>
          <a:solidFill>
            <a:srgbClr val="FFFFFF">
              <a:shade val="85000"/>
            </a:srgbClr>
          </a:solidFill>
        </p:spPr>
      </p:pic>
      <p:pic>
        <p:nvPicPr>
          <p:cNvPr id="8" name="Graphic 7" descr="Cheers outline">
            <a:extLst>
              <a:ext uri="{FF2B5EF4-FFF2-40B4-BE49-F238E27FC236}">
                <a16:creationId xmlns:a16="http://schemas.microsoft.com/office/drawing/2014/main" id="{166C76B4-4004-9854-7FBE-16C53D68AD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00334" y="3132082"/>
            <a:ext cx="2716683" cy="2716683"/>
          </a:xfrm>
          <a:prstGeom prst="rect">
            <a:avLst/>
          </a:prstGeom>
        </p:spPr>
      </p:pic>
      <p:cxnSp>
        <p:nvCxnSpPr>
          <p:cNvPr id="39" name="Straight Connector 38">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C3B0D070-F3B0-2397-18D9-F569134E4AF4}"/>
              </a:ext>
            </a:extLst>
          </p:cNvPr>
          <p:cNvSpPr txBox="1">
            <a:spLocks noGrp="1"/>
          </p:cNvSpPr>
          <p:nvPr>
            <p:ph type="title" idx="4294967295"/>
          </p:nvPr>
        </p:nvSpPr>
        <p:spPr>
          <a:xfrm>
            <a:off x="6096000" y="962257"/>
            <a:ext cx="5442186"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chemeClr val="tx1"/>
                </a:solidFill>
                <a:effectLst/>
                <a:uLnTx/>
                <a:uFillTx/>
                <a:latin typeface="+mj-lt"/>
                <a:ea typeface="+mn-ea"/>
                <a:cs typeface="+mn-cs"/>
              </a:rPr>
              <a:t>Capacity Building for a Stronger Collaboration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Collaboration and Communication for student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Calibri Light"/>
              </a:rPr>
              <a:t>How systems benefit from seamless transition collaboration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Ligh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What are Pre-Employment Transition Services (Pre-ETS)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How ISD Staff can initiate contact with VR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Starting the student referral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mj-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Two Pathways to Vocational Rehabilitation Services: </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(1) Potentially VR Eligible and (2) VR Eligible</a:t>
            </a:r>
          </a:p>
          <a:p>
            <a:pPr marL="1200150" marR="0" lvl="2"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When to enter into each VR Phase?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schemeClr val="tx1"/>
              </a:solidFill>
              <a:effectLst/>
              <a:uLnTx/>
              <a:uFillTx/>
              <a:latin typeface="+mj-lt"/>
              <a:ea typeface="+mn-ea"/>
              <a:cs typeface="Calibri"/>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schemeClr val="tx1"/>
                </a:solidFill>
                <a:effectLst/>
                <a:uLnTx/>
                <a:uFillTx/>
                <a:latin typeface="+mj-lt"/>
                <a:ea typeface="+mn-ea"/>
                <a:cs typeface="+mn-cs"/>
              </a:rPr>
              <a:t>Review of the Potentially Eligible Process</a:t>
            </a:r>
          </a:p>
        </p:txBody>
      </p:sp>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2</a:t>
            </a:fld>
            <a:endParaRPr lang="en-US"/>
          </a:p>
        </p:txBody>
      </p:sp>
    </p:spTree>
    <p:extLst>
      <p:ext uri="{BB962C8B-B14F-4D97-AF65-F5344CB8AC3E}">
        <p14:creationId xmlns:p14="http://schemas.microsoft.com/office/powerpoint/2010/main" val="4069795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E44B6B-8FFC-5762-670F-E6AE37CDFEDE}"/>
              </a:ext>
            </a:extLst>
          </p:cNvPr>
          <p:cNvSpPr txBox="1">
            <a:spLocks noGrp="1"/>
          </p:cNvSpPr>
          <p:nvPr>
            <p:ph type="title" idx="4294967295"/>
          </p:nvPr>
        </p:nvSpPr>
        <p:spPr>
          <a:xfrm>
            <a:off x="517700" y="716363"/>
            <a:ext cx="109277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n-ea"/>
                <a:cs typeface="+mn-cs"/>
              </a:rPr>
              <a:t>Two Pathways to Vocational Rehabilitation Services</a:t>
            </a:r>
          </a:p>
        </p:txBody>
      </p:sp>
      <p:pic>
        <p:nvPicPr>
          <p:cNvPr id="5" name="Picture 4" descr="Fork in road - rural forest image">
            <a:extLst>
              <a:ext uri="{FF2B5EF4-FFF2-40B4-BE49-F238E27FC236}">
                <a16:creationId xmlns:a16="http://schemas.microsoft.com/office/drawing/2014/main" id="{44EF20B3-61B3-2321-510E-270CF02D81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6439" y="1685039"/>
            <a:ext cx="5324161" cy="3023437"/>
          </a:xfrm>
          <a:prstGeom prst="rect">
            <a:avLst/>
          </a:prstGeom>
        </p:spPr>
      </p:pic>
      <p:sp>
        <p:nvSpPr>
          <p:cNvPr id="7" name="TextBox 6" descr="Arrow to Potentially Eligible Pathway">
            <a:extLst>
              <a:ext uri="{FF2B5EF4-FFF2-40B4-BE49-F238E27FC236}">
                <a16:creationId xmlns:a16="http://schemas.microsoft.com/office/drawing/2014/main" id="{7494322D-3E4A-5D1C-60EE-D4268ADFB91B}"/>
              </a:ext>
            </a:extLst>
          </p:cNvPr>
          <p:cNvSpPr txBox="1"/>
          <p:nvPr/>
        </p:nvSpPr>
        <p:spPr>
          <a:xfrm>
            <a:off x="143838" y="2453845"/>
            <a:ext cx="2938864" cy="369332"/>
          </a:xfrm>
          <a:prstGeom prst="rect">
            <a:avLst/>
          </a:prstGeom>
          <a:noFill/>
          <a:ln w="19050">
            <a:solidFill>
              <a:schemeClr val="tx1"/>
            </a:solidFill>
          </a:ln>
        </p:spPr>
        <p:txBody>
          <a:bodyPr wrap="square" rtlCol="0">
            <a:spAutoFit/>
          </a:bodyPr>
          <a:lstStyle/>
          <a:p>
            <a:pPr algn="ctr"/>
            <a:r>
              <a:rPr lang="en-US" b="1" i="1" dirty="0"/>
              <a:t>Potentially Eligible Pathway </a:t>
            </a:r>
            <a:endParaRPr lang="en-US" sz="2800" b="1" i="1" dirty="0"/>
          </a:p>
        </p:txBody>
      </p:sp>
      <p:sp>
        <p:nvSpPr>
          <p:cNvPr id="10" name="Arrow: Bent-Up 9">
            <a:extLst>
              <a:ext uri="{FF2B5EF4-FFF2-40B4-BE49-F238E27FC236}">
                <a16:creationId xmlns:a16="http://schemas.microsoft.com/office/drawing/2014/main" id="{2FBAAD12-9F85-790F-5F5D-1675968DB7DE}"/>
              </a:ext>
              <a:ext uri="{C183D7F6-B498-43B3-948B-1728B52AA6E4}">
                <adec:decorative xmlns:adec="http://schemas.microsoft.com/office/drawing/2017/decorative" val="1"/>
              </a:ext>
            </a:extLst>
          </p:cNvPr>
          <p:cNvSpPr/>
          <p:nvPr/>
        </p:nvSpPr>
        <p:spPr>
          <a:xfrm flipH="1">
            <a:off x="1013989" y="2898629"/>
            <a:ext cx="3378817"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Up 10">
            <a:extLst>
              <a:ext uri="{FF2B5EF4-FFF2-40B4-BE49-F238E27FC236}">
                <a16:creationId xmlns:a16="http://schemas.microsoft.com/office/drawing/2014/main" id="{2A38910B-9A8D-33F0-2016-627FB06FDC25}"/>
              </a:ext>
              <a:ext uri="{C183D7F6-B498-43B3-948B-1728B52AA6E4}">
                <adec:decorative xmlns:adec="http://schemas.microsoft.com/office/drawing/2017/decorative" val="1"/>
              </a:ext>
            </a:extLst>
          </p:cNvPr>
          <p:cNvSpPr/>
          <p:nvPr/>
        </p:nvSpPr>
        <p:spPr>
          <a:xfrm>
            <a:off x="7460055" y="2828835"/>
            <a:ext cx="3358836" cy="1200329"/>
          </a:xfrm>
          <a:prstGeom prst="bentUpArrow">
            <a:avLst>
              <a:gd name="adj1" fmla="val 25000"/>
              <a:gd name="adj2" fmla="val 50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C03EB1-54D6-8F41-8AB0-37B9E5BA027A}"/>
              </a:ext>
            </a:extLst>
          </p:cNvPr>
          <p:cNvSpPr txBox="1"/>
          <p:nvPr/>
        </p:nvSpPr>
        <p:spPr>
          <a:xfrm>
            <a:off x="8814337" y="2269179"/>
            <a:ext cx="2938864" cy="369332"/>
          </a:xfrm>
          <a:prstGeom prst="rect">
            <a:avLst/>
          </a:prstGeom>
          <a:noFill/>
          <a:ln w="19050">
            <a:solidFill>
              <a:schemeClr val="tx1"/>
            </a:solidFill>
          </a:ln>
        </p:spPr>
        <p:txBody>
          <a:bodyPr wrap="square" rtlCol="0">
            <a:spAutoFit/>
          </a:bodyPr>
          <a:lstStyle/>
          <a:p>
            <a:pPr algn="ctr"/>
            <a:r>
              <a:rPr lang="en-US" b="1" i="1" dirty="0"/>
              <a:t>VR Eligible Pathway </a:t>
            </a:r>
            <a:endParaRPr lang="en-US" sz="2800" b="1" i="1" dirty="0"/>
          </a:p>
        </p:txBody>
      </p:sp>
      <p:sp>
        <p:nvSpPr>
          <p:cNvPr id="2" name="TextBox 1">
            <a:extLst>
              <a:ext uri="{FF2B5EF4-FFF2-40B4-BE49-F238E27FC236}">
                <a16:creationId xmlns:a16="http://schemas.microsoft.com/office/drawing/2014/main" id="{631FC6C5-36AF-130F-357A-E46A9E7690C5}"/>
              </a:ext>
            </a:extLst>
          </p:cNvPr>
          <p:cNvSpPr txBox="1"/>
          <p:nvPr/>
        </p:nvSpPr>
        <p:spPr>
          <a:xfrm>
            <a:off x="1874051" y="5241576"/>
            <a:ext cx="8215071" cy="1508105"/>
          </a:xfrm>
          <a:prstGeom prst="rect">
            <a:avLst/>
          </a:prstGeom>
          <a:noFill/>
        </p:spPr>
        <p:txBody>
          <a:bodyPr wrap="square" rtlCol="0">
            <a:spAutoFit/>
          </a:bodyPr>
          <a:lstStyle/>
          <a:p>
            <a:r>
              <a:rPr lang="en-US" sz="2000" b="1" u="sng" dirty="0">
                <a:latin typeface="+mj-lt"/>
              </a:rPr>
              <a:t>Note:</a:t>
            </a:r>
            <a:r>
              <a:rPr lang="en-US" sz="2000" b="1" dirty="0">
                <a:latin typeface="+mj-lt"/>
              </a:rPr>
              <a:t> </a:t>
            </a:r>
            <a:r>
              <a:rPr lang="en-US" sz="2000" dirty="0">
                <a:latin typeface="+mj-lt"/>
              </a:rPr>
              <a:t>Pre-ETS are provided to individuals who meet the definition of a student with a disability and are eligible or potentially eligible for VR services.</a:t>
            </a:r>
          </a:p>
          <a:p>
            <a:endParaRPr lang="en-US" sz="2000" dirty="0">
              <a:latin typeface="+mj-lt"/>
            </a:endParaRPr>
          </a:p>
          <a:p>
            <a:pPr algn="ctr"/>
            <a:r>
              <a:rPr lang="en-US" sz="1600" b="1" i="1" u="sng" dirty="0">
                <a:solidFill>
                  <a:srgbClr val="3333FF"/>
                </a:solidFill>
                <a:latin typeface="+mj-lt"/>
              </a:rPr>
              <a:t>VRSM Policy Reference</a:t>
            </a:r>
          </a:p>
          <a:p>
            <a:pPr algn="ctr"/>
            <a:r>
              <a:rPr lang="en-US" sz="1600" i="1" dirty="0">
                <a:solidFill>
                  <a:srgbClr val="3333FF"/>
                </a:solidFill>
                <a:latin typeface="+mj-lt"/>
              </a:rPr>
              <a:t> C-1305-10: Working with Potentially Eligible Students </a:t>
            </a:r>
          </a:p>
        </p:txBody>
      </p:sp>
      <p:sp>
        <p:nvSpPr>
          <p:cNvPr id="4" name="Slide Number Placeholder 3">
            <a:extLst>
              <a:ext uri="{FF2B5EF4-FFF2-40B4-BE49-F238E27FC236}">
                <a16:creationId xmlns:a16="http://schemas.microsoft.com/office/drawing/2014/main" id="{EB916740-AE32-B014-1B65-3B0DF2EE444E}"/>
              </a:ext>
            </a:extLst>
          </p:cNvPr>
          <p:cNvSpPr>
            <a:spLocks noGrp="1"/>
          </p:cNvSpPr>
          <p:nvPr>
            <p:ph type="sldNum" sz="quarter" idx="12"/>
          </p:nvPr>
        </p:nvSpPr>
        <p:spPr/>
        <p:txBody>
          <a:bodyPr>
            <a:normAutofit/>
          </a:bodyPr>
          <a:lstStyle/>
          <a:p>
            <a:pPr algn="ctr"/>
            <a:fld id="{775B6C71-B8E2-4E4D-A4A3-1937B1299F9F}" type="slidenum">
              <a:rPr lang="en-US" smtClean="0"/>
              <a:pPr algn="ctr"/>
              <a:t>20</a:t>
            </a:fld>
            <a:endParaRPr lang="en-US"/>
          </a:p>
        </p:txBody>
      </p:sp>
    </p:spTree>
    <p:extLst>
      <p:ext uri="{BB962C8B-B14F-4D97-AF65-F5344CB8AC3E}">
        <p14:creationId xmlns:p14="http://schemas.microsoft.com/office/powerpoint/2010/main" val="91300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572493" y="356896"/>
            <a:ext cx="11298378" cy="950578"/>
          </a:xfrm>
        </p:spPr>
        <p:txBody>
          <a:bodyPr anchor="b">
            <a:normAutofit/>
          </a:bodyPr>
          <a:lstStyle/>
          <a:p>
            <a:pPr algn="ctr"/>
            <a:r>
              <a:rPr lang="en-US" sz="4000" dirty="0">
                <a:latin typeface="Amasis MT Pro Black" panose="02040A04050005020304" pitchFamily="18" charset="0"/>
              </a:rPr>
              <a:t>Who is considered Potentially Eligible? </a:t>
            </a:r>
            <a:endParaRPr lang="en-US" sz="4000" i="1" dirty="0">
              <a:latin typeface="Amasis MT Pro Black" panose="02040A04050005020304" pitchFamily="18" charset="0"/>
            </a:endParaRP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A5203-5326-E2C0-E3AA-28168986168D}"/>
              </a:ext>
            </a:extLst>
          </p:cNvPr>
          <p:cNvSpPr>
            <a:spLocks noGrp="1"/>
          </p:cNvSpPr>
          <p:nvPr>
            <p:ph idx="1"/>
          </p:nvPr>
        </p:nvSpPr>
        <p:spPr>
          <a:xfrm>
            <a:off x="378691" y="2071316"/>
            <a:ext cx="7629236" cy="4119172"/>
          </a:xfrm>
        </p:spPr>
        <p:txBody>
          <a:bodyPr vert="horz" lIns="91440" tIns="45720" rIns="91440" bIns="45720" rtlCol="0" anchor="t">
            <a:normAutofit lnSpcReduction="10000"/>
          </a:bodyPr>
          <a:lstStyle/>
          <a:p>
            <a:pPr marL="0" indent="0">
              <a:buNone/>
            </a:pPr>
            <a:r>
              <a:rPr lang="en-US" sz="2600" b="1" i="1" u="sng" dirty="0">
                <a:effectLst/>
                <a:latin typeface="+mj-lt"/>
                <a:cs typeface="Calibri"/>
              </a:rPr>
              <a:t>Working with Potentially Eligible Students</a:t>
            </a:r>
          </a:p>
          <a:p>
            <a:pPr marL="0" indent="0">
              <a:buNone/>
            </a:pPr>
            <a:endParaRPr lang="en-US" sz="2600" b="1" i="1" u="sng" dirty="0">
              <a:effectLst/>
              <a:latin typeface="+mj-lt"/>
              <a:cs typeface="Calibri"/>
            </a:endParaRPr>
          </a:p>
          <a:p>
            <a:r>
              <a:rPr lang="en-US" sz="2400" b="0" i="0" dirty="0">
                <a:effectLst/>
                <a:latin typeface="+mj-lt"/>
                <a:cs typeface="Calibri"/>
              </a:rPr>
              <a:t>To receive Pre-ETS and be considered potentially eligible for VR services, an individual must meet only the definition of a </a:t>
            </a:r>
            <a:r>
              <a:rPr lang="en-US" sz="2400" b="1" i="0" dirty="0">
                <a:solidFill>
                  <a:schemeClr val="accent2">
                    <a:lumMod val="75000"/>
                  </a:schemeClr>
                </a:solidFill>
                <a:effectLst/>
                <a:latin typeface="+mj-lt"/>
                <a:cs typeface="Calibri"/>
              </a:rPr>
              <a:t>student with a disability</a:t>
            </a:r>
            <a:r>
              <a:rPr lang="en-US" sz="2400" b="1" i="0" dirty="0">
                <a:effectLst/>
                <a:latin typeface="+mj-lt"/>
                <a:cs typeface="Calibri"/>
              </a:rPr>
              <a:t>.</a:t>
            </a:r>
            <a:r>
              <a:rPr lang="en-US" sz="2400" dirty="0">
                <a:latin typeface="+mj-lt"/>
                <a:cs typeface="Calibri"/>
              </a:rPr>
              <a:t> </a:t>
            </a:r>
            <a:endParaRPr lang="en-US" sz="2400" b="0" i="0" dirty="0">
              <a:effectLst/>
              <a:latin typeface="+mj-lt"/>
              <a:cs typeface="Calibri"/>
            </a:endParaRPr>
          </a:p>
          <a:p>
            <a:r>
              <a:rPr lang="en-US" sz="2400" b="0" i="0" dirty="0">
                <a:effectLst/>
                <a:latin typeface="+mj-lt"/>
                <a:cs typeface="Calibri"/>
              </a:rPr>
              <a:t>The only VR requirements that are applied to potentially eligible individuals are </a:t>
            </a:r>
            <a:r>
              <a:rPr lang="en-US" sz="2400" b="1" i="0" dirty="0">
                <a:solidFill>
                  <a:schemeClr val="accent2">
                    <a:lumMod val="75000"/>
                  </a:schemeClr>
                </a:solidFill>
                <a:effectLst/>
                <a:latin typeface="+mj-lt"/>
                <a:cs typeface="Calibri"/>
              </a:rPr>
              <a:t>informed choice, confidentiality, and access to the client assistance program</a:t>
            </a:r>
            <a:r>
              <a:rPr lang="en-US" sz="2400" b="0" i="0" dirty="0">
                <a:effectLst/>
                <a:latin typeface="+mj-lt"/>
                <a:cs typeface="Calibri"/>
              </a:rPr>
              <a:t> </a:t>
            </a:r>
            <a:r>
              <a:rPr lang="en-US" sz="1600" b="0" i="0" dirty="0">
                <a:effectLst/>
                <a:latin typeface="+mj-lt"/>
                <a:cs typeface="Calibri"/>
              </a:rPr>
              <a:t>(34 CFR §361.38, §361.52, and §361.56). </a:t>
            </a:r>
            <a:endParaRPr lang="en-US" sz="2400" dirty="0">
              <a:latin typeface="+mj-lt"/>
              <a:cs typeface="Calibri"/>
            </a:endParaRPr>
          </a:p>
          <a:p>
            <a:r>
              <a:rPr lang="en-US" sz="2400" b="0" i="0" dirty="0">
                <a:effectLst/>
                <a:latin typeface="+mj-lt"/>
                <a:cs typeface="Calibri"/>
              </a:rPr>
              <a:t>Potentially eligible students are not subject to Basic Living Requirements or other cost sharing requirements.</a:t>
            </a:r>
            <a:endParaRPr lang="en-US" sz="2400" dirty="0">
              <a:latin typeface="+mj-lt"/>
            </a:endParaRPr>
          </a:p>
          <a:p>
            <a:endParaRPr lang="en-US" sz="2200" dirty="0"/>
          </a:p>
        </p:txBody>
      </p:sp>
      <p:pic>
        <p:nvPicPr>
          <p:cNvPr id="9" name="Picture 8" descr="Mixed raced student studying">
            <a:extLst>
              <a:ext uri="{FF2B5EF4-FFF2-40B4-BE49-F238E27FC236}">
                <a16:creationId xmlns:a16="http://schemas.microsoft.com/office/drawing/2014/main" id="{B2165150-1992-4F38-3FA0-219B94A08C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44451" y="2071316"/>
            <a:ext cx="3400842" cy="3534982"/>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318D4C1C-AC7A-D099-6725-B56F0B9F6FA7}"/>
              </a:ext>
            </a:extLst>
          </p:cNvPr>
          <p:cNvSpPr txBox="1"/>
          <p:nvPr/>
        </p:nvSpPr>
        <p:spPr>
          <a:xfrm>
            <a:off x="3628223" y="5785873"/>
            <a:ext cx="4861340" cy="892552"/>
          </a:xfrm>
          <a:prstGeom prst="rect">
            <a:avLst/>
          </a:prstGeom>
          <a:noFill/>
        </p:spPr>
        <p:txBody>
          <a:bodyPr wrap="square" rtlCol="0">
            <a:spAutoFit/>
          </a:bodyPr>
          <a:lstStyle/>
          <a:p>
            <a:endParaRPr lang="en-US" sz="2000" dirty="0">
              <a:latin typeface="+mj-lt"/>
            </a:endParaRPr>
          </a:p>
          <a:p>
            <a:pPr algn="ctr"/>
            <a:r>
              <a:rPr lang="en-US" sz="1600" b="1" i="1" u="sng" dirty="0">
                <a:solidFill>
                  <a:srgbClr val="3333FF"/>
                </a:solidFill>
                <a:latin typeface="+mj-lt"/>
              </a:rPr>
              <a:t>VRSM Policy Reference</a:t>
            </a:r>
          </a:p>
          <a:p>
            <a:pPr algn="ctr"/>
            <a:r>
              <a:rPr lang="en-US" sz="1600" i="1" dirty="0">
                <a:solidFill>
                  <a:srgbClr val="3333FF"/>
                </a:solidFill>
                <a:latin typeface="+mj-lt"/>
              </a:rPr>
              <a:t> C-1305-10: Working with Potentially Eligible Students </a:t>
            </a:r>
          </a:p>
        </p:txBody>
      </p:sp>
      <p:sp>
        <p:nvSpPr>
          <p:cNvPr id="5" name="Slide Number Placeholder 4">
            <a:extLst>
              <a:ext uri="{FF2B5EF4-FFF2-40B4-BE49-F238E27FC236}">
                <a16:creationId xmlns:a16="http://schemas.microsoft.com/office/drawing/2014/main" id="{35FA19AB-56CE-0369-9368-316613C49AA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21</a:t>
            </a:fld>
            <a:endParaRPr lang="en-US"/>
          </a:p>
        </p:txBody>
      </p:sp>
    </p:spTree>
    <p:extLst>
      <p:ext uri="{BB962C8B-B14F-4D97-AF65-F5344CB8AC3E}">
        <p14:creationId xmlns:p14="http://schemas.microsoft.com/office/powerpoint/2010/main" val="388173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BDF906-D74D-E783-7A7F-1ADF55DAA329}"/>
              </a:ext>
            </a:extLst>
          </p:cNvPr>
          <p:cNvSpPr>
            <a:spLocks noGrp="1"/>
          </p:cNvSpPr>
          <p:nvPr>
            <p:ph type="title"/>
          </p:nvPr>
        </p:nvSpPr>
        <p:spPr>
          <a:xfrm>
            <a:off x="838200" y="365125"/>
            <a:ext cx="10515600" cy="1325563"/>
          </a:xfrm>
        </p:spPr>
        <p:txBody>
          <a:bodyPr>
            <a:normAutofit/>
          </a:bodyPr>
          <a:lstStyle/>
          <a:p>
            <a:r>
              <a:rPr lang="en-US" sz="4200">
                <a:latin typeface="Amasis MT Pro Black" panose="02040A04050005020304" pitchFamily="18" charset="0"/>
              </a:rPr>
              <a:t>VRSM Part C – Chapter 8.1 Pre-ETS : Student with a Disability</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476A5203-5326-E2C0-E3AA-28168986168D}"/>
              </a:ext>
            </a:extLst>
          </p:cNvPr>
          <p:cNvSpPr>
            <a:spLocks noGrp="1"/>
          </p:cNvSpPr>
          <p:nvPr>
            <p:ph idx="1"/>
          </p:nvPr>
        </p:nvSpPr>
        <p:spPr>
          <a:xfrm>
            <a:off x="838200" y="1929384"/>
            <a:ext cx="10515600" cy="4251960"/>
          </a:xfrm>
        </p:spPr>
        <p:txBody>
          <a:bodyPr vert="horz" lIns="91440" tIns="45720" rIns="91440" bIns="45720" rtlCol="0">
            <a:normAutofit/>
          </a:bodyPr>
          <a:lstStyle/>
          <a:p>
            <a:pPr marL="0" indent="0">
              <a:buNone/>
            </a:pPr>
            <a:r>
              <a:rPr lang="en-US" sz="2200" dirty="0">
                <a:latin typeface="+mj-lt"/>
                <a:cs typeface="Times New Roman"/>
              </a:rPr>
              <a:t>Based on federal regulations (34 CFR §361.5(c) (51)), in Texas</a:t>
            </a:r>
            <a:r>
              <a:rPr lang="en-US" sz="2200" b="0" i="0" dirty="0">
                <a:effectLst/>
                <a:latin typeface="+mj-lt"/>
                <a:cs typeface="Times New Roman"/>
              </a:rPr>
              <a:t>, a student with a disability</a:t>
            </a:r>
            <a:r>
              <a:rPr lang="en-US" sz="2200" dirty="0">
                <a:latin typeface="+mj-lt"/>
                <a:cs typeface="Times New Roman"/>
              </a:rPr>
              <a:t> is defined as an </a:t>
            </a:r>
            <a:r>
              <a:rPr lang="en-US" sz="2200" b="0" i="0" dirty="0">
                <a:effectLst/>
                <a:latin typeface="+mj-lt"/>
                <a:cs typeface="Times New Roman"/>
              </a:rPr>
              <a:t>individual </a:t>
            </a:r>
            <a:r>
              <a:rPr lang="en-US" sz="2200" dirty="0">
                <a:latin typeface="+mj-lt"/>
                <a:cs typeface="Times New Roman"/>
              </a:rPr>
              <a:t>between </a:t>
            </a:r>
            <a:r>
              <a:rPr lang="en-US" sz="2200" b="0" i="0" dirty="0">
                <a:effectLst/>
                <a:latin typeface="+mj-lt"/>
                <a:cs typeface="Times New Roman"/>
              </a:rPr>
              <a:t>the </a:t>
            </a:r>
            <a:r>
              <a:rPr lang="en-US" sz="2200" dirty="0">
                <a:latin typeface="+mj-lt"/>
                <a:cs typeface="Times New Roman"/>
              </a:rPr>
              <a:t>ages of 14 and 22 who is:</a:t>
            </a:r>
            <a:endParaRPr lang="en-US" sz="2200" dirty="0">
              <a:latin typeface="+mj-lt"/>
              <a:cs typeface="Calibri" panose="020F0502020204030204"/>
            </a:endParaRPr>
          </a:p>
          <a:p>
            <a:r>
              <a:rPr lang="en-US" sz="2200" dirty="0">
                <a:latin typeface="+mj-lt"/>
                <a:cs typeface="Times New Roman"/>
              </a:rPr>
              <a:t>enrolled in a recognized educational program, which may include public schools (including charter schools), private schools, home schools</a:t>
            </a:r>
            <a:r>
              <a:rPr lang="en-US" sz="2200" b="0" i="0" dirty="0">
                <a:effectLst/>
                <a:latin typeface="+mj-lt"/>
                <a:cs typeface="Times New Roman"/>
              </a:rPr>
              <a:t>, </a:t>
            </a:r>
            <a:r>
              <a:rPr lang="en-US" sz="2200" dirty="0">
                <a:latin typeface="+mj-lt"/>
                <a:cs typeface="Times New Roman"/>
              </a:rPr>
              <a:t>recognized post-secondary programs</a:t>
            </a:r>
            <a:r>
              <a:rPr lang="en-US" sz="2200" b="0" i="0" dirty="0">
                <a:effectLst/>
                <a:latin typeface="+mj-lt"/>
                <a:cs typeface="Times New Roman"/>
              </a:rPr>
              <a:t>, or other </a:t>
            </a:r>
            <a:r>
              <a:rPr lang="en-US" sz="2200" dirty="0">
                <a:latin typeface="+mj-lt"/>
                <a:cs typeface="Times New Roman"/>
              </a:rPr>
              <a:t>recognized settings, such as the schooling provided by juvenile justice facilities;</a:t>
            </a:r>
            <a:endParaRPr lang="en-US" sz="2200" dirty="0">
              <a:latin typeface="+mj-lt"/>
              <a:cs typeface="Calibri"/>
            </a:endParaRPr>
          </a:p>
          <a:p>
            <a:r>
              <a:rPr lang="en-US" sz="2200" dirty="0">
                <a:latin typeface="+mj-lt"/>
                <a:cs typeface="Times New Roman"/>
              </a:rPr>
              <a:t>receiving services through the Individuals with Disabilities Education Act (IDEA) (Special Education); or</a:t>
            </a:r>
            <a:endParaRPr lang="en-US" sz="2200" dirty="0">
              <a:latin typeface="+mj-lt"/>
              <a:cs typeface="Calibri"/>
            </a:endParaRPr>
          </a:p>
          <a:p>
            <a:r>
              <a:rPr lang="en-US" sz="2200" dirty="0">
                <a:latin typeface="+mj-lt"/>
                <a:cs typeface="Times New Roman"/>
              </a:rPr>
              <a:t>considered eligible for Section 504 services (includes individuals who are receiving VR services).</a:t>
            </a:r>
            <a:endParaRPr lang="en-US" sz="2200" dirty="0">
              <a:latin typeface="+mj-lt"/>
            </a:endParaRPr>
          </a:p>
          <a:p>
            <a:endParaRPr lang="en-US" sz="2200" b="0" i="0" dirty="0">
              <a:effectLst/>
              <a:latin typeface="Arial" panose="020B0604020202020204" pitchFamily="34" charset="0"/>
              <a:cs typeface="Arial"/>
            </a:endParaRPr>
          </a:p>
          <a:p>
            <a:endParaRPr lang="en-US" sz="2200" dirty="0"/>
          </a:p>
        </p:txBody>
      </p:sp>
      <p:sp>
        <p:nvSpPr>
          <p:cNvPr id="5" name="Slide Number Placeholder 4">
            <a:extLst>
              <a:ext uri="{FF2B5EF4-FFF2-40B4-BE49-F238E27FC236}">
                <a16:creationId xmlns:a16="http://schemas.microsoft.com/office/drawing/2014/main" id="{EF03F8B5-64D6-F86B-FF55-1200E4305DEF}"/>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a:pPr>
                <a:spcAft>
                  <a:spcPts val="600"/>
                </a:spcAft>
              </a:pPr>
              <a:t>22</a:t>
            </a:fld>
            <a:endParaRPr lang="en-US"/>
          </a:p>
        </p:txBody>
      </p:sp>
    </p:spTree>
    <p:extLst>
      <p:ext uri="{BB962C8B-B14F-4D97-AF65-F5344CB8AC3E}">
        <p14:creationId xmlns:p14="http://schemas.microsoft.com/office/powerpoint/2010/main" val="3964057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C35B649-44B4-954A-A485-E54FD208B151}"/>
              </a:ext>
            </a:extLst>
          </p:cNvPr>
          <p:cNvSpPr txBox="1">
            <a:spLocks noGrp="1"/>
          </p:cNvSpPr>
          <p:nvPr>
            <p:ph type="title" idx="4294967295"/>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fontAlgn="auto">
              <a:spcAft>
                <a:spcPts val="0"/>
              </a:spcAft>
              <a:buClrTx/>
              <a:buSzTx/>
              <a:tabLst/>
              <a:defRPr/>
            </a:pPr>
            <a:r>
              <a:rPr kumimoji="0" lang="en-US" sz="5400" i="0" u="none" strike="noStrike" kern="1200" cap="none" spc="0" normalizeH="0" baseline="0" noProof="0">
                <a:ln>
                  <a:noFill/>
                </a:ln>
                <a:solidFill>
                  <a:schemeClr val="tx1"/>
                </a:solidFill>
                <a:effectLst/>
                <a:uLnTx/>
                <a:uFillTx/>
                <a:latin typeface="+mj-lt"/>
                <a:ea typeface="+mj-ea"/>
                <a:cs typeface="+mj-cs"/>
              </a:rPr>
              <a:t>Pathway to Potentially VR Eligible</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8373F2-FB3B-432E-B707-4433C4D4FA9E}"/>
              </a:ext>
            </a:extLst>
          </p:cNvPr>
          <p:cNvSpPr txBox="1"/>
          <p:nvPr/>
        </p:nvSpPr>
        <p:spPr>
          <a:xfrm>
            <a:off x="838200" y="1929384"/>
            <a:ext cx="10515600" cy="4251960"/>
          </a:xfrm>
          <a:prstGeom prst="rect">
            <a:avLst/>
          </a:prstGeom>
        </p:spPr>
        <p:txBody>
          <a:bodyPr vert="horz" lIns="91440" tIns="45720" rIns="91440" bIns="45720" rtlCol="0">
            <a:normAutofit/>
          </a:bodyPr>
          <a:lstStyle/>
          <a:p>
            <a:pPr marR="0" defTabSz="914400">
              <a:lnSpc>
                <a:spcPct val="90000"/>
              </a:lnSpc>
              <a:spcBef>
                <a:spcPts val="0"/>
              </a:spcBef>
              <a:spcAft>
                <a:spcPts val="0"/>
              </a:spcAft>
            </a:pPr>
            <a:r>
              <a:rPr lang="en-US" sz="2200" b="1" u="sng" dirty="0">
                <a:effectLst/>
              </a:rPr>
              <a:t>Use Potentially </a:t>
            </a:r>
            <a:r>
              <a:rPr lang="en-US" sz="2200" b="1" u="sng" dirty="0"/>
              <a:t>E</a:t>
            </a:r>
            <a:r>
              <a:rPr lang="en-US" sz="2200" b="1" u="sng" dirty="0">
                <a:effectLst/>
              </a:rPr>
              <a:t>ligible for a Younger Student When</a:t>
            </a:r>
            <a:r>
              <a:rPr lang="en-US" sz="2200" dirty="0">
                <a:effectLst/>
              </a:rPr>
              <a:t>:</a:t>
            </a:r>
          </a:p>
          <a:p>
            <a:pPr marR="0" defTabSz="914400">
              <a:lnSpc>
                <a:spcPct val="90000"/>
              </a:lnSpc>
              <a:spcBef>
                <a:spcPts val="0"/>
              </a:spcBef>
              <a:spcAft>
                <a:spcPts val="0"/>
              </a:spcAft>
            </a:pPr>
            <a:endParaRPr lang="en-US" sz="2200" dirty="0">
              <a:effectLst/>
            </a:endParaRPr>
          </a:p>
          <a:p>
            <a:pPr marL="806450" marR="0" lvl="0" indent="-228600" defTabSz="914400">
              <a:lnSpc>
                <a:spcPct val="90000"/>
              </a:lnSpc>
              <a:spcBef>
                <a:spcPts val="0"/>
              </a:spcBef>
              <a:spcAft>
                <a:spcPts val="1800"/>
              </a:spcAft>
              <a:buFont typeface="Arial" panose="020B0604020202020204" pitchFamily="34" charset="0"/>
              <a:buChar char="•"/>
            </a:pPr>
            <a:r>
              <a:rPr lang="en-US" sz="2200" dirty="0"/>
              <a:t>T</a:t>
            </a:r>
            <a:r>
              <a:rPr lang="en-US" sz="2200" dirty="0">
                <a:effectLst/>
              </a:rPr>
              <a:t>he Student will only need Pre-ETS at this time; </a:t>
            </a:r>
          </a:p>
          <a:p>
            <a:pPr marL="806450" marR="0" lvl="0" indent="-228600" defTabSz="914400">
              <a:lnSpc>
                <a:spcPct val="90000"/>
              </a:lnSpc>
              <a:spcBef>
                <a:spcPts val="0"/>
              </a:spcBef>
              <a:spcAft>
                <a:spcPts val="1800"/>
              </a:spcAft>
              <a:buFont typeface="Arial" panose="020B0604020202020204" pitchFamily="34" charset="0"/>
              <a:buChar char="•"/>
            </a:pPr>
            <a:r>
              <a:rPr lang="en-US" sz="2200" dirty="0">
                <a:effectLst/>
              </a:rPr>
              <a:t>The Student has not expressed interest in applying for VR services;</a:t>
            </a:r>
          </a:p>
          <a:p>
            <a:pPr marL="806450" marR="0" lvl="0" indent="-228600" defTabSz="914400">
              <a:lnSpc>
                <a:spcPct val="90000"/>
              </a:lnSpc>
              <a:spcBef>
                <a:spcPts val="0"/>
              </a:spcBef>
              <a:spcAft>
                <a:spcPts val="1800"/>
              </a:spcAft>
              <a:buFont typeface="Arial" panose="020B0604020202020204" pitchFamily="34" charset="0"/>
              <a:buChar char="•"/>
            </a:pPr>
            <a:r>
              <a:rPr lang="en-US" sz="2200" dirty="0">
                <a:effectLst/>
              </a:rPr>
              <a:t>The Student would like to participate in a Pre-ETS activity in the immediate future; or</a:t>
            </a:r>
          </a:p>
          <a:p>
            <a:pPr marL="806450" marR="0" lvl="0" indent="-228600" defTabSz="914400">
              <a:lnSpc>
                <a:spcPct val="90000"/>
              </a:lnSpc>
              <a:spcBef>
                <a:spcPts val="0"/>
              </a:spcBef>
              <a:spcAft>
                <a:spcPts val="1800"/>
              </a:spcAft>
              <a:buFont typeface="Arial" panose="020B0604020202020204" pitchFamily="34" charset="0"/>
              <a:buChar char="•"/>
            </a:pPr>
            <a:r>
              <a:rPr lang="en-US" sz="2200" dirty="0">
                <a:effectLst/>
              </a:rPr>
              <a:t>The Student is at the beginning of their career exploration with limited experience or knowledge of career interests and would benefit from Pre-ETS at this time.</a:t>
            </a:r>
          </a:p>
        </p:txBody>
      </p:sp>
    </p:spTree>
    <p:extLst>
      <p:ext uri="{BB962C8B-B14F-4D97-AF65-F5344CB8AC3E}">
        <p14:creationId xmlns:p14="http://schemas.microsoft.com/office/powerpoint/2010/main" val="358356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C35B649-44B4-954A-A485-E54FD208B151}"/>
              </a:ext>
            </a:extLst>
          </p:cNvPr>
          <p:cNvSpPr txBox="1">
            <a:spLocks noGrp="1"/>
          </p:cNvSpPr>
          <p:nvPr>
            <p:ph type="title"/>
          </p:nvPr>
        </p:nvSpPr>
        <p:spPr>
          <a:xfrm>
            <a:off x="838200" y="365125"/>
            <a:ext cx="10515600" cy="132556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US" sz="5000" b="1" i="0" u="none" strike="noStrike" kern="1200" cap="none" spc="0" normalizeH="0" baseline="0" noProof="0">
                <a:ln>
                  <a:noFill/>
                </a:ln>
                <a:effectLst/>
                <a:uLnTx/>
                <a:uFillTx/>
                <a:latin typeface="+mj-lt"/>
                <a:ea typeface="+mj-ea"/>
                <a:cs typeface="+mj-cs"/>
              </a:rPr>
              <a:t>When To Use Potentially Eligible</a:t>
            </a:r>
            <a:r>
              <a:rPr lang="en-US" sz="5000" b="1"/>
              <a:t> Scenario</a:t>
            </a:r>
            <a:endParaRPr lang="en-US" sz="5000" b="1" i="0" u="none" strike="noStrike" kern="1200" cap="none" spc="0" normalizeH="0" baseline="0" noProof="0">
              <a:ln>
                <a:noFill/>
              </a:ln>
              <a:effectLst/>
              <a:uLnTx/>
              <a:uFillTx/>
              <a:latin typeface="+mj-lt"/>
              <a:cs typeface="Calibri Light"/>
            </a:endParaRP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ED04DD-CB63-0859-8223-DD3ED9A293C2}"/>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a:cs typeface="Calibri"/>
              </a:rPr>
              <a:t>Younger Customers seeking Pre-ETS Services only (e.g., 14–16-year-olds requiring minimal supports).</a:t>
            </a:r>
          </a:p>
          <a:p>
            <a:r>
              <a:rPr lang="en-US" sz="2200">
                <a:cs typeface="Calibri"/>
              </a:rPr>
              <a:t>SEAL services without support services (on-site training, transportation, etc.)</a:t>
            </a:r>
          </a:p>
          <a:p>
            <a:r>
              <a:rPr lang="en-US" sz="2200">
                <a:cs typeface="Calibri"/>
              </a:rPr>
              <a:t>Explore STEM Camps</a:t>
            </a:r>
          </a:p>
          <a:p>
            <a:r>
              <a:rPr lang="en-US" sz="2200">
                <a:cs typeface="Calibri"/>
              </a:rPr>
              <a:t>Contracted and Embedded Pre-ETS Services</a:t>
            </a:r>
          </a:p>
          <a:p>
            <a:r>
              <a:rPr lang="en-US" sz="2200">
                <a:cs typeface="Calibri"/>
              </a:rPr>
              <a:t>Explore Apprenticeship Program</a:t>
            </a:r>
          </a:p>
          <a:p>
            <a:r>
              <a:rPr lang="en-US" sz="2200">
                <a:cs typeface="Calibri"/>
              </a:rPr>
              <a:t>Students without work permits (i.e., SS cards)</a:t>
            </a:r>
          </a:p>
          <a:p>
            <a:r>
              <a:rPr lang="en-US" sz="2200">
                <a:cs typeface="Calibri"/>
              </a:rPr>
              <a:t>Student that may already have a RHW a case without assignment (do not duplicate cases). </a:t>
            </a:r>
          </a:p>
          <a:p>
            <a:r>
              <a:rPr lang="en-US" sz="2200">
                <a:cs typeface="Calibri"/>
              </a:rPr>
              <a:t>Student not already entered in RHW (i.e., IC, Application, Eligibility).</a:t>
            </a:r>
          </a:p>
        </p:txBody>
      </p:sp>
      <p:sp>
        <p:nvSpPr>
          <p:cNvPr id="2" name="Slide Number Placeholder 1">
            <a:extLst>
              <a:ext uri="{FF2B5EF4-FFF2-40B4-BE49-F238E27FC236}">
                <a16:creationId xmlns:a16="http://schemas.microsoft.com/office/drawing/2014/main" id="{EB5BACAD-CF31-4C7D-BB0B-B7841696D4A2}"/>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24</a:t>
            </a:fld>
            <a:endParaRPr lang="en-US"/>
          </a:p>
        </p:txBody>
      </p:sp>
    </p:spTree>
    <p:extLst>
      <p:ext uri="{BB962C8B-B14F-4D97-AF65-F5344CB8AC3E}">
        <p14:creationId xmlns:p14="http://schemas.microsoft.com/office/powerpoint/2010/main" val="314171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FDA2BD-8862-4CCC-9AA8-FA4EB9FDFD0C}"/>
              </a:ext>
            </a:extLst>
          </p:cNvPr>
          <p:cNvSpPr>
            <a:spLocks noGrp="1"/>
          </p:cNvSpPr>
          <p:nvPr>
            <p:ph type="title"/>
          </p:nvPr>
        </p:nvSpPr>
        <p:spPr>
          <a:xfrm>
            <a:off x="635000" y="640823"/>
            <a:ext cx="3418659" cy="5583148"/>
          </a:xfrm>
        </p:spPr>
        <p:txBody>
          <a:bodyPr anchor="ctr">
            <a:normAutofit/>
          </a:bodyPr>
          <a:lstStyle/>
          <a:p>
            <a:r>
              <a:rPr lang="en-US" sz="5400" dirty="0"/>
              <a:t>Pre-ETS Support Services </a:t>
            </a:r>
            <a:endParaRPr lang="en-US" sz="5400" b="1" dirty="0"/>
          </a:p>
        </p:txBody>
      </p:sp>
      <p:sp>
        <p:nvSpPr>
          <p:cNvPr id="6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3ED32B-7730-4FBE-8060-1D2E616C73A3}"/>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a:pPr>
                <a:spcAft>
                  <a:spcPts val="600"/>
                </a:spcAft>
              </a:pPr>
              <a:t>25</a:t>
            </a:fld>
            <a:endParaRPr lang="en-US"/>
          </a:p>
        </p:txBody>
      </p:sp>
      <p:graphicFrame>
        <p:nvGraphicFramePr>
          <p:cNvPr id="63" name="Content Placeholder 5" descr="Information about Pre-ETS support services.  Examples include driver's training, ABA services, etc.">
            <a:extLst>
              <a:ext uri="{FF2B5EF4-FFF2-40B4-BE49-F238E27FC236}">
                <a16:creationId xmlns:a16="http://schemas.microsoft.com/office/drawing/2014/main" id="{8D075419-9987-04EE-FB8E-7C61ECC3D203}"/>
              </a:ext>
            </a:extLst>
          </p:cNvPr>
          <p:cNvGraphicFramePr>
            <a:graphicFrameLocks noGrp="1"/>
          </p:cNvGraphicFramePr>
          <p:nvPr>
            <p:ph idx="1"/>
            <p:extLst>
              <p:ext uri="{D42A27DB-BD31-4B8C-83A1-F6EECF244321}">
                <p14:modId xmlns:p14="http://schemas.microsoft.com/office/powerpoint/2010/main" val="26078041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919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B163F6-F29E-5C38-53B7-A4794EDE148E}"/>
              </a:ext>
            </a:extLst>
          </p:cNvPr>
          <p:cNvSpPr txBox="1">
            <a:spLocks noGrp="1"/>
          </p:cNvSpPr>
          <p:nvPr>
            <p:ph type="title" idx="4294967295"/>
          </p:nvPr>
        </p:nvSpPr>
        <p:spPr>
          <a:xfrm>
            <a:off x="865414" y="246289"/>
            <a:ext cx="10131425" cy="142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ea typeface="+mj-ea"/>
                <a:cs typeface="+mj-cs"/>
              </a:rPr>
              <a:t>Pathway to VR Eligible</a:t>
            </a:r>
          </a:p>
        </p:txBody>
      </p:sp>
      <p:sp>
        <p:nvSpPr>
          <p:cNvPr id="4" name="TextBox 3">
            <a:extLst>
              <a:ext uri="{FF2B5EF4-FFF2-40B4-BE49-F238E27FC236}">
                <a16:creationId xmlns:a16="http://schemas.microsoft.com/office/drawing/2014/main" id="{CE8373F2-FB3B-432E-B707-4433C4D4FA9E}"/>
              </a:ext>
            </a:extLst>
          </p:cNvPr>
          <p:cNvSpPr txBox="1"/>
          <p:nvPr/>
        </p:nvSpPr>
        <p:spPr>
          <a:xfrm>
            <a:off x="476370" y="1359182"/>
            <a:ext cx="11699891" cy="4240841"/>
          </a:xfrm>
          <a:prstGeom prst="rect">
            <a:avLst/>
          </a:prstGeom>
          <a:noFill/>
        </p:spPr>
        <p:txBody>
          <a:bodyPr wrap="square" lIns="91440" tIns="45720" rIns="91440" bIns="45720" anchor="t">
            <a:spAutoFit/>
          </a:bodyPr>
          <a:lstStyle/>
          <a:p>
            <a:pPr marL="90170"/>
            <a:r>
              <a:rPr lang="en-US" sz="2400">
                <a:ea typeface="Calibri" panose="020F0502020204030204" pitchFamily="34" charset="0"/>
                <a:cs typeface="Times New Roman"/>
              </a:rPr>
              <a:t>Take an Application </a:t>
            </a:r>
            <a:r>
              <a:rPr lang="en-US" sz="2400">
                <a:effectLst/>
                <a:ea typeface="Calibri" panose="020F0502020204030204" pitchFamily="34" charset="0"/>
                <a:cs typeface="Times New Roman"/>
              </a:rPr>
              <a:t>for a Younger Student</a:t>
            </a:r>
            <a:r>
              <a:rPr lang="en-US" sz="2400">
                <a:ea typeface="Calibri" panose="020F0502020204030204" pitchFamily="34" charset="0"/>
                <a:cs typeface="Times New Roman"/>
              </a:rPr>
              <a:t> </a:t>
            </a:r>
            <a:r>
              <a:rPr lang="en-US" sz="2400">
                <a:effectLst/>
                <a:ea typeface="Calibri" panose="020F0502020204030204" pitchFamily="34" charset="0"/>
                <a:cs typeface="Times New Roman"/>
              </a:rPr>
              <a:t>When:</a:t>
            </a:r>
          </a:p>
          <a:p>
            <a:pPr marL="91440" marR="0">
              <a:spcBef>
                <a:spcPts val="0"/>
              </a:spcBef>
              <a:spcAft>
                <a:spcPts val="0"/>
              </a:spcAft>
            </a:pPr>
            <a:endParaRPr lang="en-US" sz="2400">
              <a:effectLst/>
              <a:ea typeface="Calibri" panose="020F0502020204030204" pitchFamily="34" charset="0"/>
              <a:cs typeface="Times New Roman"/>
            </a:endParaRPr>
          </a:p>
          <a:p>
            <a:pPr marL="801370" indent="-450850">
              <a:lnSpc>
                <a:spcPct val="115000"/>
              </a:lnSpc>
              <a:spcAft>
                <a:spcPts val="1800"/>
              </a:spcAft>
              <a:buFont typeface="+mj-lt"/>
              <a:buAutoNum type="alphaLcParenR"/>
            </a:pPr>
            <a:r>
              <a:rPr lang="en-US" sz="2400">
                <a:ea typeface="Calibri" panose="020F0502020204030204" pitchFamily="34" charset="0"/>
                <a:cs typeface="Arial"/>
              </a:rPr>
              <a:t>T</a:t>
            </a:r>
            <a:r>
              <a:rPr lang="en-US" sz="2400">
                <a:effectLst/>
                <a:ea typeface="Calibri" panose="020F0502020204030204" pitchFamily="34" charset="0"/>
                <a:cs typeface="Arial"/>
              </a:rPr>
              <a:t>he Student has a need for additional support services which cannot be provided under potentially eligible, such as, work experience training, transportation, and will need Pre-ETS</a:t>
            </a:r>
            <a:r>
              <a:rPr lang="en-US" sz="2400">
                <a:ea typeface="Calibri" panose="020F0502020204030204" pitchFamily="34" charset="0"/>
                <a:cs typeface="Arial"/>
              </a:rPr>
              <a:t> support services</a:t>
            </a:r>
            <a:r>
              <a:rPr lang="en-US" sz="2400">
                <a:effectLst/>
                <a:ea typeface="Calibri" panose="020F0502020204030204" pitchFamily="34" charset="0"/>
                <a:cs typeface="Arial"/>
              </a:rPr>
              <a:t> (see next slide);</a:t>
            </a:r>
          </a:p>
          <a:p>
            <a:pPr marL="801370" marR="0" lvl="0" indent="-450850">
              <a:lnSpc>
                <a:spcPct val="115000"/>
              </a:lnSpc>
              <a:spcBef>
                <a:spcPts val="0"/>
              </a:spcBef>
              <a:spcAft>
                <a:spcPts val="1800"/>
              </a:spcAft>
              <a:buFont typeface="+mj-lt"/>
              <a:buAutoNum type="alphaLcParenR"/>
            </a:pPr>
            <a:r>
              <a:rPr lang="en-US" sz="2400">
                <a:effectLst/>
                <a:ea typeface="Calibri" panose="020F0502020204030204" pitchFamily="34" charset="0"/>
                <a:cs typeface="Arial"/>
              </a:rPr>
              <a:t>The Student has expressed interest in applying for VR services and does not plan to participate in Pre-ETS immediately; or</a:t>
            </a:r>
          </a:p>
          <a:p>
            <a:pPr marL="801370" marR="0" lvl="0" indent="-450850">
              <a:lnSpc>
                <a:spcPct val="115000"/>
              </a:lnSpc>
              <a:spcBef>
                <a:spcPts val="0"/>
              </a:spcBef>
              <a:spcAft>
                <a:spcPts val="1800"/>
              </a:spcAft>
              <a:buFont typeface="+mj-lt"/>
              <a:buAutoNum type="alphaLcParenR"/>
            </a:pPr>
            <a:r>
              <a:rPr lang="en-US" sz="2400">
                <a:effectLst/>
                <a:ea typeface="Calibri" panose="020F0502020204030204" pitchFamily="34" charset="0"/>
                <a:cs typeface="Arial"/>
              </a:rPr>
              <a:t>The Student has identified their </a:t>
            </a:r>
            <a:r>
              <a:rPr lang="en-US" sz="2400">
                <a:ea typeface="Calibri" panose="020F0502020204030204" pitchFamily="34" charset="0"/>
                <a:cs typeface="Arial"/>
              </a:rPr>
              <a:t>C</a:t>
            </a:r>
            <a:r>
              <a:rPr lang="en-US" sz="2400">
                <a:effectLst/>
                <a:ea typeface="Calibri" panose="020F0502020204030204" pitchFamily="34" charset="0"/>
                <a:cs typeface="Arial"/>
              </a:rPr>
              <a:t>areer Pathway of Interest and will benefit from VR services on an IPE.</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p:txBody>
          <a:bodyPr>
            <a:normAutofit/>
          </a:bodyPr>
          <a:lstStyle/>
          <a:p>
            <a:fld id="{394E8B37-5C52-4C7C-A376-6B2821058305}" type="slidenum">
              <a:rPr lang="en-US" smtClean="0"/>
              <a:t>26</a:t>
            </a:fld>
            <a:endParaRPr lang="en-US"/>
          </a:p>
        </p:txBody>
      </p:sp>
    </p:spTree>
    <p:extLst>
      <p:ext uri="{BB962C8B-B14F-4D97-AF65-F5344CB8AC3E}">
        <p14:creationId xmlns:p14="http://schemas.microsoft.com/office/powerpoint/2010/main" val="279343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5B163F6-F29E-5C38-53B7-A4794EDE148E}"/>
              </a:ext>
            </a:extLst>
          </p:cNvPr>
          <p:cNvSpPr txBox="1">
            <a:spLocks noGrp="1"/>
          </p:cNvSpPr>
          <p:nvPr>
            <p:ph type="title"/>
          </p:nvPr>
        </p:nvSpPr>
        <p:spPr>
          <a:xfrm>
            <a:off x="212271" y="548640"/>
            <a:ext cx="4562848" cy="543153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400" dirty="0"/>
              <a:t>Scenarios: VR Eligible Pathways </a:t>
            </a:r>
            <a:endParaRPr kumimoji="0" lang="en-US" sz="4400" b="1" i="0" u="none" strike="noStrike" kern="1200" cap="none" spc="0" normalizeH="0" baseline="0" noProof="0" dirty="0">
              <a:ln>
                <a:noFill/>
              </a:ln>
              <a:effectLst/>
              <a:uLnTx/>
              <a:uFillTx/>
              <a:ea typeface="+mj-ea"/>
              <a:cs typeface="+mj-cs"/>
            </a:endParaRPr>
          </a:p>
        </p:txBody>
      </p:sp>
      <p:sp>
        <p:nvSpPr>
          <p:cNvPr id="1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5CD91C-D211-DE51-C4C0-E1F2D3B822C7}"/>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400" dirty="0">
                <a:cs typeface="Calibri"/>
              </a:rPr>
              <a:t>Student is found eligible for VR services, proceed with VR process (i.e., complete IPE).</a:t>
            </a:r>
          </a:p>
          <a:p>
            <a:r>
              <a:rPr lang="en-US" sz="2400" dirty="0">
                <a:cs typeface="Calibri"/>
              </a:rPr>
              <a:t>Student found ineligible for VR services, will not be able to be placed in Potentially Eligible Phase but can appeal the finding or reapply for full VR services. </a:t>
            </a:r>
          </a:p>
          <a:p>
            <a:r>
              <a:rPr lang="en-US" sz="2400" dirty="0">
                <a:cs typeface="Calibri"/>
              </a:rPr>
              <a:t>Graduating Seniors warranting VR services for post-secondary life. </a:t>
            </a:r>
          </a:p>
          <a:p>
            <a:r>
              <a:rPr lang="en-US" sz="2400" dirty="0">
                <a:cs typeface="Calibri"/>
              </a:rPr>
              <a:t>College Students warranting VR services while in college. </a:t>
            </a:r>
          </a:p>
          <a:p>
            <a:r>
              <a:rPr lang="en-US" sz="2400" dirty="0">
                <a:cs typeface="Calibri"/>
              </a:rPr>
              <a:t>HS student in need of support services. </a:t>
            </a:r>
          </a:p>
          <a:p>
            <a:r>
              <a:rPr lang="en-US" sz="2400" dirty="0">
                <a:cs typeface="Calibri"/>
              </a:rPr>
              <a:t>HS student expressing interest of VR services to address disability. </a:t>
            </a:r>
          </a:p>
        </p:txBody>
      </p:sp>
      <p:sp>
        <p:nvSpPr>
          <p:cNvPr id="2" name="Slide Number Placeholder 1">
            <a:extLst>
              <a:ext uri="{FF2B5EF4-FFF2-40B4-BE49-F238E27FC236}">
                <a16:creationId xmlns:a16="http://schemas.microsoft.com/office/drawing/2014/main" id="{EB5BACAD-CF31-4C7D-BB0B-B7841696D4A2}"/>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394E8B37-5C52-4C7C-A376-6B2821058305}" type="slidenum">
              <a:rPr lang="en-US" smtClean="0"/>
              <a:pPr>
                <a:spcAft>
                  <a:spcPts val="600"/>
                </a:spcAft>
              </a:pPr>
              <a:t>27</a:t>
            </a:fld>
            <a:endParaRPr lang="en-US"/>
          </a:p>
        </p:txBody>
      </p:sp>
    </p:spTree>
    <p:extLst>
      <p:ext uri="{BB962C8B-B14F-4D97-AF65-F5344CB8AC3E}">
        <p14:creationId xmlns:p14="http://schemas.microsoft.com/office/powerpoint/2010/main" val="3897456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dirty="0"/>
              <a:t>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516467" y="1283110"/>
            <a:ext cx="11488720" cy="2967157"/>
          </a:xfrm>
        </p:spPr>
        <p:txBody>
          <a:bodyPr vert="horz" lIns="91440" tIns="45720" rIns="91440" bIns="45720" rtlCol="0" anchor="t">
            <a:normAutofit/>
          </a:bodyPr>
          <a:lstStyle/>
          <a:p>
            <a:r>
              <a:rPr lang="en-US" sz="2400" dirty="0"/>
              <a:t>Counselor drives the process and completes VR1820 Request for Pre-ETS form for each student requiring </a:t>
            </a:r>
            <a:r>
              <a:rPr lang="en-US" sz="2400" b="1" dirty="0"/>
              <a:t>only</a:t>
            </a:r>
            <a:r>
              <a:rPr lang="en-US" sz="2400" dirty="0"/>
              <a:t> Pre-Employment Transition Services.  Social security number is preferred but other unique identifiers such as State ID or School ID number can be used.  Parent or Guardian must sign 1820 form if student is underage.</a:t>
            </a:r>
          </a:p>
          <a:p>
            <a:r>
              <a:rPr lang="en-US" sz="2400" dirty="0"/>
              <a:t>Counselors and school staff can work together to get the 1820 forms signed by the student/parent and returned to VR Counselor.</a:t>
            </a:r>
          </a:p>
          <a:p>
            <a:endParaRPr lang="en-US" dirty="0"/>
          </a:p>
          <a:p>
            <a:pPr marL="0" indent="0">
              <a:buNone/>
            </a:pPr>
            <a:endParaRPr lang="en-US" dirty="0"/>
          </a:p>
        </p:txBody>
      </p:sp>
      <p:pic>
        <p:nvPicPr>
          <p:cNvPr id="5" name="Picture 4" descr="Screenshot of top of VR1820 form">
            <a:extLst>
              <a:ext uri="{FF2B5EF4-FFF2-40B4-BE49-F238E27FC236}">
                <a16:creationId xmlns:a16="http://schemas.microsoft.com/office/drawing/2014/main" id="{EF153FF9-7723-2E5F-F9A6-000C1027F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7406" y="3835292"/>
            <a:ext cx="7170760" cy="2521058"/>
          </a:xfrm>
          <a:prstGeom prst="rect">
            <a:avLst/>
          </a:prstGeom>
        </p:spPr>
      </p:pic>
      <p:sp>
        <p:nvSpPr>
          <p:cNvPr id="7" name="Slide Number Placeholder 6">
            <a:extLst>
              <a:ext uri="{FF2B5EF4-FFF2-40B4-BE49-F238E27FC236}">
                <a16:creationId xmlns:a16="http://schemas.microsoft.com/office/drawing/2014/main" id="{73D73074-8E78-4479-1BC5-4A9118341050}"/>
              </a:ext>
            </a:extLst>
          </p:cNvPr>
          <p:cNvSpPr>
            <a:spLocks noGrp="1"/>
          </p:cNvSpPr>
          <p:nvPr>
            <p:ph type="sldNum" sz="quarter" idx="12"/>
          </p:nvPr>
        </p:nvSpPr>
        <p:spPr/>
        <p:txBody>
          <a:bodyPr>
            <a:normAutofit/>
          </a:bodyPr>
          <a:lstStyle/>
          <a:p>
            <a:pPr algn="ctr"/>
            <a:fld id="{775B6C71-B8E2-4E4D-A4A3-1937B1299F9F}" type="slidenum">
              <a:rPr lang="en-US" smtClean="0"/>
              <a:pPr algn="ctr"/>
              <a:t>28</a:t>
            </a:fld>
            <a:endParaRPr lang="en-US"/>
          </a:p>
        </p:txBody>
      </p:sp>
    </p:spTree>
    <p:extLst>
      <p:ext uri="{BB962C8B-B14F-4D97-AF65-F5344CB8AC3E}">
        <p14:creationId xmlns:p14="http://schemas.microsoft.com/office/powerpoint/2010/main" val="50419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247677" y="-111408"/>
            <a:ext cx="9863916" cy="2039595"/>
          </a:xfrm>
        </p:spPr>
        <p:txBody>
          <a:bodyPr anchor="b">
            <a:normAutofit fontScale="90000"/>
          </a:bodyPr>
          <a:lstStyle/>
          <a:p>
            <a:pPr algn="ctr"/>
            <a:r>
              <a:rPr lang="en-US" dirty="0"/>
              <a:t>Potentially Eligible Cases:  Required Documentation To Verify Disability (Policy Reference: </a:t>
            </a:r>
            <a:r>
              <a:rPr lang="en-US" sz="4400" dirty="0"/>
              <a:t>VRSM Part C – Chapter 8.1 Pre-ETS</a:t>
            </a:r>
            <a:r>
              <a:rPr lang="en-US" dirty="0"/>
              <a:t>)</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6919" y="1837954"/>
            <a:ext cx="10759624" cy="4654286"/>
          </a:xfrm>
        </p:spPr>
        <p:txBody>
          <a:bodyPr anchor="ctr">
            <a:normAutofit/>
          </a:bodyPr>
          <a:lstStyle/>
          <a:p>
            <a:pPr marL="0" marR="0" indent="0">
              <a:buNone/>
            </a:pPr>
            <a:r>
              <a:rPr lang="en-US" sz="2400" dirty="0">
                <a:effectLst/>
                <a:ea typeface="Times New Roman" panose="02020603050405020304" pitchFamily="18" charset="0"/>
              </a:rPr>
              <a:t>Supporting documentation that is required to verify the student's disability </a:t>
            </a:r>
            <a:r>
              <a:rPr lang="en-US" sz="2400" b="1" dirty="0">
                <a:effectLst/>
                <a:ea typeface="Times New Roman" panose="02020603050405020304" pitchFamily="18" charset="0"/>
              </a:rPr>
              <a:t>may</a:t>
            </a:r>
            <a:r>
              <a:rPr lang="en-US" sz="2400" dirty="0">
                <a:effectLst/>
                <a:ea typeface="Times New Roman" panose="02020603050405020304" pitchFamily="18" charset="0"/>
              </a:rPr>
              <a:t> include the following:</a:t>
            </a:r>
          </a:p>
          <a:p>
            <a:pPr marL="0" marR="0"/>
            <a:r>
              <a:rPr lang="en-US" sz="2400" dirty="0">
                <a:effectLst/>
                <a:ea typeface="Times New Roman" panose="02020603050405020304" pitchFamily="18" charset="0"/>
              </a:rPr>
              <a:t>Case notes documenting VR counselor observations, review of school records, and statements of education staff</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a:r>
              <a:rPr lang="en-US" sz="2400" dirty="0">
                <a:effectLst/>
                <a:ea typeface="Times New Roman" panose="02020603050405020304" pitchFamily="18" charset="0"/>
              </a:rPr>
              <a:t>A signed statement from a school professional with the identification of a student's disability and school enrollment status (A template of the VR Disability Verification Letter is available on the Transition Intranet Page)</a:t>
            </a:r>
            <a:r>
              <a:rPr lang="en-US" sz="2400" dirty="0">
                <a:ea typeface="Times New Roman" panose="02020603050405020304" pitchFamily="18" charset="0"/>
              </a:rPr>
              <a:t>;</a:t>
            </a:r>
            <a:endParaRPr lang="en-US" sz="2400" dirty="0">
              <a:effectLst/>
              <a:ea typeface="Times New Roman" panose="02020603050405020304" pitchFamily="18" charset="0"/>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164242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D4F47-DD7C-CD72-78B3-2BFA8FC6CEC1}"/>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Introductions</a:t>
            </a:r>
          </a:p>
        </p:txBody>
      </p:sp>
      <p:sp>
        <p:nvSpPr>
          <p:cNvPr id="4" name="Slide Number Placeholder 3">
            <a:extLst>
              <a:ext uri="{FF2B5EF4-FFF2-40B4-BE49-F238E27FC236}">
                <a16:creationId xmlns:a16="http://schemas.microsoft.com/office/drawing/2014/main" id="{8C1759BD-E797-0AD3-7AA8-8B31D14815A4}"/>
              </a:ext>
            </a:extLst>
          </p:cNvPr>
          <p:cNvSpPr>
            <a:spLocks noGrp="1"/>
          </p:cNvSpPr>
          <p:nvPr>
            <p:ph type="sldNum" sz="quarter" idx="12"/>
          </p:nvPr>
        </p:nvSpPr>
        <p:spPr>
          <a:xfrm>
            <a:off x="9819860" y="6356350"/>
            <a:ext cx="1533939" cy="365125"/>
          </a:xfrm>
        </p:spPr>
        <p:txBody>
          <a:bodyPr>
            <a:normAutofit/>
          </a:bodyPr>
          <a:lstStyle/>
          <a:p>
            <a:pPr>
              <a:spcAft>
                <a:spcPts val="600"/>
              </a:spcAft>
            </a:pPr>
            <a:fld id="{775B6C71-B8E2-4E4D-A4A3-1937B1299F9F}" type="slidenum">
              <a:rPr lang="en-US" smtClean="0"/>
              <a:pPr>
                <a:spcAft>
                  <a:spcPts val="600"/>
                </a:spcAft>
              </a:pPr>
              <a:t>3</a:t>
            </a:fld>
            <a:endParaRPr lang="en-US"/>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C10872AA-88C9-CDF8-B042-4E378C7B2F25}"/>
              </a:ext>
            </a:extLst>
          </p:cNvPr>
          <p:cNvSpPr>
            <a:spLocks noGrp="1"/>
          </p:cNvSpPr>
          <p:nvPr>
            <p:ph idx="1"/>
          </p:nvPr>
        </p:nvSpPr>
        <p:spPr>
          <a:xfrm>
            <a:off x="4447308" y="591344"/>
            <a:ext cx="6906491" cy="5585619"/>
          </a:xfrm>
        </p:spPr>
        <p:txBody>
          <a:bodyPr anchor="ctr">
            <a:normAutofit/>
          </a:bodyPr>
          <a:lstStyle/>
          <a:p>
            <a:r>
              <a:rPr lang="en-US" dirty="0"/>
              <a:t>Andrew Castillo, Region 1 Transition VR</a:t>
            </a:r>
          </a:p>
          <a:p>
            <a:r>
              <a:rPr lang="en-US" dirty="0"/>
              <a:t>Alyssa Kee, State Office Transition VR</a:t>
            </a:r>
          </a:p>
          <a:p>
            <a:r>
              <a:rPr lang="en-US" dirty="0"/>
              <a:t>Leah Wood, ESC 19</a:t>
            </a:r>
          </a:p>
        </p:txBody>
      </p:sp>
    </p:spTree>
    <p:extLst>
      <p:ext uri="{BB962C8B-B14F-4D97-AF65-F5344CB8AC3E}">
        <p14:creationId xmlns:p14="http://schemas.microsoft.com/office/powerpoint/2010/main" val="322301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197510" y="-111408"/>
            <a:ext cx="10914083" cy="2039595"/>
          </a:xfrm>
        </p:spPr>
        <p:txBody>
          <a:bodyPr anchor="b">
            <a:normAutofit fontScale="90000"/>
          </a:bodyPr>
          <a:lstStyle/>
          <a:p>
            <a:pPr algn="ctr"/>
            <a:r>
              <a:rPr lang="en-US" dirty="0"/>
              <a:t>Potentially Eligible Cases:  Required Documentation To Verify Disability (Policy Reference: </a:t>
            </a:r>
            <a:r>
              <a:rPr lang="en-US" sz="4400" dirty="0"/>
              <a:t>VRSM Part C – Chapter 8.1 Pre-ETS</a:t>
            </a:r>
            <a:r>
              <a:rPr lang="en-US" dirty="0"/>
              <a:t>) – Continued</a:t>
            </a:r>
          </a:p>
        </p:txBody>
      </p:sp>
      <p:grpSp>
        <p:nvGrpSpPr>
          <p:cNvPr id="28" name="Group 2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347483" y="1660354"/>
            <a:ext cx="10759624" cy="4654286"/>
          </a:xfrm>
        </p:spPr>
        <p:txBody>
          <a:bodyPr anchor="ctr">
            <a:normAutofit/>
          </a:bodyPr>
          <a:lstStyle/>
          <a:p>
            <a:pPr marL="0" marR="0"/>
            <a:r>
              <a:rPr lang="en-US" sz="2400" dirty="0">
                <a:effectLst/>
                <a:ea typeface="Times New Roman" panose="02020603050405020304" pitchFamily="18" charset="0"/>
              </a:rPr>
              <a:t>A copy of an IEP, Social Security Administration (SSA) beneficiary award letter, school psychological assessment, documentation of a diagnosis or disability determination, or documentation relating to Section 504 accommodations</a:t>
            </a:r>
            <a:r>
              <a:rPr lang="en-US" sz="2400" dirty="0">
                <a:ea typeface="Times New Roman" panose="02020603050405020304" pitchFamily="18" charset="0"/>
              </a:rPr>
              <a:t>.</a:t>
            </a:r>
          </a:p>
          <a:p>
            <a:pPr marL="0" marR="0"/>
            <a:endParaRPr lang="en-US" sz="2400" dirty="0">
              <a:ea typeface="Times New Roman" panose="02020603050405020304" pitchFamily="18" charset="0"/>
            </a:endParaRPr>
          </a:p>
          <a:p>
            <a:pPr marL="0" indent="0">
              <a:buNone/>
            </a:pPr>
            <a:r>
              <a:rPr lang="en-US" sz="2400" b="1" dirty="0">
                <a:effectLst/>
                <a:ea typeface="Times New Roman" panose="02020603050405020304" pitchFamily="18" charset="0"/>
              </a:rPr>
              <a:t>Note for VR Staff:</a:t>
            </a:r>
            <a:r>
              <a:rPr lang="en-US" sz="2400" b="1" dirty="0">
                <a:ea typeface="Times New Roman" panose="02020603050405020304" pitchFamily="18" charset="0"/>
              </a:rPr>
              <a:t> </a:t>
            </a:r>
            <a:r>
              <a:rPr lang="en-US" sz="2400" b="1" dirty="0">
                <a:effectLst/>
                <a:ea typeface="Times New Roman" panose="02020603050405020304" pitchFamily="18" charset="0"/>
              </a:rPr>
              <a:t> </a:t>
            </a:r>
            <a:r>
              <a:rPr lang="en-US" sz="2400" dirty="0">
                <a:effectLst/>
                <a:ea typeface="Times New Roman" panose="02020603050405020304" pitchFamily="18" charset="0"/>
              </a:rPr>
              <a:t>Do not use an Eligibility Case Note to document disability for a Potentially Eligible Case</a:t>
            </a:r>
            <a:r>
              <a:rPr lang="en-US" sz="2400" dirty="0">
                <a:ea typeface="Times New Roman" panose="02020603050405020304" pitchFamily="18" charset="0"/>
              </a:rPr>
              <a:t>. Refer to the new </a:t>
            </a:r>
            <a:r>
              <a:rPr lang="en-US" sz="2400" i="1" kern="0" dirty="0">
                <a:effectLst/>
                <a:ea typeface="Times New Roman" panose="02020603050405020304" pitchFamily="18" charset="0"/>
              </a:rPr>
              <a:t>Desk Aide:  How to Document a Potentially Eligible Case </a:t>
            </a:r>
            <a:r>
              <a:rPr lang="en-US" sz="2400" kern="0" dirty="0">
                <a:ea typeface="Times New Roman" panose="02020603050405020304" pitchFamily="18" charset="0"/>
              </a:rPr>
              <a:t>for guidance regarding how to document a Potentially Eligible case in Rehab Works.</a:t>
            </a:r>
            <a:endParaRPr lang="en-US" sz="2400" dirty="0">
              <a:effectLst/>
              <a:ea typeface="Times New Roman" panose="02020603050405020304" pitchFamily="18" charset="0"/>
              <a:cs typeface="Calibri" panose="020F0502020204030204"/>
            </a:endParaRPr>
          </a:p>
          <a:p>
            <a:pPr marL="0" indent="0">
              <a:buNone/>
            </a:pPr>
            <a:endParaRPr lang="en-US" sz="17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a:xfrm>
            <a:off x="8610600" y="6492240"/>
            <a:ext cx="2743200" cy="365125"/>
          </a:xfrm>
        </p:spPr>
        <p:txBody>
          <a:bodyPr>
            <a:normAutofit/>
          </a:bodyPr>
          <a:lstStyle/>
          <a:p>
            <a:pPr>
              <a:spcAft>
                <a:spcPts val="600"/>
              </a:spcAft>
            </a:pPr>
            <a:r>
              <a:rPr lang="en-US"/>
              <a:t>17</a:t>
            </a:r>
          </a:p>
        </p:txBody>
      </p:sp>
    </p:spTree>
    <p:extLst>
      <p:ext uri="{BB962C8B-B14F-4D97-AF65-F5344CB8AC3E}">
        <p14:creationId xmlns:p14="http://schemas.microsoft.com/office/powerpoint/2010/main" val="2174186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8E283-E37E-3CFF-9024-9AA4EBE8DF77}"/>
              </a:ext>
            </a:extLst>
          </p:cNvPr>
          <p:cNvSpPr>
            <a:spLocks noGrp="1"/>
          </p:cNvSpPr>
          <p:nvPr>
            <p:ph type="title"/>
          </p:nvPr>
        </p:nvSpPr>
        <p:spPr>
          <a:xfrm>
            <a:off x="337497" y="679731"/>
            <a:ext cx="3124151" cy="3736540"/>
          </a:xfrm>
        </p:spPr>
        <p:txBody>
          <a:bodyPr vert="horz" lIns="91440" tIns="45720" rIns="91440" bIns="45720" rtlCol="0" anchor="b">
            <a:normAutofit fontScale="90000"/>
          </a:bodyPr>
          <a:lstStyle/>
          <a:p>
            <a:r>
              <a:rPr lang="en-US" sz="4600" dirty="0"/>
              <a:t>VR Disability Verification Letter on TWS-VRS Transition Intranet Page</a:t>
            </a:r>
          </a:p>
        </p:txBody>
      </p:sp>
      <p:grpSp>
        <p:nvGrpSpPr>
          <p:cNvPr id="33" name="Group 3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4" name="Straight Connector 3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utreach Materials - screen shot of where to find it on the intranet page&#10;">
            <a:extLst>
              <a:ext uri="{FF2B5EF4-FFF2-40B4-BE49-F238E27FC236}">
                <a16:creationId xmlns:a16="http://schemas.microsoft.com/office/drawing/2014/main" id="{A3504D04-1517-C604-1D59-80AC570151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615" y="1603565"/>
            <a:ext cx="3741792" cy="3657600"/>
          </a:xfrm>
          <a:prstGeom prst="rect">
            <a:avLst/>
          </a:prstGeom>
        </p:spPr>
      </p:pic>
      <p:pic>
        <p:nvPicPr>
          <p:cNvPr id="5" name="Picture 4" descr="What the VR Disability Verification Letter looks like.">
            <a:extLst>
              <a:ext uri="{FF2B5EF4-FFF2-40B4-BE49-F238E27FC236}">
                <a16:creationId xmlns:a16="http://schemas.microsoft.com/office/drawing/2014/main" id="{B3D1150A-FCA3-DE13-A12F-883019E1A2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0168" y="1596835"/>
            <a:ext cx="4177204" cy="3749040"/>
          </a:xfrm>
          <a:prstGeom prst="rect">
            <a:avLst/>
          </a:prstGeom>
        </p:spPr>
      </p:pic>
      <p:sp>
        <p:nvSpPr>
          <p:cNvPr id="4" name="Slide Number Placeholder 3">
            <a:extLst>
              <a:ext uri="{FF2B5EF4-FFF2-40B4-BE49-F238E27FC236}">
                <a16:creationId xmlns:a16="http://schemas.microsoft.com/office/drawing/2014/main" id="{14E31923-FE19-4386-AA64-53182102D0F3}"/>
              </a:ext>
            </a:extLst>
          </p:cNvPr>
          <p:cNvSpPr>
            <a:spLocks noGrp="1"/>
          </p:cNvSpPr>
          <p:nvPr>
            <p:ph type="sldNum" sz="quarter" idx="12"/>
          </p:nvPr>
        </p:nvSpPr>
        <p:spPr>
          <a:xfrm>
            <a:off x="10457411" y="6492240"/>
            <a:ext cx="1045966" cy="365760"/>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31</a:t>
            </a:fld>
            <a:endParaRPr lang="en-US"/>
          </a:p>
        </p:txBody>
      </p:sp>
    </p:spTree>
    <p:extLst>
      <p:ext uri="{BB962C8B-B14F-4D97-AF65-F5344CB8AC3E}">
        <p14:creationId xmlns:p14="http://schemas.microsoft.com/office/powerpoint/2010/main" val="595823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838200" y="92280"/>
            <a:ext cx="10515600" cy="1325563"/>
          </a:xfrm>
        </p:spPr>
        <p:txBody>
          <a:bodyPr/>
          <a:lstStyle/>
          <a:p>
            <a:pPr algn="ctr"/>
            <a:r>
              <a:rPr lang="en-US" dirty="0"/>
              <a:t>Starting The Potentially Eligible Process</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243348" y="1283110"/>
            <a:ext cx="11994067" cy="5238793"/>
          </a:xfrm>
        </p:spPr>
        <p:txBody>
          <a:bodyPr vert="horz" lIns="91440" tIns="45720" rIns="91440" bIns="45720" rtlCol="0" anchor="t">
            <a:normAutofit/>
          </a:bodyPr>
          <a:lstStyle/>
          <a:p>
            <a:r>
              <a:rPr lang="en-US" sz="2400" dirty="0"/>
              <a:t>Applicable releases are required to share information with school, and parental/guardian consent is required if student is a minor.</a:t>
            </a:r>
            <a:endParaRPr lang="en-US" sz="2400" dirty="0">
              <a:cs typeface="Calibri"/>
            </a:endParaRPr>
          </a:p>
          <a:p>
            <a:pPr lvl="1"/>
            <a:r>
              <a:rPr lang="en-US" i="1" dirty="0"/>
              <a:t>VR5061 Notice and Consent for Disclosure of Personal Information</a:t>
            </a:r>
            <a:r>
              <a:rPr lang="en-US" dirty="0"/>
              <a:t> (required)</a:t>
            </a:r>
            <a:r>
              <a:rPr lang="en-US" b="1" dirty="0"/>
              <a:t> </a:t>
            </a:r>
            <a:endParaRPr lang="en-US" dirty="0">
              <a:highlight>
                <a:srgbClr val="FFFF00"/>
              </a:highlight>
              <a:cs typeface="Calibri"/>
            </a:endParaRPr>
          </a:p>
          <a:p>
            <a:pPr lvl="1"/>
            <a:r>
              <a:rPr lang="en-US" b="0" i="1" dirty="0">
                <a:effectLst/>
              </a:rPr>
              <a:t>VR1517-2 </a:t>
            </a:r>
            <a:r>
              <a:rPr lang="en-US" b="0" i="1" dirty="0">
                <a:solidFill>
                  <a:srgbClr val="000000"/>
                </a:solidFill>
                <a:effectLst/>
              </a:rPr>
              <a:t>Authorization for Release of Confidential Customer Records and Information</a:t>
            </a:r>
            <a:r>
              <a:rPr lang="en-US" dirty="0">
                <a:solidFill>
                  <a:srgbClr val="000000"/>
                </a:solidFill>
              </a:rPr>
              <a:t> for Parents</a:t>
            </a:r>
            <a:r>
              <a:rPr lang="en-US" b="0" i="0" dirty="0">
                <a:solidFill>
                  <a:srgbClr val="000000"/>
                </a:solidFill>
                <a:effectLst/>
              </a:rPr>
              <a:t> (if the student is </a:t>
            </a:r>
            <a:r>
              <a:rPr lang="en-US" dirty="0">
                <a:solidFill>
                  <a:srgbClr val="000000"/>
                </a:solidFill>
              </a:rPr>
              <a:t>not a minor)</a:t>
            </a:r>
            <a:endParaRPr lang="en-US" b="0" i="0" dirty="0">
              <a:solidFill>
                <a:srgbClr val="000000"/>
              </a:solidFill>
              <a:effectLst/>
              <a:cs typeface="Calibri"/>
            </a:endParaRPr>
          </a:p>
          <a:p>
            <a:pPr lvl="1"/>
            <a:r>
              <a:rPr lang="en-US" i="1" dirty="0">
                <a:cs typeface="Calibri"/>
              </a:rPr>
              <a:t>VR1517-2 Authorization for Release of Confidential Customer Records and Information</a:t>
            </a:r>
            <a:r>
              <a:rPr lang="en-US" dirty="0">
                <a:cs typeface="Calibri"/>
              </a:rPr>
              <a:t> for School (recommended by VR Policy to share information with school)</a:t>
            </a:r>
          </a:p>
          <a:p>
            <a:pPr lvl="1"/>
            <a:r>
              <a:rPr lang="en-US" i="1" dirty="0"/>
              <a:t>VR5060 Permission to Collect Information</a:t>
            </a:r>
            <a:r>
              <a:rPr lang="en-US" dirty="0"/>
              <a:t> (required if school records are requested)</a:t>
            </a:r>
            <a:endParaRPr lang="en-US" dirty="0">
              <a:cs typeface="Calibri"/>
            </a:endParaRPr>
          </a:p>
          <a:p>
            <a:pPr algn="l"/>
            <a:r>
              <a:rPr lang="en-US" sz="2400" dirty="0"/>
              <a:t>For Work-Based Learning, </a:t>
            </a:r>
            <a:r>
              <a:rPr lang="en-US" sz="2400" b="0" i="0" dirty="0">
                <a:solidFill>
                  <a:srgbClr val="000000"/>
                </a:solidFill>
                <a:effectLst/>
              </a:rPr>
              <a:t>VR staff asks the customer to provide original unexpired documents that prove his or her identity and show that the customer can work legally in the United States. Examples of work-based learning placement include:</a:t>
            </a:r>
            <a:endParaRPr lang="en-US" sz="2400" b="0" i="0" dirty="0">
              <a:solidFill>
                <a:srgbClr val="000000"/>
              </a:solidFill>
              <a:effectLst/>
              <a:cs typeface="Calibri"/>
            </a:endParaRPr>
          </a:p>
          <a:p>
            <a:pPr lvl="1"/>
            <a:r>
              <a:rPr lang="en-US" dirty="0">
                <a:solidFill>
                  <a:srgbClr val="000000"/>
                </a:solidFill>
                <a:cs typeface="Calibri"/>
              </a:rPr>
              <a:t>SEAL</a:t>
            </a:r>
          </a:p>
          <a:p>
            <a:pPr lvl="1"/>
            <a:r>
              <a:rPr lang="en-US" dirty="0">
                <a:solidFill>
                  <a:srgbClr val="000000"/>
                </a:solidFill>
              </a:rPr>
              <a:t>P</a:t>
            </a:r>
            <a:r>
              <a:rPr lang="en-US" b="0" i="0" dirty="0">
                <a:solidFill>
                  <a:srgbClr val="000000"/>
                </a:solidFill>
                <a:effectLst/>
              </a:rPr>
              <a:t>lacements through Paid or Unpaid Work Experience</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464B0308-8DC8-4779-768F-9334D5E27C47}"/>
              </a:ext>
            </a:extLst>
          </p:cNvPr>
          <p:cNvSpPr>
            <a:spLocks noGrp="1"/>
          </p:cNvSpPr>
          <p:nvPr>
            <p:ph type="sldNum" sz="quarter" idx="12"/>
          </p:nvPr>
        </p:nvSpPr>
        <p:spPr/>
        <p:txBody>
          <a:bodyPr>
            <a:normAutofit/>
          </a:bodyPr>
          <a:lstStyle/>
          <a:p>
            <a:pPr algn="ctr"/>
            <a:fld id="{775B6C71-B8E2-4E4D-A4A3-1937B1299F9F}" type="slidenum">
              <a:rPr lang="en-US" smtClean="0"/>
              <a:pPr algn="ctr"/>
              <a:t>32</a:t>
            </a:fld>
            <a:endParaRPr lang="en-US"/>
          </a:p>
        </p:txBody>
      </p:sp>
    </p:spTree>
    <p:extLst>
      <p:ext uri="{BB962C8B-B14F-4D97-AF65-F5344CB8AC3E}">
        <p14:creationId xmlns:p14="http://schemas.microsoft.com/office/powerpoint/2010/main" val="1631831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392E7-5425-CB67-3565-353D8E94DE6E}"/>
              </a:ext>
            </a:extLst>
          </p:cNvPr>
          <p:cNvSpPr>
            <a:spLocks noGrp="1"/>
          </p:cNvSpPr>
          <p:nvPr>
            <p:ph type="title"/>
          </p:nvPr>
        </p:nvSpPr>
        <p:spPr>
          <a:xfrm>
            <a:off x="1003508" y="179813"/>
            <a:ext cx="9942716" cy="1554480"/>
          </a:xfrm>
        </p:spPr>
        <p:txBody>
          <a:bodyPr anchor="ctr">
            <a:normAutofit/>
          </a:bodyPr>
          <a:lstStyle/>
          <a:p>
            <a:r>
              <a:rPr lang="en-US" dirty="0"/>
              <a:t>Potentially Eligible Process (continued)</a:t>
            </a:r>
          </a:p>
        </p:txBody>
      </p:sp>
      <p:sp>
        <p:nvSpPr>
          <p:cNvPr id="3" name="Content Placeholder 2">
            <a:extLst>
              <a:ext uri="{FF2B5EF4-FFF2-40B4-BE49-F238E27FC236}">
                <a16:creationId xmlns:a16="http://schemas.microsoft.com/office/drawing/2014/main" id="{1D3B722E-983D-00D0-223E-71D0997636AA}"/>
              </a:ext>
            </a:extLst>
          </p:cNvPr>
          <p:cNvSpPr>
            <a:spLocks noGrp="1"/>
          </p:cNvSpPr>
          <p:nvPr>
            <p:ph idx="1"/>
          </p:nvPr>
        </p:nvSpPr>
        <p:spPr>
          <a:xfrm>
            <a:off x="963386" y="2833015"/>
            <a:ext cx="10022961" cy="3918844"/>
          </a:xfrm>
        </p:spPr>
        <p:txBody>
          <a:bodyPr vert="horz" lIns="91440" tIns="45720" rIns="91440" bIns="45720" rtlCol="0" anchor="ctr">
            <a:normAutofit/>
          </a:bodyPr>
          <a:lstStyle/>
          <a:p>
            <a:r>
              <a:rPr lang="en-US" sz="2400" dirty="0"/>
              <a:t>Counselors provide students with “Can We Talk” Brochure for informed choice and appeal procedures.</a:t>
            </a:r>
          </a:p>
          <a:p>
            <a:r>
              <a:rPr lang="en-US" sz="2400" dirty="0"/>
              <a:t>Counselor completes any needed Service Justification and Service Authorizations for services provided in PE phase.</a:t>
            </a:r>
            <a:endParaRPr lang="en-US" sz="2400" dirty="0">
              <a:cs typeface="Calibri"/>
            </a:endParaRPr>
          </a:p>
          <a:p>
            <a:r>
              <a:rPr kumimoji="0" lang="en-US" sz="2400" i="0" u="none" strike="noStrike" kern="1200" cap="none" spc="0" normalizeH="0" baseline="0" noProof="0" dirty="0">
                <a:ln>
                  <a:noFill/>
                </a:ln>
                <a:effectLst/>
                <a:uLnTx/>
                <a:uFillTx/>
                <a:ea typeface="Verdana"/>
                <a:cs typeface="Arial"/>
              </a:rPr>
              <a:t>Potentially eligible students may immediately engage in pre-employment transition services as well as apply for the full range of VR services</a:t>
            </a:r>
            <a:r>
              <a:rPr kumimoji="0" lang="en-US" sz="2400" b="0" i="0" u="none" strike="noStrike" kern="1200" cap="none" spc="0" normalizeH="0" baseline="0" noProof="0" dirty="0">
                <a:ln>
                  <a:noFill/>
                </a:ln>
                <a:effectLst/>
                <a:uLnTx/>
                <a:uFillTx/>
                <a:ea typeface="Verdana"/>
                <a:cs typeface="Arial"/>
              </a:rPr>
              <a:t>.</a:t>
            </a:r>
            <a:endParaRPr lang="en-US" sz="2400" dirty="0">
              <a:ea typeface="Verdana"/>
              <a:cs typeface="Arial"/>
            </a:endParaRPr>
          </a:p>
          <a:p>
            <a:r>
              <a:rPr lang="en-US" sz="2400" dirty="0"/>
              <a:t>Counselor documents case notes on customer progress in all Pre-ETS.</a:t>
            </a:r>
          </a:p>
          <a:p>
            <a:r>
              <a:rPr lang="en-US" sz="2400" dirty="0"/>
              <a:t>Counselor works with student/parents and Pre-ETS vendor to determine the need for additional Pre-ETS versus the need for additional supports and VR application.</a:t>
            </a:r>
          </a:p>
          <a:p>
            <a:endParaRPr lang="en-US" sz="2000" dirty="0"/>
          </a:p>
          <a:p>
            <a:pPr marL="0" indent="0">
              <a:buNone/>
            </a:pPr>
            <a:endParaRPr lang="en-US" sz="20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08E15B9-2C4C-E2AC-9733-789BD6660740}"/>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33</a:t>
            </a:fld>
            <a:endParaRPr lang="en-US"/>
          </a:p>
        </p:txBody>
      </p:sp>
    </p:spTree>
    <p:extLst>
      <p:ext uri="{BB962C8B-B14F-4D97-AF65-F5344CB8AC3E}">
        <p14:creationId xmlns:p14="http://schemas.microsoft.com/office/powerpoint/2010/main" val="4110525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552827" y="548068"/>
            <a:ext cx="10874829" cy="1681544"/>
          </a:xfrm>
        </p:spPr>
        <p:txBody>
          <a:bodyPr anchor="b">
            <a:noAutofit/>
          </a:bodyPr>
          <a:lstStyle/>
          <a:p>
            <a:pPr algn="ctr"/>
            <a:r>
              <a:rPr lang="en-US" dirty="0"/>
              <a:t>Potentially Eligible Cases:  Case Notes</a:t>
            </a:r>
            <a:br>
              <a:rPr lang="en-US" dirty="0"/>
            </a:br>
            <a:r>
              <a:rPr lang="en-US" dirty="0"/>
              <a:t>Policy Reference: </a:t>
            </a:r>
            <a:br>
              <a:rPr lang="en-US" dirty="0"/>
            </a:br>
            <a:r>
              <a:rPr lang="en-US" sz="4400" dirty="0"/>
              <a:t>VRSM Part C</a:t>
            </a:r>
            <a:r>
              <a:rPr lang="en-US" dirty="0"/>
              <a:t> – Chapter </a:t>
            </a:r>
            <a:r>
              <a:rPr lang="en-US" sz="4400" dirty="0"/>
              <a:t>8.1 Pre-ETS</a:t>
            </a:r>
            <a:endParaRPr lang="en-US" dirty="0"/>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98020" y="2400300"/>
            <a:ext cx="10984445" cy="4378452"/>
          </a:xfrm>
        </p:spPr>
        <p:txBody>
          <a:bodyPr anchor="t">
            <a:normAutofit/>
          </a:bodyPr>
          <a:lstStyle/>
          <a:p>
            <a:pPr marL="0" marR="0" indent="0">
              <a:buNone/>
            </a:pPr>
            <a:r>
              <a:rPr lang="en-US" sz="2600" dirty="0">
                <a:solidFill>
                  <a:srgbClr val="000000"/>
                </a:solidFill>
                <a:effectLst/>
                <a:ea typeface="Times New Roman" panose="02020603050405020304" pitchFamily="18" charset="0"/>
              </a:rPr>
              <a:t>The TVRC or VR counselor assigned to the potentially eligible case must enter case notes in RHW that document information about the student, justification for services, progress, and outcomes. </a:t>
            </a:r>
            <a:r>
              <a:rPr lang="en-US" sz="2600" dirty="0">
                <a:solidFill>
                  <a:srgbClr val="000000"/>
                </a:solidFill>
                <a:ea typeface="Times New Roman" panose="02020603050405020304" pitchFamily="18" charset="0"/>
              </a:rPr>
              <a:t>Topics </a:t>
            </a:r>
            <a:r>
              <a:rPr lang="en-US" sz="2600" dirty="0">
                <a:solidFill>
                  <a:srgbClr val="000000"/>
                </a:solidFill>
                <a:effectLst/>
                <a:ea typeface="Times New Roman" panose="02020603050405020304" pitchFamily="18" charset="0"/>
              </a:rPr>
              <a:t>that must be documented in one case or multiple case notes, when applicable, are:</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description of the disability, functional limitations, and counselor observations;</a:t>
            </a:r>
            <a:r>
              <a:rPr lang="en-US" sz="2600" dirty="0">
                <a:solidFill>
                  <a:srgbClr val="000000"/>
                </a:solidFill>
                <a:ea typeface="Times New Roman" panose="02020603050405020304" pitchFamily="18" charset="0"/>
              </a:rPr>
              <a:t> we should add corresponding case notes, as it can be confusing.</a:t>
            </a:r>
            <a:endParaRPr lang="en-US" sz="2600" dirty="0">
              <a:effectLst/>
              <a:ea typeface="Times New Roman" panose="02020603050405020304" pitchFamily="18" charset="0"/>
            </a:endParaRPr>
          </a:p>
          <a:p>
            <a:pPr marL="457200" lvl="1"/>
            <a:r>
              <a:rPr lang="en-US" sz="2600" dirty="0">
                <a:solidFill>
                  <a:srgbClr val="000000"/>
                </a:solidFill>
                <a:effectLst/>
                <a:ea typeface="Times New Roman" panose="02020603050405020304" pitchFamily="18" charset="0"/>
              </a:rPr>
              <a:t>a record of the disability from the student’s perspective;</a:t>
            </a:r>
            <a:endParaRPr lang="en-US" sz="2600" dirty="0">
              <a:effectLst/>
              <a:ea typeface="Times New Roman" panose="02020603050405020304" pitchFamily="18" charset="0"/>
            </a:endParaRPr>
          </a:p>
          <a:p>
            <a:pPr marL="0" indent="0">
              <a:buNone/>
            </a:pP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34</a:t>
            </a:fld>
            <a:endParaRPr lang="en-US"/>
          </a:p>
        </p:txBody>
      </p:sp>
    </p:spTree>
    <p:extLst>
      <p:ext uri="{BB962C8B-B14F-4D97-AF65-F5344CB8AC3E}">
        <p14:creationId xmlns:p14="http://schemas.microsoft.com/office/powerpoint/2010/main" val="358530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9001-7068-3D65-7341-8C7A33F3CFCE}"/>
              </a:ext>
            </a:extLst>
          </p:cNvPr>
          <p:cNvSpPr>
            <a:spLocks noGrp="1"/>
          </p:cNvSpPr>
          <p:nvPr>
            <p:ph type="title"/>
          </p:nvPr>
        </p:nvSpPr>
        <p:spPr>
          <a:xfrm>
            <a:off x="0" y="205168"/>
            <a:ext cx="12458700" cy="1681544"/>
          </a:xfrm>
        </p:spPr>
        <p:txBody>
          <a:bodyPr anchor="b">
            <a:noAutofit/>
          </a:bodyPr>
          <a:lstStyle/>
          <a:p>
            <a:pPr algn="ctr"/>
            <a:r>
              <a:rPr lang="en-US" dirty="0"/>
              <a:t>Potentially Eligible Cases:  Case Notes</a:t>
            </a:r>
            <a:br>
              <a:rPr lang="en-US" dirty="0"/>
            </a:br>
            <a:r>
              <a:rPr lang="en-US" dirty="0"/>
              <a:t>Policy Reference: </a:t>
            </a:r>
            <a:r>
              <a:rPr lang="en-US" sz="4400" dirty="0"/>
              <a:t>VRSM Part C – </a:t>
            </a:r>
            <a:br>
              <a:rPr lang="en-US" sz="4400" dirty="0"/>
            </a:br>
            <a:r>
              <a:rPr lang="en-US" sz="4400" dirty="0"/>
              <a:t>Chapter 8.1 Pre-ETS</a:t>
            </a:r>
            <a:r>
              <a:rPr lang="en-US" dirty="0"/>
              <a:t>(continued)</a:t>
            </a:r>
          </a:p>
        </p:txBody>
      </p:sp>
      <p:sp>
        <p:nvSpPr>
          <p:cNvPr id="3" name="Content Placeholder 2">
            <a:extLst>
              <a:ext uri="{FF2B5EF4-FFF2-40B4-BE49-F238E27FC236}">
                <a16:creationId xmlns:a16="http://schemas.microsoft.com/office/drawing/2014/main" id="{B312A184-C948-A82E-4499-A1FDD6F0523D}"/>
              </a:ext>
            </a:extLst>
          </p:cNvPr>
          <p:cNvSpPr>
            <a:spLocks noGrp="1"/>
          </p:cNvSpPr>
          <p:nvPr>
            <p:ph idx="1"/>
          </p:nvPr>
        </p:nvSpPr>
        <p:spPr>
          <a:xfrm>
            <a:off x="474073" y="2360241"/>
            <a:ext cx="11032886" cy="4892040"/>
          </a:xfrm>
        </p:spPr>
        <p:txBody>
          <a:bodyPr anchor="t">
            <a:normAutofit/>
          </a:bodyPr>
          <a:lstStyle/>
          <a:p>
            <a:pPr marL="457200" lvl="1"/>
            <a:r>
              <a:rPr lang="en-US" dirty="0">
                <a:solidFill>
                  <a:srgbClr val="000000"/>
                </a:solidFill>
                <a:effectLst/>
                <a:ea typeface="Times New Roman" panose="02020603050405020304" pitchFamily="18" charset="0"/>
              </a:rPr>
              <a:t>counseling and guidance and other Pre-ETS provided directly by the VR counselor;</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a service justification case note that indicates the planned services, including the type of, and rationale for, Pre-ETS; and</a:t>
            </a:r>
            <a:endParaRPr lang="en-US" dirty="0">
              <a:effectLst/>
              <a:ea typeface="Times New Roman" panose="02020603050405020304" pitchFamily="18" charset="0"/>
            </a:endParaRPr>
          </a:p>
          <a:p>
            <a:pPr marL="457200" lvl="1"/>
            <a:r>
              <a:rPr lang="en-US" dirty="0">
                <a:solidFill>
                  <a:srgbClr val="000000"/>
                </a:solidFill>
                <a:effectLst/>
                <a:ea typeface="Times New Roman" panose="02020603050405020304" pitchFamily="18" charset="0"/>
              </a:rPr>
              <a:t>the skills gained, as well as other progress made by the student as a result of receiving Pre-ETS</a:t>
            </a:r>
          </a:p>
          <a:p>
            <a:pPr marL="457200" lvl="1"/>
            <a:endParaRPr lang="en-US" dirty="0">
              <a:solidFill>
                <a:srgbClr val="000000"/>
              </a:solidFill>
              <a:ea typeface="Times New Roman" panose="02020603050405020304" pitchFamily="18" charset="0"/>
            </a:endParaRPr>
          </a:p>
          <a:p>
            <a:pPr marL="228600" lvl="1" indent="0">
              <a:buNone/>
            </a:pPr>
            <a:r>
              <a:rPr lang="en-US" dirty="0">
                <a:solidFill>
                  <a:srgbClr val="000000"/>
                </a:solidFill>
                <a:effectLst/>
                <a:ea typeface="Times New Roman" panose="02020603050405020304" pitchFamily="18" charset="0"/>
              </a:rPr>
              <a:t>For More information on Pre-ETS case notes and activities, reference TWC Desk Aide for Potentially Eligible </a:t>
            </a:r>
            <a:r>
              <a:rPr lang="en-US" dirty="0">
                <a:hlinkClick r:id="rId3"/>
              </a:rPr>
              <a:t>Vocational Rehabilitation Division: Transition Services for Students and Youth with Disabilities (texas.gov)</a:t>
            </a:r>
            <a:r>
              <a:rPr lang="en-US" dirty="0">
                <a:solidFill>
                  <a:srgbClr val="000000"/>
                </a:solidFill>
              </a:rPr>
              <a:t> and the new </a:t>
            </a:r>
            <a:r>
              <a:rPr lang="en-US" sz="2400" i="1" kern="0" dirty="0">
                <a:effectLst/>
                <a:ea typeface="Times New Roman" panose="02020603050405020304" pitchFamily="18" charset="0"/>
              </a:rPr>
              <a:t>Desk Aide:  How to Document a Potentially Eligible Case.</a:t>
            </a:r>
            <a:endParaRPr lang="en-US" sz="2200" dirty="0"/>
          </a:p>
        </p:txBody>
      </p:sp>
      <p:sp>
        <p:nvSpPr>
          <p:cNvPr id="4" name="Slide Number Placeholder 3">
            <a:extLst>
              <a:ext uri="{FF2B5EF4-FFF2-40B4-BE49-F238E27FC236}">
                <a16:creationId xmlns:a16="http://schemas.microsoft.com/office/drawing/2014/main" id="{56622459-C9F1-3BC2-DBA5-CED9D04D9772}"/>
              </a:ext>
            </a:extLst>
          </p:cNvPr>
          <p:cNvSpPr>
            <a:spLocks noGrp="1"/>
          </p:cNvSpPr>
          <p:nvPr>
            <p:ph type="sldNum" sz="quarter" idx="12"/>
          </p:nvPr>
        </p:nvSpPr>
        <p:spPr/>
        <p:txBody>
          <a:bodyPr>
            <a:normAutofit/>
          </a:bodyPr>
          <a:lstStyle/>
          <a:p>
            <a:fld id="{A728B967-4432-4DAF-B9F4-32F07CBFF675}" type="slidenum">
              <a:rPr lang="en-US" smtClean="0"/>
              <a:t>35</a:t>
            </a:fld>
            <a:endParaRPr lang="en-US" dirty="0"/>
          </a:p>
        </p:txBody>
      </p:sp>
    </p:spTree>
    <p:extLst>
      <p:ext uri="{BB962C8B-B14F-4D97-AF65-F5344CB8AC3E}">
        <p14:creationId xmlns:p14="http://schemas.microsoft.com/office/powerpoint/2010/main" val="985473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4918515" y="1416581"/>
            <a:ext cx="6092786" cy="2127287"/>
          </a:xfrm>
        </p:spPr>
        <p:txBody>
          <a:bodyPr vert="horz" lIns="91440" tIns="45720" rIns="91440" bIns="45720" rtlCol="0" anchor="b">
            <a:normAutofit/>
          </a:bodyPr>
          <a:lstStyle/>
          <a:p>
            <a:r>
              <a:rPr lang="en-US" sz="4800" kern="1200" dirty="0">
                <a:solidFill>
                  <a:schemeClr val="tx1"/>
                </a:solidFill>
                <a:latin typeface="+mj-lt"/>
                <a:ea typeface="+mj-ea"/>
                <a:cs typeface="+mj-cs"/>
              </a:rPr>
              <a:t>VR Process Timeline</a:t>
            </a:r>
          </a:p>
        </p:txBody>
      </p:sp>
      <p:cxnSp>
        <p:nvCxnSpPr>
          <p:cNvPr id="27"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7B512E-567D-98EF-F5AB-B0097BD2F5A2}"/>
              </a:ext>
            </a:extLst>
          </p:cNvPr>
          <p:cNvSpPr>
            <a:spLocks noGrp="1"/>
          </p:cNvSpPr>
          <p:nvPr>
            <p:ph type="sldNum" sz="quarter" idx="12"/>
          </p:nvPr>
        </p:nvSpPr>
        <p:spPr>
          <a:xfrm>
            <a:off x="11364091" y="0"/>
            <a:ext cx="826383" cy="680018"/>
          </a:xfrm>
        </p:spPr>
        <p:txBody>
          <a:bodyPr vert="horz" lIns="91440" tIns="45720" rIns="91440" bIns="45720" rtlCol="0" anchor="ctr">
            <a:normAutofit/>
          </a:bodyPr>
          <a:lstStyle/>
          <a:p>
            <a:pPr algn="ctr" defTabSz="914400">
              <a:spcAft>
                <a:spcPts val="600"/>
              </a:spcAft>
            </a:pPr>
            <a:fld id="{775B6C71-B8E2-4E4D-A4A3-1937B1299F9F}" type="slidenum">
              <a:rPr lang="en-US" smtClean="0"/>
              <a:pPr algn="ctr" defTabSz="914400">
                <a:spcAft>
                  <a:spcPts val="600"/>
                </a:spcAft>
              </a:pPr>
              <a:t>36</a:t>
            </a:fld>
            <a:endParaRPr lang="en-US"/>
          </a:p>
        </p:txBody>
      </p:sp>
      <p:cxnSp>
        <p:nvCxnSpPr>
          <p:cNvPr id="29"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6" name="Graphic 15" descr="Head with Gears">
            <a:extLst>
              <a:ext uri="{FF2B5EF4-FFF2-40B4-BE49-F238E27FC236}">
                <a16:creationId xmlns:a16="http://schemas.microsoft.com/office/drawing/2014/main" id="{DBFFB95C-63C1-525E-4804-C02BE20B00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135631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75EB8-EBBF-4646-887D-81D2A5AA9735}"/>
              </a:ext>
            </a:extLst>
          </p:cNvPr>
          <p:cNvSpPr>
            <a:spLocks noGrp="1"/>
          </p:cNvSpPr>
          <p:nvPr>
            <p:ph type="title"/>
          </p:nvPr>
        </p:nvSpPr>
        <p:spPr>
          <a:xfrm>
            <a:off x="1554204" y="5074920"/>
            <a:ext cx="8288032" cy="1096316"/>
          </a:xfrm>
        </p:spPr>
        <p:txBody>
          <a:bodyPr vert="horz" lIns="91440" tIns="45720" rIns="91440" bIns="45720" rtlCol="0" anchor="b">
            <a:normAutofit/>
          </a:bodyPr>
          <a:lstStyle/>
          <a:p>
            <a:pPr algn="ctr"/>
            <a:r>
              <a:rPr lang="en-US" kern="1200" dirty="0">
                <a:latin typeface="+mj-lt"/>
                <a:ea typeface="+mj-ea"/>
                <a:cs typeface="+mj-cs"/>
              </a:rPr>
              <a:t>The VR Process and Timelines</a:t>
            </a:r>
          </a:p>
        </p:txBody>
      </p:sp>
      <p:pic>
        <p:nvPicPr>
          <p:cNvPr id="7" name="Picture 6" descr="Picture of the VR process and timelines. Texans with disabilities enter into initial contact phase with VR, progress to application, eligibility determination, comprehensive assessment and planning, service delivery, and employment.">
            <a:extLst>
              <a:ext uri="{FF2B5EF4-FFF2-40B4-BE49-F238E27FC236}">
                <a16:creationId xmlns:a16="http://schemas.microsoft.com/office/drawing/2014/main" id="{97DAD09A-8CD6-4625-B23B-C437C4E8293B}"/>
              </a:ext>
            </a:extLst>
          </p:cNvPr>
          <p:cNvPicPr>
            <a:picLocks noChangeAspect="1"/>
          </p:cNvPicPr>
          <p:nvPr/>
        </p:nvPicPr>
        <p:blipFill>
          <a:blip r:embed="rId3"/>
          <a:stretch>
            <a:fillRect/>
          </a:stretch>
        </p:blipFill>
        <p:spPr>
          <a:xfrm>
            <a:off x="1" y="136525"/>
            <a:ext cx="12192000" cy="4978399"/>
          </a:xfrm>
          <a:prstGeom prst="rect">
            <a:avLst/>
          </a:prstGeom>
        </p:spPr>
      </p:pic>
      <p:sp>
        <p:nvSpPr>
          <p:cNvPr id="8" name="TextBox 7">
            <a:extLst>
              <a:ext uri="{FF2B5EF4-FFF2-40B4-BE49-F238E27FC236}">
                <a16:creationId xmlns:a16="http://schemas.microsoft.com/office/drawing/2014/main" id="{63A1BC3F-1E90-4838-953C-505C58D36B60}"/>
              </a:ext>
            </a:extLst>
          </p:cNvPr>
          <p:cNvSpPr txBox="1"/>
          <p:nvPr/>
        </p:nvSpPr>
        <p:spPr>
          <a:xfrm>
            <a:off x="1136192" y="6172543"/>
            <a:ext cx="8288032" cy="744240"/>
          </a:xfrm>
          <a:prstGeom prst="rect">
            <a:avLst/>
          </a:prstGeom>
        </p:spPr>
        <p:txBody>
          <a:bodyPr vert="horz" lIns="91440" tIns="45720" rIns="91440" bIns="45720" rtlCol="0" anchor="t">
            <a:normAutofit/>
          </a:bodyPr>
          <a:lstStyle/>
          <a:p>
            <a:pPr marR="0" lvl="0" algn="ctr" fontAlgn="auto">
              <a:spcBef>
                <a:spcPts val="1000"/>
              </a:spcBef>
              <a:buClr>
                <a:schemeClr val="accent1"/>
              </a:buClr>
              <a:buSzPct val="80000"/>
              <a:tabLst/>
              <a:defRPr/>
            </a:pPr>
            <a:r>
              <a:rPr kumimoji="0" lang="en-US" sz="3200" b="0" i="0" u="none" strike="noStrike" cap="none" spc="0" normalizeH="0" baseline="0" noProof="0">
                <a:ln>
                  <a:noFill/>
                </a:ln>
                <a:effectLst/>
                <a:uLnTx/>
                <a:uFillTx/>
              </a:rPr>
              <a:t>30 </a:t>
            </a:r>
            <a:r>
              <a:rPr kumimoji="0" lang="en-US" sz="3200" b="0" i="0" u="none" strike="noStrike" cap="none" spc="0" normalizeH="0" baseline="0" noProof="0">
                <a:ln>
                  <a:noFill/>
                </a:ln>
                <a:effectLst/>
                <a:uLnTx/>
                <a:uFillTx/>
                <a:sym typeface="Wingdings" panose="05000000000000000000" pitchFamily="2" charset="2"/>
              </a:rPr>
              <a:t> 60  90-day timelines</a:t>
            </a:r>
            <a:endParaRPr kumimoji="0" lang="en-US" sz="3200" b="0" i="0" u="none" strike="noStrike" cap="none" spc="0" normalizeH="0" baseline="0" noProof="0">
              <a:ln>
                <a:noFill/>
              </a:ln>
              <a:effectLst/>
              <a:uLnTx/>
              <a:uFillTx/>
            </a:endParaRPr>
          </a:p>
        </p:txBody>
      </p:sp>
      <p:sp>
        <p:nvSpPr>
          <p:cNvPr id="4" name="Slide Number Placeholder 3">
            <a:extLst>
              <a:ext uri="{FF2B5EF4-FFF2-40B4-BE49-F238E27FC236}">
                <a16:creationId xmlns:a16="http://schemas.microsoft.com/office/drawing/2014/main" id="{6029D97D-B341-AB2E-A650-ACA4039E23FB}"/>
              </a:ext>
            </a:extLst>
          </p:cNvPr>
          <p:cNvSpPr>
            <a:spLocks noGrp="1"/>
          </p:cNvSpPr>
          <p:nvPr>
            <p:ph type="sldNum" sz="quarter" idx="12"/>
          </p:nvPr>
        </p:nvSpPr>
        <p:spPr/>
        <p:txBody>
          <a:bodyPr>
            <a:normAutofit/>
          </a:bodyPr>
          <a:lstStyle/>
          <a:p>
            <a:pPr algn="ctr"/>
            <a:fld id="{775B6C71-B8E2-4E4D-A4A3-1937B1299F9F}" type="slidenum">
              <a:rPr lang="en-US" smtClean="0"/>
              <a:pPr algn="ctr"/>
              <a:t>37</a:t>
            </a:fld>
            <a:endParaRPr lang="en-US"/>
          </a:p>
        </p:txBody>
      </p:sp>
    </p:spTree>
    <p:extLst>
      <p:ext uri="{BB962C8B-B14F-4D97-AF65-F5344CB8AC3E}">
        <p14:creationId xmlns:p14="http://schemas.microsoft.com/office/powerpoint/2010/main" val="118297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38</a:t>
            </a:fld>
            <a:endParaRPr lang="en-US"/>
          </a:p>
        </p:txBody>
      </p:sp>
      <p:graphicFrame>
        <p:nvGraphicFramePr>
          <p:cNvPr id="5" name="Table 4">
            <a:extLst>
              <a:ext uri="{FF2B5EF4-FFF2-40B4-BE49-F238E27FC236}">
                <a16:creationId xmlns:a16="http://schemas.microsoft.com/office/drawing/2014/main" id="{23997D5B-0FC5-6F41-D3ED-DDF4210C1A0B}"/>
              </a:ext>
            </a:extLst>
          </p:cNvPr>
          <p:cNvGraphicFramePr>
            <a:graphicFrameLocks noGrp="1"/>
          </p:cNvGraphicFramePr>
          <p:nvPr>
            <p:extLst>
              <p:ext uri="{D42A27DB-BD31-4B8C-83A1-F6EECF244321}">
                <p14:modId xmlns:p14="http://schemas.microsoft.com/office/powerpoint/2010/main" val="421024122"/>
              </p:ext>
            </p:extLst>
          </p:nvPr>
        </p:nvGraphicFramePr>
        <p:xfrm>
          <a:off x="307767" y="1076401"/>
          <a:ext cx="11350833" cy="5547360"/>
        </p:xfrm>
        <a:graphic>
          <a:graphicData uri="http://schemas.openxmlformats.org/drawingml/2006/table">
            <a:tbl>
              <a:tblPr firstRow="1"/>
              <a:tblGrid>
                <a:gridCol w="3011277">
                  <a:extLst>
                    <a:ext uri="{9D8B030D-6E8A-4147-A177-3AD203B41FA5}">
                      <a16:colId xmlns:a16="http://schemas.microsoft.com/office/drawing/2014/main" val="1867513224"/>
                    </a:ext>
                  </a:extLst>
                </a:gridCol>
                <a:gridCol w="6012735">
                  <a:extLst>
                    <a:ext uri="{9D8B030D-6E8A-4147-A177-3AD203B41FA5}">
                      <a16:colId xmlns:a16="http://schemas.microsoft.com/office/drawing/2014/main" val="4257234918"/>
                    </a:ext>
                  </a:extLst>
                </a:gridCol>
                <a:gridCol w="2326821">
                  <a:extLst>
                    <a:ext uri="{9D8B030D-6E8A-4147-A177-3AD203B41FA5}">
                      <a16:colId xmlns:a16="http://schemas.microsoft.com/office/drawing/2014/main" val="1274597750"/>
                    </a:ext>
                  </a:extLst>
                </a:gridCol>
              </a:tblGrid>
              <a:tr h="1267097">
                <a:tc>
                  <a:txBody>
                    <a:bodyPr/>
                    <a:lstStyle/>
                    <a:p>
                      <a:pPr algn="l" rtl="0" fontAlgn="base"/>
                      <a:r>
                        <a:rPr lang="en-US" sz="2200" b="1" i="0">
                          <a:effectLst/>
                          <a:latin typeface="+mn-lt"/>
                        </a:rPr>
                        <a:t>VR5060 Permission to Collect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Tx/>
                        <a:buNone/>
                      </a:pPr>
                      <a:r>
                        <a:rPr lang="en-US" sz="2200" b="0" i="0">
                          <a:effectLst/>
                          <a:latin typeface="+mn-lt"/>
                        </a:rPr>
                        <a:t>A customer authorizes VR to collect information or records from an individual or entity.  </a:t>
                      </a:r>
                    </a:p>
                    <a:p>
                      <a:pPr algn="l" rtl="0" fontAlgn="base">
                        <a:buFont typeface="Arial" panose="020B0604020202020204" pitchFamily="34" charset="0"/>
                        <a:buChar char="•"/>
                      </a:pPr>
                      <a:r>
                        <a:rPr lang="en-US" sz="2200" b="0" i="0">
                          <a:effectLst/>
                          <a:latin typeface="+mn-lt"/>
                        </a:rPr>
                        <a:t>A customer completes an application and: </a:t>
                      </a:r>
                    </a:p>
                    <a:p>
                      <a:pPr algn="l" rtl="0" fontAlgn="base">
                        <a:buFont typeface="Arial" panose="020B0604020202020204" pitchFamily="34" charset="0"/>
                        <a:buChar char="•"/>
                      </a:pPr>
                      <a:r>
                        <a:rPr lang="en-US" sz="2200" b="0" i="0">
                          <a:effectLst/>
                          <a:latin typeface="+mn-lt"/>
                        </a:rPr>
                        <a:t>An individual at a 14c is interested in applying for VR services,  </a:t>
                      </a:r>
                    </a:p>
                    <a:p>
                      <a:pPr algn="l" rtl="0" fontAlgn="base">
                        <a:buFont typeface="Arial" panose="020B0604020202020204" pitchFamily="34" charset="0"/>
                        <a:buChar char="•"/>
                      </a:pPr>
                      <a:r>
                        <a:rPr lang="en-US" sz="2200" b="0" i="0">
                          <a:effectLst/>
                          <a:latin typeface="+mn-lt"/>
                        </a:rPr>
                        <a:t>VR is requesting records or information, or  </a:t>
                      </a:r>
                    </a:p>
                    <a:p>
                      <a:pPr algn="l" rtl="0" fontAlgn="base">
                        <a:buFont typeface="Arial" panose="020B0604020202020204" pitchFamily="34" charset="0"/>
                        <a:buChar char="•"/>
                      </a:pPr>
                      <a:r>
                        <a:rPr lang="en-US" sz="2200" b="0" i="0">
                          <a:effectLst/>
                          <a:latin typeface="+mn-lt"/>
                        </a:rPr>
                        <a:t>VR discloses records to a juvenile service provider.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The release is valid for 365 days from the date signed, or until the date when the VR case is closed, whichever date occurs earlier.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85002021"/>
                  </a:ext>
                </a:extLst>
              </a:tr>
              <a:tr h="1267097">
                <a:tc>
                  <a:txBody>
                    <a:bodyPr/>
                    <a:lstStyle/>
                    <a:p>
                      <a:pPr algn="l" rtl="0" fontAlgn="base"/>
                      <a:r>
                        <a:rPr lang="en-US" sz="2200" b="1" i="0">
                          <a:effectLst/>
                          <a:latin typeface="+mn-lt"/>
                        </a:rPr>
                        <a:t>VR5061 Notice and Consent for Disclosure of Personal Information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rPr>
                        <a:t>A customer acknowledges that VR may need to disclose personal information or records to other organizations for purposes directly connected with the administration of their VR services.  </a:t>
                      </a:r>
                    </a:p>
                    <a:p>
                      <a:pPr algn="l" rtl="0" fontAlgn="base">
                        <a:buFont typeface="Arial" panose="020B0604020202020204" pitchFamily="34" charset="0"/>
                        <a:buChar char="•"/>
                      </a:pPr>
                      <a:r>
                        <a:rPr lang="en-US" sz="2200" b="0" i="0">
                          <a:effectLst/>
                          <a:latin typeface="+mn-lt"/>
                        </a:rPr>
                        <a:t>At application and initial contact without case assignment for potentially eligible. </a:t>
                      </a:r>
                    </a:p>
                    <a:p>
                      <a:pPr algn="l" rtl="0" fontAlgn="base">
                        <a:buFont typeface="Arial" panose="020B0604020202020204" pitchFamily="34" charset="0"/>
                        <a:buChar char="•"/>
                      </a:pPr>
                      <a:r>
                        <a:rPr lang="en-US" sz="2200" b="0" i="0">
                          <a:effectLst/>
                          <a:latin typeface="+mn-lt"/>
                        </a:rPr>
                        <a:t>A customer’s file contains alcohol and drug abuse patient records.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a:t>
                      </a:r>
                    </a:p>
                  </a:txBody>
                  <a:tcP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66858423"/>
                  </a:ext>
                </a:extLst>
              </a:tr>
            </a:tbl>
          </a:graphicData>
        </a:graphic>
      </p:graphicFrame>
    </p:spTree>
    <p:extLst>
      <p:ext uri="{BB962C8B-B14F-4D97-AF65-F5344CB8AC3E}">
        <p14:creationId xmlns:p14="http://schemas.microsoft.com/office/powerpoint/2010/main" val="2828844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a:t>
            </a:r>
            <a:r>
              <a:rPr lang="en-US" dirty="0" err="1"/>
              <a:t>Con’t</a:t>
            </a:r>
            <a:r>
              <a:rPr lang="en-US" dirty="0"/>
              <a:t>)</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39</a:t>
            </a:fld>
            <a:endParaRPr lang="en-US"/>
          </a:p>
        </p:txBody>
      </p:sp>
      <p:graphicFrame>
        <p:nvGraphicFramePr>
          <p:cNvPr id="6" name="Table 5">
            <a:extLst>
              <a:ext uri="{FF2B5EF4-FFF2-40B4-BE49-F238E27FC236}">
                <a16:creationId xmlns:a16="http://schemas.microsoft.com/office/drawing/2014/main" id="{11DB7DE0-5BA7-1DA2-1959-FF596088BEF4}"/>
              </a:ext>
            </a:extLst>
          </p:cNvPr>
          <p:cNvGraphicFramePr>
            <a:graphicFrameLocks noGrp="1"/>
          </p:cNvGraphicFramePr>
          <p:nvPr>
            <p:extLst>
              <p:ext uri="{D42A27DB-BD31-4B8C-83A1-F6EECF244321}">
                <p14:modId xmlns:p14="http://schemas.microsoft.com/office/powerpoint/2010/main" val="377200040"/>
              </p:ext>
            </p:extLst>
          </p:nvPr>
        </p:nvGraphicFramePr>
        <p:xfrm>
          <a:off x="176691" y="1463389"/>
          <a:ext cx="11838618" cy="3917100"/>
        </p:xfrm>
        <a:graphic>
          <a:graphicData uri="http://schemas.openxmlformats.org/drawingml/2006/table">
            <a:tbl>
              <a:tblPr firstRow="1"/>
              <a:tblGrid>
                <a:gridCol w="3148653">
                  <a:extLst>
                    <a:ext uri="{9D8B030D-6E8A-4147-A177-3AD203B41FA5}">
                      <a16:colId xmlns:a16="http://schemas.microsoft.com/office/drawing/2014/main" val="1828252034"/>
                    </a:ext>
                  </a:extLst>
                </a:gridCol>
                <a:gridCol w="5585933">
                  <a:extLst>
                    <a:ext uri="{9D8B030D-6E8A-4147-A177-3AD203B41FA5}">
                      <a16:colId xmlns:a16="http://schemas.microsoft.com/office/drawing/2014/main" val="518169109"/>
                    </a:ext>
                  </a:extLst>
                </a:gridCol>
                <a:gridCol w="3104032">
                  <a:extLst>
                    <a:ext uri="{9D8B030D-6E8A-4147-A177-3AD203B41FA5}">
                      <a16:colId xmlns:a16="http://schemas.microsoft.com/office/drawing/2014/main" val="2121924142"/>
                    </a:ext>
                  </a:extLst>
                </a:gridCol>
              </a:tblGrid>
              <a:tr h="710035">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VR2002 Referral Form</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General Referral Form</a:t>
                      </a:r>
                    </a:p>
                    <a:p>
                      <a:pPr marL="171450" indent="-171450" algn="l" rtl="0" fontAlgn="base">
                        <a:buFont typeface="Arial" panose="020B0604020202020204" pitchFamily="34" charset="0"/>
                        <a:buChar char="•"/>
                      </a:pPr>
                      <a:r>
                        <a:rPr lang="en-US" sz="2200" b="0" i="0" dirty="0">
                          <a:effectLst/>
                          <a:latin typeface="+mn-lt"/>
                          <a:cs typeface="Arial" panose="020B0604020202020204" pitchFamily="34" charset="0"/>
                        </a:rPr>
                        <a:t>Does not require signature </a:t>
                      </a:r>
                    </a:p>
                    <a:p>
                      <a:pPr algn="l" rtl="0" fontAlgn="base">
                        <a:buFont typeface="Arial" panose="020B0604020202020204" pitchFamily="34" charset="0"/>
                        <a:buNone/>
                      </a:pPr>
                      <a:endParaRPr lang="en-US" sz="2200" b="0"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412250614"/>
                  </a:ext>
                </a:extLst>
              </a:tr>
              <a:tr h="785314">
                <a:tc>
                  <a:txBody>
                    <a:bodyPr/>
                    <a:lstStyle/>
                    <a:p>
                      <a:pPr algn="l" rtl="0" fontAlgn="base"/>
                      <a:r>
                        <a:rPr kumimoji="0" lang="en-US" sz="2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VR1820 Request to Receive Pre-ETS </a:t>
                      </a:r>
                      <a:endParaRPr lang="en-US" sz="2200" b="1" i="0" dirty="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cs typeface="Arial" panose="020B0604020202020204" pitchFamily="34" charset="0"/>
                        </a:rPr>
                        <a:t>Request for Pre-ETS services only</a:t>
                      </a:r>
                    </a:p>
                    <a:p>
                      <a:pPr algn="l" rtl="0" fontAlgn="base">
                        <a:buFont typeface="Arial" panose="020B0604020202020204" pitchFamily="34" charset="0"/>
                        <a:buChar char="•"/>
                      </a:pPr>
                      <a:r>
                        <a:rPr lang="en-US" sz="2200" b="0" i="0" dirty="0">
                          <a:effectLst/>
                          <a:latin typeface="+mn-lt"/>
                          <a:cs typeface="Arial" panose="020B0604020202020204" pitchFamily="34" charset="0"/>
                        </a:rPr>
                        <a:t>Can serve as a referral form.</a:t>
                      </a:r>
                    </a:p>
                    <a:p>
                      <a:pPr algn="l" rtl="0" fontAlgn="base">
                        <a:buFont typeface="Arial" panose="020B0604020202020204" pitchFamily="34" charset="0"/>
                        <a:buChar char="•"/>
                      </a:pPr>
                      <a:r>
                        <a:rPr lang="en-US" sz="2200" b="0" i="0" dirty="0">
                          <a:effectLst/>
                          <a:latin typeface="+mn-lt"/>
                          <a:cs typeface="Arial" panose="020B0604020202020204" pitchFamily="34" charset="0"/>
                        </a:rPr>
                        <a:t>Must be filled out prior to receipt of any Pre-Employment Transition Services. </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a:effectLst/>
                          <a:latin typeface="+mn-lt"/>
                        </a:rPr>
                        <a:t>No expiration; New form is not required each school year.</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43735766"/>
                  </a:ext>
                </a:extLst>
              </a:tr>
              <a:tr h="67051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prstClr val="black"/>
                          </a:solidFill>
                          <a:effectLst/>
                          <a:uLnTx/>
                          <a:uFillTx/>
                          <a:latin typeface="+mn-lt"/>
                          <a:ea typeface="+mn-ea"/>
                          <a:cs typeface="Arial" panose="020B0604020202020204" pitchFamily="34" charset="0"/>
                        </a:rPr>
                        <a:t>VR 1487 Designation of Representative </a:t>
                      </a:r>
                    </a:p>
                    <a:p>
                      <a:pPr algn="l" rtl="0" fontAlgn="base"/>
                      <a:endParaRPr lang="en-US" sz="2200" b="1"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a:effectLst/>
                          <a:latin typeface="+mn-lt"/>
                          <a:cs typeface="Arial" panose="020B0604020202020204" pitchFamily="34" charset="0"/>
                        </a:rPr>
                        <a:t>Needed for students that are underage or have a guardian</a:t>
                      </a:r>
                    </a:p>
                    <a:p>
                      <a:pPr algn="l" rtl="0" fontAlgn="base">
                        <a:buFont typeface="Arial" panose="020B0604020202020204" pitchFamily="34" charset="0"/>
                        <a:buChar char="•"/>
                      </a:pPr>
                      <a:endParaRPr lang="en-US" sz="2200" b="0" i="0">
                        <a:effectLst/>
                        <a:latin typeface="+mn-lt"/>
                        <a:cs typeface="Arial" panose="020B0604020202020204" pitchFamily="34" charset="0"/>
                      </a:endParaRP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No expiration; Continues until counselor is notified in writing that it is no longer in effect.</a:t>
                      </a:r>
                    </a:p>
                  </a:txBody>
                  <a:tcPr marL="76339" marR="76339" marT="38170" marB="38170">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90466032"/>
                  </a:ext>
                </a:extLst>
              </a:tr>
            </a:tbl>
          </a:graphicData>
        </a:graphic>
      </p:graphicFrame>
    </p:spTree>
    <p:extLst>
      <p:ext uri="{BB962C8B-B14F-4D97-AF65-F5344CB8AC3E}">
        <p14:creationId xmlns:p14="http://schemas.microsoft.com/office/powerpoint/2010/main" val="411457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1420150" y="303454"/>
            <a:ext cx="9236700" cy="1188950"/>
          </a:xfrm>
        </p:spPr>
        <p:txBody>
          <a:bodyPr anchor="b">
            <a:normAutofit/>
          </a:bodyPr>
          <a:lstStyle/>
          <a:p>
            <a:pPr algn="ctr"/>
            <a:r>
              <a:rPr lang="en-US" b="1" dirty="0">
                <a:latin typeface="Amasis MT Pro Black" panose="02040A04050005020304" pitchFamily="18" charset="0"/>
              </a:rPr>
              <a:t>Importance of Collaboration</a:t>
            </a: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808638" y="2385776"/>
            <a:ext cx="10459725" cy="3531986"/>
          </a:xfrm>
        </p:spPr>
        <p:txBody>
          <a:bodyPr anchor="ctr">
            <a:normAutofit fontScale="92500" lnSpcReduction="10000"/>
          </a:bodyPr>
          <a:lstStyle/>
          <a:p>
            <a:pPr marL="0" indent="0" algn="just">
              <a:buNone/>
            </a:pPr>
            <a:r>
              <a:rPr lang="en-US" dirty="0">
                <a:effectLst/>
                <a:latin typeface="+mj-lt"/>
              </a:rPr>
              <a:t>Collaboration is a predictor of positive postschool outcomes for students with disabilities when it occurs across education, vocational rehabilitation, families, and numerous other partners who provide instruction, pre-employment transition services, and other transition services stakeholders. </a:t>
            </a:r>
          </a:p>
          <a:p>
            <a:pPr marL="0" indent="0" algn="just">
              <a:buNone/>
            </a:pPr>
            <a:endParaRPr lang="en-US" i="1" dirty="0">
              <a:effectLst/>
              <a:latin typeface="+mj-lt"/>
            </a:endParaRPr>
          </a:p>
          <a:p>
            <a:pPr marL="0" indent="0" algn="just">
              <a:buNone/>
            </a:pPr>
            <a:r>
              <a:rPr lang="en-US" dirty="0">
                <a:effectLst/>
                <a:latin typeface="+mj-lt"/>
              </a:rPr>
              <a:t>Well-developed partnerships for planning and service delivery give the greatest benefit to youth and their families.  </a:t>
            </a:r>
          </a:p>
          <a:p>
            <a:pPr marL="0" indent="0" algn="just">
              <a:buNone/>
            </a:pPr>
            <a:endParaRPr lang="en-US" dirty="0">
              <a:latin typeface="+mj-lt"/>
            </a:endParaRPr>
          </a:p>
          <a:p>
            <a:pPr marL="0" indent="0" algn="just">
              <a:buNone/>
            </a:pPr>
            <a:r>
              <a:rPr lang="en-US" dirty="0">
                <a:effectLst/>
                <a:latin typeface="+mj-lt"/>
              </a:rPr>
              <a:t>Source:  </a:t>
            </a:r>
            <a:r>
              <a:rPr lang="en-US" dirty="0">
                <a:latin typeface="+mj-lt"/>
                <a:hlinkClick r:id="rId3" tooltip="https://transitionta.org/interagency-collaboration/"/>
              </a:rPr>
              <a:t>Interagency Collaboration - NTACT:C (transitionta.org)</a:t>
            </a:r>
            <a:endParaRPr lang="en-US" dirty="0">
              <a:latin typeface="+mj-lt"/>
            </a:endParaRPr>
          </a:p>
        </p:txBody>
      </p:sp>
      <p:pic>
        <p:nvPicPr>
          <p:cNvPr id="4" name="Graphic 3" descr="Cheers outline">
            <a:extLst>
              <a:ext uri="{FF2B5EF4-FFF2-40B4-BE49-F238E27FC236}">
                <a16:creationId xmlns:a16="http://schemas.microsoft.com/office/drawing/2014/main" id="{7D416429-965A-3593-50FF-2FE635F5C12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3691" y="4805736"/>
            <a:ext cx="1316260" cy="1316260"/>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4</a:t>
            </a:fld>
            <a:endParaRPr lang="en-US"/>
          </a:p>
        </p:txBody>
      </p:sp>
    </p:spTree>
    <p:extLst>
      <p:ext uri="{BB962C8B-B14F-4D97-AF65-F5344CB8AC3E}">
        <p14:creationId xmlns:p14="http://schemas.microsoft.com/office/powerpoint/2010/main" val="3573281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9219-F351-D682-262D-13BC2FE91AB1}"/>
              </a:ext>
            </a:extLst>
          </p:cNvPr>
          <p:cNvSpPr>
            <a:spLocks noGrp="1"/>
          </p:cNvSpPr>
          <p:nvPr>
            <p:ph type="title"/>
          </p:nvPr>
        </p:nvSpPr>
        <p:spPr>
          <a:xfrm>
            <a:off x="0" y="1"/>
            <a:ext cx="12192000" cy="764526"/>
          </a:xfrm>
        </p:spPr>
        <p:txBody>
          <a:bodyPr>
            <a:normAutofit/>
          </a:bodyPr>
          <a:lstStyle/>
          <a:p>
            <a:pPr algn="ctr"/>
            <a:r>
              <a:rPr lang="en-US" dirty="0"/>
              <a:t>Common Forms and When to Use Them (Continued )</a:t>
            </a:r>
            <a:endParaRPr lang="en-US" dirty="0">
              <a:highlight>
                <a:srgbClr val="FFFF00"/>
              </a:highlight>
            </a:endParaRPr>
          </a:p>
        </p:txBody>
      </p:sp>
      <p:sp>
        <p:nvSpPr>
          <p:cNvPr id="4" name="Slide Number Placeholder 3">
            <a:extLst>
              <a:ext uri="{FF2B5EF4-FFF2-40B4-BE49-F238E27FC236}">
                <a16:creationId xmlns:a16="http://schemas.microsoft.com/office/drawing/2014/main" id="{BB9AE4FE-10BB-68BF-7D7C-342944AD282E}"/>
              </a:ext>
            </a:extLst>
          </p:cNvPr>
          <p:cNvSpPr>
            <a:spLocks noGrp="1"/>
          </p:cNvSpPr>
          <p:nvPr>
            <p:ph type="sldNum" sz="quarter" idx="12"/>
          </p:nvPr>
        </p:nvSpPr>
        <p:spPr/>
        <p:txBody>
          <a:bodyPr>
            <a:normAutofit/>
          </a:bodyPr>
          <a:lstStyle/>
          <a:p>
            <a:pPr algn="ctr"/>
            <a:fld id="{775B6C71-B8E2-4E4D-A4A3-1937B1299F9F}" type="slidenum">
              <a:rPr lang="en-US" smtClean="0"/>
              <a:pPr algn="ctr"/>
              <a:t>40</a:t>
            </a:fld>
            <a:endParaRPr lang="en-US"/>
          </a:p>
        </p:txBody>
      </p:sp>
      <p:graphicFrame>
        <p:nvGraphicFramePr>
          <p:cNvPr id="9" name="Table 8">
            <a:extLst>
              <a:ext uri="{FF2B5EF4-FFF2-40B4-BE49-F238E27FC236}">
                <a16:creationId xmlns:a16="http://schemas.microsoft.com/office/drawing/2014/main" id="{98190841-73B3-E4A7-3274-E73B2CE3AE7F}"/>
              </a:ext>
            </a:extLst>
          </p:cNvPr>
          <p:cNvGraphicFramePr>
            <a:graphicFrameLocks noGrp="1"/>
          </p:cNvGraphicFramePr>
          <p:nvPr>
            <p:extLst>
              <p:ext uri="{D42A27DB-BD31-4B8C-83A1-F6EECF244321}">
                <p14:modId xmlns:p14="http://schemas.microsoft.com/office/powerpoint/2010/main" val="4199793749"/>
              </p:ext>
            </p:extLst>
          </p:nvPr>
        </p:nvGraphicFramePr>
        <p:xfrm>
          <a:off x="72918" y="640079"/>
          <a:ext cx="11837887" cy="6217920"/>
        </p:xfrm>
        <a:graphic>
          <a:graphicData uri="http://schemas.openxmlformats.org/drawingml/2006/table">
            <a:tbl>
              <a:tblPr firstRow="1"/>
              <a:tblGrid>
                <a:gridCol w="3120802">
                  <a:extLst>
                    <a:ext uri="{9D8B030D-6E8A-4147-A177-3AD203B41FA5}">
                      <a16:colId xmlns:a16="http://schemas.microsoft.com/office/drawing/2014/main" val="284554305"/>
                    </a:ext>
                  </a:extLst>
                </a:gridCol>
                <a:gridCol w="5590903">
                  <a:extLst>
                    <a:ext uri="{9D8B030D-6E8A-4147-A177-3AD203B41FA5}">
                      <a16:colId xmlns:a16="http://schemas.microsoft.com/office/drawing/2014/main" val="599919218"/>
                    </a:ext>
                  </a:extLst>
                </a:gridCol>
                <a:gridCol w="3126182">
                  <a:extLst>
                    <a:ext uri="{9D8B030D-6E8A-4147-A177-3AD203B41FA5}">
                      <a16:colId xmlns:a16="http://schemas.microsoft.com/office/drawing/2014/main" val="591780195"/>
                    </a:ext>
                  </a:extLst>
                </a:gridCol>
              </a:tblGrid>
              <a:tr h="1077686">
                <a:tc>
                  <a:txBody>
                    <a:bodyPr/>
                    <a:lstStyle/>
                    <a:p>
                      <a:pPr algn="l" rtl="0" fontAlgn="base"/>
                      <a:r>
                        <a:rPr lang="en-US" sz="2200" b="1" i="0" dirty="0">
                          <a:effectLst/>
                          <a:latin typeface="+mn-lt"/>
                        </a:rPr>
                        <a:t>VR1517-2 Authorization for Release of Confidential Customer Records and Information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b="0" i="0" dirty="0">
                          <a:effectLst/>
                          <a:latin typeface="+mn-lt"/>
                        </a:rPr>
                        <a:t>A customer authorizes VR to release confidential records and information to a person(s) or entity. </a:t>
                      </a:r>
                    </a:p>
                    <a:p>
                      <a:pPr algn="l" rtl="0" fontAlgn="base">
                        <a:buFont typeface="Arial" panose="020B0604020202020204" pitchFamily="34" charset="0"/>
                        <a:buChar char="•"/>
                      </a:pPr>
                      <a:r>
                        <a:rPr lang="en-US" sz="2200" b="0" i="0" dirty="0">
                          <a:effectLst/>
                          <a:latin typeface="+mn-lt"/>
                        </a:rPr>
                        <a:t>A customer with no guardian would like for a person that he chooses to be present during appointments with the VR counselor. </a:t>
                      </a:r>
                    </a:p>
                    <a:p>
                      <a:pPr algn="l" rtl="0" fontAlgn="base">
                        <a:buFont typeface="Arial" panose="020B0604020202020204" pitchFamily="34" charset="0"/>
                        <a:buChar char="•"/>
                      </a:pPr>
                      <a:r>
                        <a:rPr lang="en-US" sz="2200" b="0" i="0" dirty="0">
                          <a:effectLst/>
                          <a:latin typeface="+mn-lt"/>
                        </a:rPr>
                        <a:t>A transition student would like his counselor to discuss his specific accommodation needs with potential employers.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r>
                        <a:rPr lang="en-US" sz="2200" b="0" i="0" dirty="0">
                          <a:effectLst/>
                          <a:latin typeface="+mn-lt"/>
                        </a:rPr>
                        <a:t>The release is valid until revoked by the customer or until the date when the customer ceases to be a VR applicant or customer, whichever date occurs earlier. </a:t>
                      </a: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09842462"/>
                  </a:ext>
                </a:extLst>
              </a:tr>
              <a:tr h="1077686">
                <a:tc>
                  <a:txBody>
                    <a:bodyPr/>
                    <a:lstStyle/>
                    <a:p>
                      <a:pPr algn="l" rtl="0" fontAlgn="base"/>
                      <a:r>
                        <a:rPr lang="en-US" sz="2200" b="1" kern="1200" dirty="0">
                          <a:solidFill>
                            <a:schemeClr val="tx1"/>
                          </a:solidFill>
                          <a:effectLst/>
                          <a:latin typeface="+mn-lt"/>
                          <a:ea typeface="+mn-ea"/>
                          <a:cs typeface="+mn-cs"/>
                        </a:rPr>
                        <a:t>VR 5063 Permission to Collect and Notice to Disclose - National Student Clearinghouse</a:t>
                      </a:r>
                      <a:endParaRPr lang="en-US" sz="2200" b="1"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algn="l" rtl="0" fontAlgn="base">
                        <a:buFont typeface="Arial" panose="020B0604020202020204" pitchFamily="34" charset="0"/>
                        <a:buChar char="•"/>
                      </a:pPr>
                      <a:r>
                        <a:rPr lang="en-US" sz="2200" kern="1200" dirty="0">
                          <a:solidFill>
                            <a:schemeClr val="tx1"/>
                          </a:solidFill>
                          <a:effectLst/>
                          <a:latin typeface="+mn-lt"/>
                          <a:ea typeface="+mn-ea"/>
                          <a:cs typeface="+mn-cs"/>
                        </a:rPr>
                        <a:t>The purpose of the VR5063 is to document a customer’s consent to exchange information with National Student Clearinghouse, a source that houses post-secondary student data. The credential information received from National Student Clearinghouse may be used to satisfy reporting and documentation requirements for federal performance measures related to credential attainment.</a:t>
                      </a:r>
                      <a:endParaRPr lang="en-US" sz="2200" b="0" i="0" dirty="0">
                        <a:effectLst/>
                        <a:latin typeface="+mn-lt"/>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tc>
                  <a:txBody>
                    <a:bodyPr/>
                    <a:lstStyle/>
                    <a:p>
                      <a:pPr marL="0" marR="0" algn="l" fontAlgn="base">
                        <a:lnSpc>
                          <a:spcPct val="107000"/>
                        </a:lnSpc>
                        <a:spcBef>
                          <a:spcPts val="0"/>
                        </a:spcBef>
                        <a:spcAft>
                          <a:spcPts val="0"/>
                        </a:spcAft>
                      </a:pPr>
                      <a:r>
                        <a:rPr lang="en-US" sz="2200" kern="1200" dirty="0">
                          <a:solidFill>
                            <a:srgbClr val="000000"/>
                          </a:solidFill>
                          <a:effectLst/>
                          <a:latin typeface="+mn-lt"/>
                          <a:ea typeface="Times New Roman" panose="02020603050405020304" pitchFamily="18" charset="0"/>
                          <a:cs typeface="Arial" panose="020B0604020202020204" pitchFamily="34" charset="0"/>
                        </a:rPr>
                        <a:t>No expiration </a:t>
                      </a:r>
                      <a:endParaRPr lang="en-US" sz="2200" kern="100" dirty="0">
                        <a:effectLst/>
                        <a:latin typeface="+mn-lt"/>
                        <a:ea typeface="Calibri" panose="020F0502020204030204" pitchFamily="34" charset="0"/>
                        <a:cs typeface="Times New Roman" panose="02020603050405020304" pitchFamily="18" charset="0"/>
                      </a:endParaRPr>
                    </a:p>
                  </a:txBody>
                  <a:tcPr>
                    <a:lnL w="4763" cap="flat" cmpd="sng" algn="ctr">
                      <a:solidFill>
                        <a:srgbClr val="999999"/>
                      </a:solidFill>
                      <a:prstDash val="solid"/>
                      <a:round/>
                      <a:headEnd type="none" w="med" len="med"/>
                      <a:tailEnd type="none" w="med" len="med"/>
                    </a:lnL>
                    <a:lnR w="4763" cap="flat" cmpd="sng" algn="ctr">
                      <a:solidFill>
                        <a:srgbClr val="999999"/>
                      </a:solidFill>
                      <a:prstDash val="solid"/>
                      <a:round/>
                      <a:headEnd type="none" w="med" len="med"/>
                      <a:tailEnd type="none" w="med" len="med"/>
                    </a:lnR>
                    <a:lnT w="4763" cap="flat" cmpd="sng" algn="ctr">
                      <a:solidFill>
                        <a:srgbClr val="999999"/>
                      </a:solidFill>
                      <a:prstDash val="solid"/>
                      <a:round/>
                      <a:headEnd type="none" w="med" len="med"/>
                      <a:tailEnd type="none" w="med" len="med"/>
                    </a:lnT>
                    <a:lnB w="4763"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68820972"/>
                  </a:ext>
                </a:extLst>
              </a:tr>
            </a:tbl>
          </a:graphicData>
        </a:graphic>
      </p:graphicFrame>
    </p:spTree>
    <p:extLst>
      <p:ext uri="{BB962C8B-B14F-4D97-AF65-F5344CB8AC3E}">
        <p14:creationId xmlns:p14="http://schemas.microsoft.com/office/powerpoint/2010/main" val="1727338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56000">
              <a:schemeClr val="accent1">
                <a:lumMod val="45000"/>
                <a:lumOff val="55000"/>
              </a:schemeClr>
            </a:gs>
            <a:gs pos="7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5B516-66EE-4166-8940-11A253EE7F3A}"/>
              </a:ext>
            </a:extLst>
          </p:cNvPr>
          <p:cNvSpPr>
            <a:spLocks noGrp="1"/>
          </p:cNvSpPr>
          <p:nvPr>
            <p:ph type="title"/>
          </p:nvPr>
        </p:nvSpPr>
        <p:spPr>
          <a:xfrm>
            <a:off x="506363" y="152968"/>
            <a:ext cx="11176223" cy="1610458"/>
          </a:xfrm>
        </p:spPr>
        <p:txBody>
          <a:bodyPr vert="horz" lIns="91440" tIns="45720" rIns="91440" bIns="45720" rtlCol="0" anchor="ctr">
            <a:noAutofit/>
          </a:bodyPr>
          <a:lstStyle/>
          <a:p>
            <a:pPr algn="ctr"/>
            <a:r>
              <a:rPr lang="en-US" kern="1200" dirty="0">
                <a:solidFill>
                  <a:schemeClr val="tx1"/>
                </a:solidFill>
                <a:latin typeface="Amasis MT Pro Black" panose="02040A04050005020304" pitchFamily="18" charset="0"/>
              </a:rPr>
              <a:t>Contact Information </a:t>
            </a:r>
            <a:br>
              <a:rPr lang="en-US" kern="1200" dirty="0">
                <a:solidFill>
                  <a:schemeClr val="tx1"/>
                </a:solidFill>
                <a:latin typeface="Amasis MT Pro Black" panose="02040A04050005020304" pitchFamily="18" charset="0"/>
              </a:rPr>
            </a:br>
            <a:r>
              <a:rPr lang="en-US" sz="3200" kern="1200" dirty="0">
                <a:solidFill>
                  <a:schemeClr val="tx1"/>
                </a:solidFill>
                <a:latin typeface="Amasis MT Pro Black" panose="02040A04050005020304" pitchFamily="18" charset="0"/>
              </a:rPr>
              <a:t>and </a:t>
            </a:r>
            <a:br>
              <a:rPr lang="en-US" kern="1200" dirty="0">
                <a:solidFill>
                  <a:schemeClr val="tx1"/>
                </a:solidFill>
                <a:latin typeface="Amasis MT Pro Black" panose="02040A04050005020304" pitchFamily="18" charset="0"/>
              </a:rPr>
            </a:br>
            <a:r>
              <a:rPr lang="en-US" kern="1200" dirty="0">
                <a:solidFill>
                  <a:schemeClr val="tx1"/>
                </a:solidFill>
                <a:latin typeface="Amasis MT Pro Black" panose="02040A04050005020304" pitchFamily="18" charset="0"/>
              </a:rPr>
              <a:t>Pre-ETS Office Hours</a:t>
            </a:r>
          </a:p>
        </p:txBody>
      </p:sp>
      <p:graphicFrame>
        <p:nvGraphicFramePr>
          <p:cNvPr id="28" name="Text Placeholder 2" descr="Pre-ETS mailbox email address">
            <a:extLst>
              <a:ext uri="{FF2B5EF4-FFF2-40B4-BE49-F238E27FC236}">
                <a16:creationId xmlns:a16="http://schemas.microsoft.com/office/drawing/2014/main" id="{806A2C99-4411-9FBF-8270-6368B0272886}"/>
              </a:ext>
            </a:extLst>
          </p:cNvPr>
          <p:cNvGraphicFramePr/>
          <p:nvPr>
            <p:extLst>
              <p:ext uri="{D42A27DB-BD31-4B8C-83A1-F6EECF244321}">
                <p14:modId xmlns:p14="http://schemas.microsoft.com/office/powerpoint/2010/main" val="2747538216"/>
              </p:ext>
            </p:extLst>
          </p:nvPr>
        </p:nvGraphicFramePr>
        <p:xfrm>
          <a:off x="1162742" y="1828801"/>
          <a:ext cx="5864941"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reen shot of Transition Intranet Page about Open Office Hours">
            <a:extLst>
              <a:ext uri="{FF2B5EF4-FFF2-40B4-BE49-F238E27FC236}">
                <a16:creationId xmlns:a16="http://schemas.microsoft.com/office/drawing/2014/main" id="{FE69196A-9A9F-7FA2-BABC-3B0652B984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4255" y="1868056"/>
            <a:ext cx="3438043" cy="47397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65815E9F-CC70-0A84-C609-9515CEBA7D9F}"/>
              </a:ext>
            </a:extLst>
          </p:cNvPr>
          <p:cNvSpPr txBox="1"/>
          <p:nvPr/>
        </p:nvSpPr>
        <p:spPr>
          <a:xfrm>
            <a:off x="786170" y="5094575"/>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3333FF"/>
                </a:solidFill>
                <a:latin typeface="+mj-lt"/>
                <a:ea typeface="+mn-ea"/>
                <a:cs typeface="+mn-cs"/>
                <a:hlinkClick r:id="rId8">
                  <a:extLst>
                    <a:ext uri="{A12FA001-AC4F-418D-AE19-62706E023703}">
                      <ahyp:hlinkClr xmlns:ahyp="http://schemas.microsoft.com/office/drawing/2018/hyperlinkcolor" val="tx"/>
                    </a:ext>
                  </a:extLst>
                </a:hlinkClick>
              </a:rPr>
              <a:t>VR.Pre-ETS@twc.texas.gov</a:t>
            </a:r>
            <a:endParaRPr lang="en-US" sz="1800" b="1" kern="1200" dirty="0">
              <a:solidFill>
                <a:srgbClr val="3333FF"/>
              </a:solidFill>
              <a:latin typeface="+mj-lt"/>
              <a:ea typeface="+mn-ea"/>
              <a:cs typeface="+mn-cs"/>
            </a:endParaRPr>
          </a:p>
        </p:txBody>
      </p:sp>
      <p:sp>
        <p:nvSpPr>
          <p:cNvPr id="5" name="Slide Number Placeholder 4">
            <a:extLst>
              <a:ext uri="{FF2B5EF4-FFF2-40B4-BE49-F238E27FC236}">
                <a16:creationId xmlns:a16="http://schemas.microsoft.com/office/drawing/2014/main" id="{DCD16D15-5967-D1F7-4DC3-F4D202329A1A}"/>
              </a:ext>
            </a:extLst>
          </p:cNvPr>
          <p:cNvSpPr>
            <a:spLocks noGrp="1"/>
          </p:cNvSpPr>
          <p:nvPr>
            <p:ph type="sldNum" sz="quarter" idx="12"/>
          </p:nvPr>
        </p:nvSpPr>
        <p:spPr>
          <a:xfrm>
            <a:off x="7772400" y="6051884"/>
            <a:ext cx="3581400" cy="669591"/>
          </a:xfrm>
        </p:spPr>
        <p:txBody>
          <a:bodyPr vert="horz" lIns="91440" tIns="45720" rIns="91440" bIns="45720" rtlCol="0" anchor="ctr">
            <a:normAutofit/>
          </a:bodyPr>
          <a:lstStyle/>
          <a:p>
            <a:pPr defTabSz="914400">
              <a:spcAft>
                <a:spcPts val="600"/>
              </a:spcAft>
            </a:pPr>
            <a:fld id="{775B6C71-B8E2-4E4D-A4A3-1937B1299F9F}" type="slidenum">
              <a:rPr lang="en-US" smtClean="0"/>
              <a:pPr defTabSz="914400">
                <a:spcAft>
                  <a:spcPts val="600"/>
                </a:spcAft>
              </a:pPr>
              <a:t>41</a:t>
            </a:fld>
            <a:endParaRPr lang="en-US" dirty="0"/>
          </a:p>
        </p:txBody>
      </p:sp>
    </p:spTree>
    <p:extLst>
      <p:ext uri="{BB962C8B-B14F-4D97-AF65-F5344CB8AC3E}">
        <p14:creationId xmlns:p14="http://schemas.microsoft.com/office/powerpoint/2010/main" val="3541405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A5F3C-B0AD-175F-0EB8-2C3E28484D76}"/>
              </a:ext>
            </a:extLst>
          </p:cNvPr>
          <p:cNvSpPr>
            <a:spLocks noGrp="1"/>
          </p:cNvSpPr>
          <p:nvPr>
            <p:ph type="title"/>
          </p:nvPr>
        </p:nvSpPr>
        <p:spPr>
          <a:xfrm>
            <a:off x="3994709" y="1134738"/>
            <a:ext cx="7644627" cy="5503066"/>
          </a:xfrm>
        </p:spPr>
        <p:txBody>
          <a:bodyPr vert="horz" lIns="91440" tIns="45720" rIns="91440" bIns="45720" rtlCol="0" anchor="b">
            <a:normAutofit fontScale="90000"/>
          </a:bodyPr>
          <a:lstStyle/>
          <a:p>
            <a:pPr algn="r"/>
            <a:r>
              <a:rPr lang="en-US" sz="6000" dirty="0"/>
              <a:t>Use </a:t>
            </a:r>
            <a:r>
              <a:rPr lang="en-US" sz="6000" kern="1200" dirty="0" err="1">
                <a:solidFill>
                  <a:schemeClr val="tx1"/>
                </a:solidFill>
                <a:latin typeface="+mn-lt"/>
                <a:ea typeface="+mn-ea"/>
                <a:cs typeface="+mn-cs"/>
                <a:hlinkClick r:id="rId3"/>
              </a:rPr>
              <a:t>AskTED</a:t>
            </a:r>
            <a:r>
              <a:rPr lang="en-US" sz="6000" kern="1200" dirty="0">
                <a:solidFill>
                  <a:schemeClr val="tx1"/>
                </a:solidFill>
                <a:latin typeface="+mn-lt"/>
                <a:ea typeface="+mn-ea"/>
                <a:cs typeface="+mn-cs"/>
                <a:hlinkClick r:id="rId3"/>
              </a:rPr>
              <a:t> ESC Search Screen (state.tx.us)</a:t>
            </a:r>
            <a:br>
              <a:rPr lang="en-US" sz="6000" kern="1200" dirty="0">
                <a:solidFill>
                  <a:schemeClr val="tx1"/>
                </a:solidFill>
                <a:latin typeface="+mn-lt"/>
                <a:ea typeface="+mn-ea"/>
                <a:cs typeface="+mn-cs"/>
              </a:rPr>
            </a:br>
            <a:r>
              <a:rPr lang="en-US" sz="6000" kern="1200" dirty="0">
                <a:solidFill>
                  <a:schemeClr val="tx1"/>
                </a:solidFill>
                <a:ea typeface="+mn-ea"/>
                <a:cs typeface="+mn-cs"/>
              </a:rPr>
              <a:t>to find your </a:t>
            </a:r>
            <a:r>
              <a:rPr lang="en-US" sz="6000" kern="1200" dirty="0">
                <a:solidFill>
                  <a:schemeClr val="tx1"/>
                </a:solidFill>
                <a:latin typeface="+mj-lt"/>
                <a:ea typeface="+mj-ea"/>
                <a:cs typeface="+mj-cs"/>
              </a:rPr>
              <a:t>Educational Service Center Contacts</a:t>
            </a:r>
            <a:br>
              <a:rPr lang="en-US" sz="6000" kern="1200" dirty="0">
                <a:solidFill>
                  <a:schemeClr val="tx1"/>
                </a:solidFill>
                <a:latin typeface="+mj-lt"/>
                <a:ea typeface="+mj-ea"/>
                <a:cs typeface="+mj-cs"/>
              </a:rPr>
            </a:br>
            <a:br>
              <a:rPr lang="en-US" sz="6000" kern="1200" dirty="0">
                <a:solidFill>
                  <a:schemeClr val="tx1"/>
                </a:solidFill>
                <a:latin typeface="+mj-lt"/>
                <a:ea typeface="+mj-ea"/>
                <a:cs typeface="+mj-cs"/>
              </a:rPr>
            </a:br>
            <a:r>
              <a:rPr lang="en-US" sz="6000" kern="1200" dirty="0">
                <a:solidFill>
                  <a:schemeClr val="tx1"/>
                </a:solidFill>
                <a:latin typeface="+mj-lt"/>
                <a:ea typeface="+mj-ea"/>
                <a:cs typeface="+mj-cs"/>
              </a:rPr>
              <a:t>Alternative: </a:t>
            </a:r>
            <a:r>
              <a:rPr lang="en-US" sz="4000" dirty="0">
                <a:hlinkClick r:id="rId4"/>
              </a:rPr>
              <a:t>Statewide Contacts | Texas SPED Support</a:t>
            </a:r>
            <a:endParaRPr lang="en-US" sz="60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F7B91E0F-6DB3-417A-CAAE-159E67CA47D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pPr defTabSz="914400">
                <a:spcAft>
                  <a:spcPts val="600"/>
                </a:spcAft>
              </a:pPr>
              <a:t>42</a:t>
            </a:fld>
            <a:endParaRPr lang="en-US"/>
          </a:p>
        </p:txBody>
      </p:sp>
    </p:spTree>
    <p:extLst>
      <p:ext uri="{BB962C8B-B14F-4D97-AF65-F5344CB8AC3E}">
        <p14:creationId xmlns:p14="http://schemas.microsoft.com/office/powerpoint/2010/main" val="3804892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6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FE3D1-2360-FB3D-1F4E-30F796C61B5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Texas Sped Support</a:t>
            </a:r>
          </a:p>
        </p:txBody>
      </p:sp>
      <p:pic>
        <p:nvPicPr>
          <p:cNvPr id="10" name="Picture 9" descr="Screenshot from Texas SPED Support wesite with search feature highlighting Topic as Transition and the Region. Example shows ESC 19">
            <a:extLst>
              <a:ext uri="{FF2B5EF4-FFF2-40B4-BE49-F238E27FC236}">
                <a16:creationId xmlns:a16="http://schemas.microsoft.com/office/drawing/2014/main" id="{815E8577-4A8F-B3A5-0842-42F89715FC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7734"/>
          <a:stretch/>
        </p:blipFill>
        <p:spPr>
          <a:xfrm>
            <a:off x="904875" y="1028700"/>
            <a:ext cx="10029825" cy="4524375"/>
          </a:xfrm>
          <a:prstGeom prst="rect">
            <a:avLst/>
          </a:prstGeom>
        </p:spPr>
      </p:pic>
      <p:sp>
        <p:nvSpPr>
          <p:cNvPr id="4" name="Slide Number Placeholder 3">
            <a:extLst>
              <a:ext uri="{FF2B5EF4-FFF2-40B4-BE49-F238E27FC236}">
                <a16:creationId xmlns:a16="http://schemas.microsoft.com/office/drawing/2014/main" id="{87126FEE-6F34-1462-0701-0946A6C2265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75B6C71-B8E2-4E4D-A4A3-1937B1299F9F}" type="slidenum">
              <a:rPr lang="en-US">
                <a:solidFill>
                  <a:srgbClr val="FFFFFF"/>
                </a:solidFill>
              </a:rPr>
              <a:pPr defTabSz="914400">
                <a:spcAft>
                  <a:spcPts val="600"/>
                </a:spcAft>
              </a:pPr>
              <a:t>43</a:t>
            </a:fld>
            <a:endParaRPr lang="en-US">
              <a:solidFill>
                <a:srgbClr val="FFFFFF"/>
              </a:solidFill>
            </a:endParaRPr>
          </a:p>
        </p:txBody>
      </p:sp>
    </p:spTree>
    <p:extLst>
      <p:ext uri="{BB962C8B-B14F-4D97-AF65-F5344CB8AC3E}">
        <p14:creationId xmlns:p14="http://schemas.microsoft.com/office/powerpoint/2010/main" val="58500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37168-16B5-2B1C-C2CC-206802119C5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State Performance Plan Indicators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E1611D-9544-A47F-AFEB-2FAD72DCBAE7}"/>
              </a:ext>
            </a:extLst>
          </p:cNvPr>
          <p:cNvSpPr>
            <a:spLocks noGrp="1"/>
          </p:cNvSpPr>
          <p:nvPr>
            <p:ph idx="1"/>
          </p:nvPr>
        </p:nvSpPr>
        <p:spPr>
          <a:xfrm>
            <a:off x="4447308" y="591344"/>
            <a:ext cx="6906491" cy="5585619"/>
          </a:xfrm>
        </p:spPr>
        <p:txBody>
          <a:bodyPr anchor="ctr">
            <a:normAutofit/>
          </a:bodyPr>
          <a:lstStyle/>
          <a:p>
            <a:r>
              <a:rPr lang="en-US" dirty="0"/>
              <a:t>SPPI 13 Outcomes</a:t>
            </a:r>
          </a:p>
          <a:p>
            <a:pPr lvl="1"/>
            <a:r>
              <a:rPr lang="en-US" dirty="0"/>
              <a:t>SPPI 13 Looks at transition while the student is in school</a:t>
            </a:r>
          </a:p>
          <a:p>
            <a:pPr lvl="2"/>
            <a:r>
              <a:rPr lang="en-US" dirty="0"/>
              <a:t>All or nothing compliance indicator</a:t>
            </a:r>
          </a:p>
          <a:p>
            <a:pPr lvl="2"/>
            <a:r>
              <a:rPr lang="en-US" dirty="0"/>
              <a:t>8 Questions we have to answer</a:t>
            </a:r>
          </a:p>
          <a:p>
            <a:pPr lvl="2"/>
            <a:r>
              <a:rPr lang="en-US" dirty="0"/>
              <a:t>LEAs must get consent to invite and outside agency</a:t>
            </a:r>
          </a:p>
          <a:p>
            <a:pPr lvl="2"/>
            <a:r>
              <a:rPr lang="en-US" dirty="0"/>
              <a:t>LEAs are required to invite the agencies that will help provide support post-secondary</a:t>
            </a:r>
          </a:p>
        </p:txBody>
      </p:sp>
      <p:sp>
        <p:nvSpPr>
          <p:cNvPr id="4" name="Slide Number Placeholder 3">
            <a:extLst>
              <a:ext uri="{FF2B5EF4-FFF2-40B4-BE49-F238E27FC236}">
                <a16:creationId xmlns:a16="http://schemas.microsoft.com/office/drawing/2014/main" id="{D1A826A7-C878-B46B-4881-532C123462B4}"/>
              </a:ext>
            </a:extLst>
          </p:cNvPr>
          <p:cNvSpPr>
            <a:spLocks noGrp="1"/>
          </p:cNvSpPr>
          <p:nvPr>
            <p:ph type="sldNum" sz="quarter" idx="12"/>
          </p:nvPr>
        </p:nvSpPr>
        <p:spPr>
          <a:xfrm>
            <a:off x="9541564" y="6356350"/>
            <a:ext cx="1812235" cy="365125"/>
          </a:xfrm>
        </p:spPr>
        <p:txBody>
          <a:bodyPr>
            <a:normAutofit/>
          </a:bodyPr>
          <a:lstStyle/>
          <a:p>
            <a:pPr>
              <a:spcAft>
                <a:spcPts val="600"/>
              </a:spcAft>
            </a:pPr>
            <a:fld id="{775B6C71-B8E2-4E4D-A4A3-1937B1299F9F}" type="slidenum">
              <a:rPr lang="en-US" smtClean="0"/>
              <a:pPr>
                <a:spcAft>
                  <a:spcPts val="600"/>
                </a:spcAft>
              </a:pPr>
              <a:t>44</a:t>
            </a:fld>
            <a:endParaRPr lang="en-US"/>
          </a:p>
        </p:txBody>
      </p:sp>
    </p:spTree>
    <p:extLst>
      <p:ext uri="{BB962C8B-B14F-4D97-AF65-F5344CB8AC3E}">
        <p14:creationId xmlns:p14="http://schemas.microsoft.com/office/powerpoint/2010/main" val="309821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37168-16B5-2B1C-C2CC-206802119C5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State Performance Plan Indicators (continued)</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E1611D-9544-A47F-AFEB-2FAD72DCBAE7}"/>
              </a:ext>
            </a:extLst>
          </p:cNvPr>
          <p:cNvSpPr>
            <a:spLocks noGrp="1"/>
          </p:cNvSpPr>
          <p:nvPr>
            <p:ph idx="1"/>
          </p:nvPr>
        </p:nvSpPr>
        <p:spPr>
          <a:xfrm>
            <a:off x="4447308" y="591344"/>
            <a:ext cx="6906491" cy="5585619"/>
          </a:xfrm>
        </p:spPr>
        <p:txBody>
          <a:bodyPr anchor="ctr">
            <a:normAutofit/>
          </a:bodyPr>
          <a:lstStyle/>
          <a:p>
            <a:r>
              <a:rPr lang="en-US" dirty="0"/>
              <a:t>SPPI 14 outcomes</a:t>
            </a:r>
          </a:p>
          <a:p>
            <a:pPr lvl="1"/>
            <a:r>
              <a:rPr lang="en-US" dirty="0"/>
              <a:t>SPPI 14: One year post-secondary success</a:t>
            </a:r>
          </a:p>
          <a:p>
            <a:pPr lvl="2"/>
            <a:r>
              <a:rPr lang="en-US" dirty="0"/>
              <a:t>Enrolled in any school, job training, or education program</a:t>
            </a:r>
          </a:p>
          <a:p>
            <a:pPr lvl="2"/>
            <a:r>
              <a:rPr lang="en-US" dirty="0"/>
              <a:t>Contact Office of Disability Services </a:t>
            </a:r>
          </a:p>
          <a:p>
            <a:pPr lvl="2"/>
            <a:r>
              <a:rPr lang="en-US" dirty="0"/>
              <a:t>Supports or accommodations received</a:t>
            </a:r>
          </a:p>
          <a:p>
            <a:pPr lvl="2"/>
            <a:r>
              <a:rPr lang="en-US" dirty="0"/>
              <a:t>Employed full-time or part-time</a:t>
            </a:r>
          </a:p>
          <a:p>
            <a:pPr lvl="2"/>
            <a:r>
              <a:rPr lang="en-US" dirty="0"/>
              <a:t>High school experience most helpful in preparing for employment after high school</a:t>
            </a:r>
          </a:p>
          <a:p>
            <a:pPr lvl="2"/>
            <a:r>
              <a:rPr lang="en-US" dirty="0"/>
              <a:t>High school connect you to any of the following agencies for support while in or out of school</a:t>
            </a:r>
          </a:p>
        </p:txBody>
      </p:sp>
      <p:sp>
        <p:nvSpPr>
          <p:cNvPr id="4" name="Slide Number Placeholder 3">
            <a:extLst>
              <a:ext uri="{FF2B5EF4-FFF2-40B4-BE49-F238E27FC236}">
                <a16:creationId xmlns:a16="http://schemas.microsoft.com/office/drawing/2014/main" id="{D1A826A7-C878-B46B-4881-532C123462B4}"/>
              </a:ext>
            </a:extLst>
          </p:cNvPr>
          <p:cNvSpPr>
            <a:spLocks noGrp="1"/>
          </p:cNvSpPr>
          <p:nvPr>
            <p:ph type="sldNum" sz="quarter" idx="12"/>
          </p:nvPr>
        </p:nvSpPr>
        <p:spPr>
          <a:xfrm>
            <a:off x="9541564" y="6356350"/>
            <a:ext cx="1812235" cy="365125"/>
          </a:xfrm>
        </p:spPr>
        <p:txBody>
          <a:bodyPr>
            <a:normAutofit/>
          </a:bodyPr>
          <a:lstStyle/>
          <a:p>
            <a:pPr>
              <a:spcAft>
                <a:spcPts val="600"/>
              </a:spcAft>
            </a:pPr>
            <a:fld id="{775B6C71-B8E2-4E4D-A4A3-1937B1299F9F}" type="slidenum">
              <a:rPr lang="en-US" smtClean="0"/>
              <a:pPr>
                <a:spcAft>
                  <a:spcPts val="600"/>
                </a:spcAft>
              </a:pPr>
              <a:t>45</a:t>
            </a:fld>
            <a:endParaRPr lang="en-US"/>
          </a:p>
        </p:txBody>
      </p:sp>
    </p:spTree>
    <p:extLst>
      <p:ext uri="{BB962C8B-B14F-4D97-AF65-F5344CB8AC3E}">
        <p14:creationId xmlns:p14="http://schemas.microsoft.com/office/powerpoint/2010/main" val="4105687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511D-A79C-4DA7-8FA3-1CA324F1115C}"/>
              </a:ext>
            </a:extLst>
          </p:cNvPr>
          <p:cNvSpPr>
            <a:spLocks noGrp="1"/>
          </p:cNvSpPr>
          <p:nvPr>
            <p:ph type="title"/>
          </p:nvPr>
        </p:nvSpPr>
        <p:spPr/>
        <p:txBody>
          <a:bodyPr/>
          <a:lstStyle/>
          <a:p>
            <a:pPr algn="ctr"/>
            <a:r>
              <a:rPr lang="en-US" dirty="0">
                <a:solidFill>
                  <a:schemeClr val="tx2"/>
                </a:solidFill>
                <a:latin typeface="Amasis MT Pro Black" panose="02040A04050005020304" pitchFamily="18" charset="0"/>
              </a:rPr>
              <a:t>Regional Transition Specialists</a:t>
            </a:r>
          </a:p>
        </p:txBody>
      </p:sp>
      <p:sp>
        <p:nvSpPr>
          <p:cNvPr id="4" name="Slide Number Placeholder 3">
            <a:extLst>
              <a:ext uri="{FF2B5EF4-FFF2-40B4-BE49-F238E27FC236}">
                <a16:creationId xmlns:a16="http://schemas.microsoft.com/office/drawing/2014/main" id="{BEA1A907-29CB-413B-9CD7-03DD06AB4665}"/>
              </a:ext>
            </a:extLst>
          </p:cNvPr>
          <p:cNvSpPr>
            <a:spLocks noGrp="1"/>
          </p:cNvSpPr>
          <p:nvPr>
            <p:ph type="sldNum" sz="quarter" idx="12"/>
          </p:nvPr>
        </p:nvSpPr>
        <p:spPr/>
        <p:txBody>
          <a:bodyPr/>
          <a:lstStyle/>
          <a:p>
            <a:fld id="{78F98FD8-894E-42B0-B5CC-A23BC30C01DD}" type="slidenum">
              <a:rPr lang="en-US" smtClean="0"/>
              <a:t>46</a:t>
            </a:fld>
            <a:endParaRPr lang="en-US"/>
          </a:p>
        </p:txBody>
      </p:sp>
      <p:graphicFrame>
        <p:nvGraphicFramePr>
          <p:cNvPr id="5" name="Table 5">
            <a:extLst>
              <a:ext uri="{FF2B5EF4-FFF2-40B4-BE49-F238E27FC236}">
                <a16:creationId xmlns:a16="http://schemas.microsoft.com/office/drawing/2014/main" id="{ACD338E6-A4BC-47C2-82DF-B044B428CBEF}"/>
              </a:ext>
            </a:extLst>
          </p:cNvPr>
          <p:cNvGraphicFramePr>
            <a:graphicFrameLocks noGrp="1"/>
          </p:cNvGraphicFramePr>
          <p:nvPr>
            <p:extLst>
              <p:ext uri="{D42A27DB-BD31-4B8C-83A1-F6EECF244321}">
                <p14:modId xmlns:p14="http://schemas.microsoft.com/office/powerpoint/2010/main" val="2934568594"/>
              </p:ext>
            </p:extLst>
          </p:nvPr>
        </p:nvGraphicFramePr>
        <p:xfrm>
          <a:off x="421893" y="1690688"/>
          <a:ext cx="11208428" cy="4623223"/>
        </p:xfrm>
        <a:graphic>
          <a:graphicData uri="http://schemas.openxmlformats.org/drawingml/2006/table">
            <a:tbl>
              <a:tblPr firstRow="1" bandRow="1">
                <a:tableStyleId>{5C22544A-7EE6-4342-B048-85BDC9FD1C3A}</a:tableStyleId>
              </a:tblPr>
              <a:tblGrid>
                <a:gridCol w="3570498">
                  <a:extLst>
                    <a:ext uri="{9D8B030D-6E8A-4147-A177-3AD203B41FA5}">
                      <a16:colId xmlns:a16="http://schemas.microsoft.com/office/drawing/2014/main" val="4203940985"/>
                    </a:ext>
                  </a:extLst>
                </a:gridCol>
                <a:gridCol w="3828306">
                  <a:extLst>
                    <a:ext uri="{9D8B030D-6E8A-4147-A177-3AD203B41FA5}">
                      <a16:colId xmlns:a16="http://schemas.microsoft.com/office/drawing/2014/main" val="2357220218"/>
                    </a:ext>
                  </a:extLst>
                </a:gridCol>
                <a:gridCol w="3809624">
                  <a:extLst>
                    <a:ext uri="{9D8B030D-6E8A-4147-A177-3AD203B41FA5}">
                      <a16:colId xmlns:a16="http://schemas.microsoft.com/office/drawing/2014/main" val="848857964"/>
                    </a:ext>
                  </a:extLst>
                </a:gridCol>
              </a:tblGrid>
              <a:tr h="2513284">
                <a:tc>
                  <a:txBody>
                    <a:bodyPr/>
                    <a:lstStyle/>
                    <a:p>
                      <a:pPr marL="0" indent="0" algn="ctr">
                        <a:buNone/>
                      </a:pPr>
                      <a:r>
                        <a:rPr lang="en-US" sz="2000" b="1" dirty="0">
                          <a:solidFill>
                            <a:schemeClr val="tx2"/>
                          </a:solidFill>
                          <a:latin typeface="+mj-lt"/>
                        </a:rPr>
                        <a:t>Region 1</a:t>
                      </a:r>
                    </a:p>
                    <a:p>
                      <a:pPr marL="0" indent="0" algn="ctr">
                        <a:buNone/>
                      </a:pPr>
                      <a:r>
                        <a:rPr lang="en-US" sz="2000" b="1" dirty="0">
                          <a:solidFill>
                            <a:schemeClr val="tx2"/>
                          </a:solidFill>
                          <a:latin typeface="+mj-lt"/>
                        </a:rPr>
                        <a:t>West Texas </a:t>
                      </a:r>
                    </a:p>
                    <a:p>
                      <a:pPr marL="0" indent="0" algn="ctr">
                        <a:buNone/>
                      </a:pPr>
                      <a:r>
                        <a:rPr lang="en-US" sz="2000" b="1" dirty="0">
                          <a:solidFill>
                            <a:schemeClr val="tx2"/>
                          </a:solidFill>
                          <a:latin typeface="+mj-lt"/>
                        </a:rPr>
                        <a:t>Andrew Castillo </a:t>
                      </a:r>
                    </a:p>
                    <a:p>
                      <a:pPr marL="0" indent="0" algn="ctr">
                        <a:buNone/>
                      </a:pPr>
                      <a:r>
                        <a:rPr lang="en-US" sz="2000" b="0" dirty="0">
                          <a:solidFill>
                            <a:schemeClr val="tx2"/>
                          </a:solidFill>
                          <a:latin typeface="+mj-lt"/>
                        </a:rPr>
                        <a:t>915-834-7701	</a:t>
                      </a:r>
                    </a:p>
                    <a:p>
                      <a:pPr marL="0" indent="0" algn="ctr">
                        <a:buNone/>
                      </a:pPr>
                      <a:r>
                        <a:rPr lang="en-US" sz="1800" b="0" dirty="0">
                          <a:solidFill>
                            <a:srgbClr val="3333FF"/>
                          </a:solidFill>
                          <a:latin typeface="+mj-lt"/>
                          <a:hlinkClick r:id="rId3">
                            <a:extLst>
                              <a:ext uri="{A12FA001-AC4F-418D-AE19-62706E023703}">
                                <ahyp:hlinkClr xmlns:ahyp="http://schemas.microsoft.com/office/drawing/2018/hyperlinkcolor" val="tx"/>
                              </a:ext>
                            </a:extLst>
                          </a:hlinkClick>
                        </a:rPr>
                        <a:t>Andrew.Castillo@twc.texas.gov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3</a:t>
                      </a:r>
                    </a:p>
                    <a:p>
                      <a:pPr marL="0" indent="0" algn="ctr">
                        <a:buNone/>
                      </a:pPr>
                      <a:r>
                        <a:rPr lang="en-US" sz="2000" b="1" dirty="0">
                          <a:solidFill>
                            <a:schemeClr val="tx2"/>
                          </a:solidFill>
                          <a:latin typeface="+mj-lt"/>
                        </a:rPr>
                        <a:t>Central Texas</a:t>
                      </a:r>
                    </a:p>
                    <a:p>
                      <a:pPr marL="0" indent="0" algn="ctr">
                        <a:buNone/>
                      </a:pPr>
                      <a:r>
                        <a:rPr lang="en-US" sz="2000" b="1" dirty="0">
                          <a:solidFill>
                            <a:schemeClr val="tx2"/>
                          </a:solidFill>
                          <a:latin typeface="+mj-lt"/>
                        </a:rPr>
                        <a:t>Judy Siebel</a:t>
                      </a:r>
                    </a:p>
                    <a:p>
                      <a:pPr marL="0" indent="0" algn="ctr">
                        <a:buNone/>
                      </a:pPr>
                      <a:r>
                        <a:rPr lang="en-US" sz="2000" b="0" dirty="0">
                          <a:solidFill>
                            <a:schemeClr val="tx2"/>
                          </a:solidFill>
                          <a:latin typeface="+mj-lt"/>
                        </a:rPr>
                        <a:t>512-820-1765	</a:t>
                      </a:r>
                    </a:p>
                    <a:p>
                      <a:pPr marL="0" indent="0" algn="ctr">
                        <a:buNone/>
                      </a:pPr>
                      <a:r>
                        <a:rPr lang="en-US" sz="1800" b="0" dirty="0">
                          <a:solidFill>
                            <a:srgbClr val="3333FF"/>
                          </a:solidFill>
                          <a:latin typeface="+mj-lt"/>
                          <a:hlinkClick r:id="rId4">
                            <a:extLst>
                              <a:ext uri="{A12FA001-AC4F-418D-AE19-62706E023703}">
                                <ahyp:hlinkClr xmlns:ahyp="http://schemas.microsoft.com/office/drawing/2018/hyperlinkcolor" val="tx"/>
                              </a:ext>
                            </a:extLst>
                          </a:hlinkClick>
                        </a:rPr>
                        <a:t>Judy.Siebel@twc.texas.gov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5</a:t>
                      </a:r>
                    </a:p>
                    <a:p>
                      <a:pPr marL="0" indent="0" algn="ctr">
                        <a:buNone/>
                      </a:pPr>
                      <a:r>
                        <a:rPr lang="en-US" sz="2000" b="1" dirty="0">
                          <a:solidFill>
                            <a:schemeClr val="tx2"/>
                          </a:solidFill>
                          <a:latin typeface="+mj-lt"/>
                        </a:rPr>
                        <a:t>Houston</a:t>
                      </a:r>
                    </a:p>
                    <a:p>
                      <a:pPr marL="0" indent="0" algn="ctr">
                        <a:buNone/>
                      </a:pPr>
                      <a:r>
                        <a:rPr lang="en-US" sz="2000" b="1" dirty="0">
                          <a:solidFill>
                            <a:schemeClr val="tx2"/>
                          </a:solidFill>
                          <a:latin typeface="+mj-lt"/>
                        </a:rPr>
                        <a:t>Janeen Gordon</a:t>
                      </a:r>
                    </a:p>
                    <a:p>
                      <a:pPr marL="0" indent="0" algn="ctr">
                        <a:buNone/>
                      </a:pPr>
                      <a:r>
                        <a:rPr lang="en-US" sz="2000" b="0" dirty="0">
                          <a:solidFill>
                            <a:schemeClr val="tx2"/>
                          </a:solidFill>
                          <a:latin typeface="+mj-lt"/>
                        </a:rPr>
                        <a:t>832-840-2946</a:t>
                      </a:r>
                    </a:p>
                    <a:p>
                      <a:pPr marL="0" indent="0" algn="ctr">
                        <a:buNone/>
                      </a:pPr>
                      <a:r>
                        <a:rPr lang="en-US" sz="1800" b="0" dirty="0">
                          <a:solidFill>
                            <a:srgbClr val="3333FF"/>
                          </a:solidFill>
                          <a:latin typeface="+mj-lt"/>
                          <a:hlinkClick r:id="rId5">
                            <a:extLst>
                              <a:ext uri="{A12FA001-AC4F-418D-AE19-62706E023703}">
                                <ahyp:hlinkClr xmlns:ahyp="http://schemas.microsoft.com/office/drawing/2018/hyperlinkcolor" val="tx"/>
                              </a:ext>
                            </a:extLst>
                          </a:hlinkClick>
                        </a:rPr>
                        <a:t>Janeen.Gordon@twc.texas.gov</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109939">
                <a:tc>
                  <a:txBody>
                    <a:bodyPr/>
                    <a:lstStyle/>
                    <a:p>
                      <a:pPr marL="0" indent="0" algn="ctr">
                        <a:buNone/>
                      </a:pPr>
                      <a:r>
                        <a:rPr lang="en-US" sz="2000" b="1" dirty="0">
                          <a:solidFill>
                            <a:schemeClr val="tx2"/>
                          </a:solidFill>
                          <a:latin typeface="+mj-lt"/>
                        </a:rPr>
                        <a:t>Region 2</a:t>
                      </a:r>
                    </a:p>
                    <a:p>
                      <a:pPr marL="0" indent="0" algn="ctr">
                        <a:buNone/>
                      </a:pPr>
                      <a:r>
                        <a:rPr lang="en-US" sz="2000" b="1" dirty="0">
                          <a:solidFill>
                            <a:schemeClr val="tx2"/>
                          </a:solidFill>
                          <a:latin typeface="+mj-lt"/>
                        </a:rPr>
                        <a:t>Dallas/Ft Worth</a:t>
                      </a:r>
                    </a:p>
                    <a:p>
                      <a:pPr marL="0" indent="0" algn="ctr">
                        <a:buNone/>
                      </a:pPr>
                      <a:r>
                        <a:rPr lang="en-US" sz="2000" b="1" dirty="0">
                          <a:solidFill>
                            <a:schemeClr val="tx2"/>
                          </a:solidFill>
                          <a:latin typeface="+mj-lt"/>
                        </a:rPr>
                        <a:t> </a:t>
                      </a:r>
                      <a:r>
                        <a:rPr lang="en-US" sz="2000" b="1" dirty="0" err="1">
                          <a:solidFill>
                            <a:schemeClr val="tx2"/>
                          </a:solidFill>
                          <a:latin typeface="+mj-lt"/>
                        </a:rPr>
                        <a:t>Rosla</a:t>
                      </a:r>
                      <a:r>
                        <a:rPr lang="en-US" sz="2000" b="1" dirty="0">
                          <a:solidFill>
                            <a:schemeClr val="tx2"/>
                          </a:solidFill>
                          <a:latin typeface="+mj-lt"/>
                        </a:rPr>
                        <a:t> </a:t>
                      </a:r>
                      <a:r>
                        <a:rPr lang="en-US" sz="2000" b="1" dirty="0" err="1">
                          <a:solidFill>
                            <a:schemeClr val="tx2"/>
                          </a:solidFill>
                          <a:latin typeface="+mj-lt"/>
                        </a:rPr>
                        <a:t>Hocker</a:t>
                      </a:r>
                      <a:r>
                        <a:rPr lang="en-US" sz="2000" b="1" dirty="0">
                          <a:solidFill>
                            <a:schemeClr val="tx2"/>
                          </a:solidFill>
                          <a:latin typeface="+mj-lt"/>
                        </a:rPr>
                        <a:t> </a:t>
                      </a:r>
                    </a:p>
                    <a:p>
                      <a:pPr marL="0" indent="0" algn="ctr">
                        <a:buNone/>
                      </a:pPr>
                      <a:r>
                        <a:rPr lang="en-US" sz="2000" b="0" dirty="0">
                          <a:solidFill>
                            <a:schemeClr val="tx2"/>
                          </a:solidFill>
                          <a:latin typeface="+mj-lt"/>
                        </a:rPr>
                        <a:t>817-436-4127</a:t>
                      </a:r>
                      <a:endParaRPr lang="en-US" sz="2000" b="0" dirty="0">
                        <a:solidFill>
                          <a:srgbClr val="F49100"/>
                        </a:solidFill>
                        <a:latin typeface="+mj-lt"/>
                        <a:hlinkClick r:id="rId6">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6">
                            <a:extLst>
                              <a:ext uri="{A12FA001-AC4F-418D-AE19-62706E023703}">
                                <ahyp:hlinkClr xmlns:ahyp="http://schemas.microsoft.com/office/drawing/2018/hyperlinkcolor" val="tx"/>
                              </a:ext>
                            </a:extLst>
                          </a:hlinkClick>
                        </a:rPr>
                        <a:t>Rosla.Hocker@twc.texas.gov </a:t>
                      </a:r>
                      <a:endParaRPr lang="en-US" sz="1800" b="0" dirty="0">
                        <a:solidFill>
                          <a:srgbClr val="3333FF"/>
                        </a:solidFill>
                        <a:latin typeface="+mj-lt"/>
                      </a:endParaRPr>
                    </a:p>
                    <a:p>
                      <a:pPr marL="0" indent="0">
                        <a:buNone/>
                      </a:pPr>
                      <a:endParaRPr lang="en-U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4</a:t>
                      </a:r>
                    </a:p>
                    <a:p>
                      <a:pPr marL="0" indent="0" algn="ctr">
                        <a:buNone/>
                      </a:pPr>
                      <a:r>
                        <a:rPr lang="en-US" sz="2000" b="1" dirty="0">
                          <a:solidFill>
                            <a:schemeClr val="tx2"/>
                          </a:solidFill>
                          <a:latin typeface="+mj-lt"/>
                        </a:rPr>
                        <a:t>East Texas</a:t>
                      </a:r>
                    </a:p>
                    <a:p>
                      <a:pPr marL="0" indent="0" algn="ctr">
                        <a:buNone/>
                      </a:pPr>
                      <a:r>
                        <a:rPr lang="en-US" sz="2000" b="1" dirty="0">
                          <a:solidFill>
                            <a:schemeClr val="tx2"/>
                          </a:solidFill>
                          <a:latin typeface="+mj-lt"/>
                        </a:rPr>
                        <a:t>Kirstin Johnson</a:t>
                      </a:r>
                    </a:p>
                    <a:p>
                      <a:pPr marL="0" indent="0" algn="ctr">
                        <a:buNone/>
                      </a:pPr>
                      <a:r>
                        <a:rPr lang="en-US" sz="2000" b="0" dirty="0">
                          <a:solidFill>
                            <a:schemeClr val="tx2"/>
                          </a:solidFill>
                          <a:latin typeface="+mj-lt"/>
                        </a:rPr>
                        <a:t>903-504-9531</a:t>
                      </a:r>
                      <a:endParaRPr lang="en-US" sz="2000" b="0" dirty="0">
                        <a:solidFill>
                          <a:srgbClr val="F49100"/>
                        </a:solidFill>
                        <a:latin typeface="+mj-lt"/>
                        <a:hlinkClick r:id="rId7">
                          <a:extLst>
                            <a:ext uri="{A12FA001-AC4F-418D-AE19-62706E023703}">
                              <ahyp:hlinkClr xmlns:ahyp="http://schemas.microsoft.com/office/drawing/2018/hyperlinkcolor" val="tx"/>
                            </a:ext>
                          </a:extLst>
                        </a:hlinkClick>
                      </a:endParaRPr>
                    </a:p>
                    <a:p>
                      <a:pPr marL="0" indent="0" algn="ctr">
                        <a:buNone/>
                      </a:pPr>
                      <a:r>
                        <a:rPr lang="en-US" sz="1800" b="0" dirty="0">
                          <a:solidFill>
                            <a:srgbClr val="3333FF"/>
                          </a:solidFill>
                          <a:latin typeface="+mj-lt"/>
                          <a:hlinkClick r:id="rId7">
                            <a:extLst>
                              <a:ext uri="{A12FA001-AC4F-418D-AE19-62706E023703}">
                                <ahyp:hlinkClr xmlns:ahyp="http://schemas.microsoft.com/office/drawing/2018/hyperlinkcolor" val="tx"/>
                              </a:ext>
                            </a:extLst>
                          </a:hlinkClick>
                        </a:rPr>
                        <a:t>Kirstin.Johnson@twc.texas.gov </a:t>
                      </a:r>
                      <a:endParaRPr lang="en-US" sz="1800" b="0" dirty="0">
                        <a:solidFill>
                          <a:srgbClr val="3333FF"/>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r>
                        <a:rPr lang="en-US" sz="2000" b="1" dirty="0">
                          <a:solidFill>
                            <a:schemeClr val="tx2"/>
                          </a:solidFill>
                          <a:latin typeface="+mj-lt"/>
                        </a:rPr>
                        <a:t>Region 6</a:t>
                      </a:r>
                    </a:p>
                    <a:p>
                      <a:pPr marL="0" indent="0" algn="ctr">
                        <a:buNone/>
                      </a:pPr>
                      <a:r>
                        <a:rPr lang="en-US" sz="2000" b="1" dirty="0">
                          <a:solidFill>
                            <a:schemeClr val="tx2"/>
                          </a:solidFill>
                          <a:latin typeface="+mj-lt"/>
                        </a:rPr>
                        <a:t>South Texas</a:t>
                      </a:r>
                    </a:p>
                    <a:p>
                      <a:pPr marL="0" indent="0" algn="ctr">
                        <a:buNone/>
                      </a:pPr>
                      <a:r>
                        <a:rPr lang="en-US" sz="2000" b="1" dirty="0">
                          <a:solidFill>
                            <a:schemeClr val="tx2"/>
                          </a:solidFill>
                          <a:latin typeface="+mj-lt"/>
                        </a:rPr>
                        <a:t>Rebecca Quintero</a:t>
                      </a:r>
                    </a:p>
                    <a:p>
                      <a:pPr marL="0" indent="0" algn="ctr">
                        <a:buNone/>
                      </a:pPr>
                      <a:r>
                        <a:rPr lang="en-US" sz="2000" b="0" dirty="0">
                          <a:solidFill>
                            <a:schemeClr val="tx2"/>
                          </a:solidFill>
                          <a:latin typeface="+mj-lt"/>
                        </a:rPr>
                        <a:t>210-238-3592</a:t>
                      </a:r>
                    </a:p>
                    <a:p>
                      <a:pPr marL="0" indent="0" algn="ctr">
                        <a:buNone/>
                      </a:pPr>
                      <a:r>
                        <a:rPr lang="en-US" sz="1800" b="0" dirty="0">
                          <a:solidFill>
                            <a:srgbClr val="3333FF"/>
                          </a:solidFill>
                          <a:latin typeface="+mj-lt"/>
                          <a:hlinkClick r:id="rId8">
                            <a:extLst>
                              <a:ext uri="{A12FA001-AC4F-418D-AE19-62706E023703}">
                                <ahyp:hlinkClr xmlns:ahyp="http://schemas.microsoft.com/office/drawing/2018/hyperlinkcolor" val="tx"/>
                              </a:ext>
                            </a:extLst>
                          </a:hlinkClick>
                        </a:rPr>
                        <a:t>Rebecca.Quintero@twc.texas.gov</a:t>
                      </a:r>
                      <a:r>
                        <a:rPr lang="en-US" sz="2000" b="0" dirty="0">
                          <a:solidFill>
                            <a:schemeClr val="tx2"/>
                          </a:solidFill>
                          <a:latin typeface="+mj-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560715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304CA7-B6DD-4FCF-93A1-C029EE998FE2}"/>
              </a:ext>
            </a:extLst>
          </p:cNvPr>
          <p:cNvSpPr>
            <a:spLocks noGrp="1"/>
          </p:cNvSpPr>
          <p:nvPr>
            <p:ph type="title" idx="4294967295"/>
          </p:nvPr>
        </p:nvSpPr>
        <p:spPr>
          <a:xfrm>
            <a:off x="2016621" y="124248"/>
            <a:ext cx="8155709" cy="1505883"/>
          </a:xfrm>
        </p:spPr>
        <p:txBody>
          <a:bodyPr vert="horz" lIns="91440" tIns="45720" rIns="91440" bIns="45720" rtlCol="0" anchor="ctr">
            <a:normAutofit/>
          </a:bodyPr>
          <a:lstStyle/>
          <a:p>
            <a:pPr algn="ctr"/>
            <a:r>
              <a:rPr lang="en-US" sz="5200" kern="1200" dirty="0">
                <a:solidFill>
                  <a:schemeClr val="tx1"/>
                </a:solidFill>
                <a:latin typeface="+mj-lt"/>
                <a:ea typeface="+mj-ea"/>
                <a:cs typeface="+mj-cs"/>
              </a:rPr>
              <a:t>  </a:t>
            </a:r>
            <a:r>
              <a:rPr lang="en-US" sz="3600" kern="1200" dirty="0">
                <a:solidFill>
                  <a:schemeClr val="tx1"/>
                </a:solidFill>
                <a:latin typeface="Amasis MT Pro Black" panose="02040A04050005020304" pitchFamily="18" charset="0"/>
              </a:rPr>
              <a:t>State Office Transition Team </a:t>
            </a:r>
            <a:endParaRPr lang="en-US" sz="5200" kern="1200" dirty="0">
              <a:solidFill>
                <a:schemeClr val="tx1"/>
              </a:solidFill>
              <a:latin typeface="Amasis MT Pro Black" panose="02040A04050005020304" pitchFamily="18" charset="0"/>
            </a:endParaRPr>
          </a:p>
        </p:txBody>
      </p:sp>
      <p:sp>
        <p:nvSpPr>
          <p:cNvPr id="3" name="Slide Number Placeholder 2">
            <a:extLst>
              <a:ext uri="{FF2B5EF4-FFF2-40B4-BE49-F238E27FC236}">
                <a16:creationId xmlns:a16="http://schemas.microsoft.com/office/drawing/2014/main" id="{C94758B7-4E07-4500-B226-DF3644BE58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78F98FD8-894E-42B0-B5CC-A23BC30C01DD}" type="slidenum">
              <a:rPr kumimoji="0" lang="en-US" b="0" i="0" u="none" strike="noStrike" cap="none" spc="0" normalizeH="0" baseline="0" noProof="0" smtClean="0">
                <a:ln>
                  <a:noFill/>
                </a:ln>
                <a:effectLst/>
                <a:uLnTx/>
                <a:uFillTx/>
              </a:rPr>
              <a:pPr marR="0" lvl="0" indent="0" defTabSz="914400" fontAlgn="auto">
                <a:spcBef>
                  <a:spcPts val="0"/>
                </a:spcBef>
                <a:spcAft>
                  <a:spcPts val="600"/>
                </a:spcAft>
                <a:buClrTx/>
                <a:buSzTx/>
                <a:buFontTx/>
                <a:buNone/>
                <a:tabLst/>
                <a:defRPr/>
              </a:pPr>
              <a:t>47</a:t>
            </a:fld>
            <a:endParaRPr kumimoji="0" lang="en-US" b="0" i="0" u="none" strike="noStrike" cap="none" spc="0" normalizeH="0" baseline="0" noProof="0">
              <a:ln>
                <a:noFill/>
              </a:ln>
              <a:effectLst/>
              <a:uLnTx/>
              <a:uFillTx/>
            </a:endParaRPr>
          </a:p>
        </p:txBody>
      </p:sp>
      <p:graphicFrame>
        <p:nvGraphicFramePr>
          <p:cNvPr id="5" name="Table 5">
            <a:extLst>
              <a:ext uri="{FF2B5EF4-FFF2-40B4-BE49-F238E27FC236}">
                <a16:creationId xmlns:a16="http://schemas.microsoft.com/office/drawing/2014/main" id="{6E8522F5-64F0-4482-B7E2-373E5519AA00}"/>
              </a:ext>
            </a:extLst>
          </p:cNvPr>
          <p:cNvGraphicFramePr>
            <a:graphicFrameLocks noGrp="1"/>
          </p:cNvGraphicFramePr>
          <p:nvPr>
            <p:extLst>
              <p:ext uri="{D42A27DB-BD31-4B8C-83A1-F6EECF244321}">
                <p14:modId xmlns:p14="http://schemas.microsoft.com/office/powerpoint/2010/main" val="4095618934"/>
              </p:ext>
            </p:extLst>
          </p:nvPr>
        </p:nvGraphicFramePr>
        <p:xfrm>
          <a:off x="92364" y="1348510"/>
          <a:ext cx="11896437" cy="5190836"/>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4203940985"/>
                    </a:ext>
                  </a:extLst>
                </a:gridCol>
                <a:gridCol w="3153566">
                  <a:extLst>
                    <a:ext uri="{9D8B030D-6E8A-4147-A177-3AD203B41FA5}">
                      <a16:colId xmlns:a16="http://schemas.microsoft.com/office/drawing/2014/main" val="2357220218"/>
                    </a:ext>
                  </a:extLst>
                </a:gridCol>
                <a:gridCol w="2988616">
                  <a:extLst>
                    <a:ext uri="{9D8B030D-6E8A-4147-A177-3AD203B41FA5}">
                      <a16:colId xmlns:a16="http://schemas.microsoft.com/office/drawing/2014/main" val="848857964"/>
                    </a:ext>
                  </a:extLst>
                </a:gridCol>
                <a:gridCol w="2780146">
                  <a:extLst>
                    <a:ext uri="{9D8B030D-6E8A-4147-A177-3AD203B41FA5}">
                      <a16:colId xmlns:a16="http://schemas.microsoft.com/office/drawing/2014/main" val="2900084242"/>
                    </a:ext>
                  </a:extLst>
                </a:gridCol>
              </a:tblGrid>
              <a:tr h="2289635">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Erin Wilder</a:t>
                      </a:r>
                    </a:p>
                    <a:p>
                      <a:pPr marL="0" indent="0" algn="ctr">
                        <a:buNone/>
                      </a:pPr>
                      <a:r>
                        <a:rPr lang="en-US" sz="2000" b="1" dirty="0">
                          <a:solidFill>
                            <a:schemeClr val="tx2"/>
                          </a:solidFill>
                          <a:latin typeface="+mj-lt"/>
                        </a:rPr>
                        <a:t>Program Manager</a:t>
                      </a:r>
                    </a:p>
                    <a:p>
                      <a:pPr marL="0" indent="0" algn="ctr">
                        <a:buNone/>
                      </a:pPr>
                      <a:r>
                        <a:rPr lang="en-US" sz="2000" b="0" dirty="0">
                          <a:solidFill>
                            <a:schemeClr val="tx2"/>
                          </a:solidFill>
                          <a:latin typeface="+mj-lt"/>
                        </a:rPr>
                        <a:t>512-936-3707</a:t>
                      </a:r>
                    </a:p>
                    <a:p>
                      <a:pPr marL="0" indent="0" algn="ctr">
                        <a:buNone/>
                      </a:pPr>
                      <a:r>
                        <a:rPr lang="en-US" sz="1600" b="0" dirty="0">
                          <a:solidFill>
                            <a:srgbClr val="3333FF"/>
                          </a:solidFill>
                          <a:latin typeface="+mj-lt"/>
                          <a:hlinkClick r:id="rId3">
                            <a:extLst>
                              <a:ext uri="{A12FA001-AC4F-418D-AE19-62706E023703}">
                                <ahyp:hlinkClr xmlns:ahyp="http://schemas.microsoft.com/office/drawing/2018/hyperlinkcolor" val="tx"/>
                              </a:ext>
                            </a:extLst>
                          </a:hlinkClick>
                        </a:rPr>
                        <a:t>Erin.Wilder@twc.texas.gov</a:t>
                      </a:r>
                      <a:endParaRPr lang="en-US" sz="1600" b="0" dirty="0">
                        <a:solidFill>
                          <a:srgbClr val="3333FF"/>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Kevin Markel</a:t>
                      </a:r>
                    </a:p>
                    <a:p>
                      <a:pPr marL="0" indent="0" algn="ctr">
                        <a:buNone/>
                      </a:pPr>
                      <a:r>
                        <a:rPr lang="en-US" sz="2000" b="1" dirty="0">
                          <a:solidFill>
                            <a:schemeClr val="tx1"/>
                          </a:solidFill>
                          <a:latin typeface="+mj-lt"/>
                        </a:rPr>
                        <a:t>Program Specialist</a:t>
                      </a:r>
                      <a:endParaRPr lang="en-US" sz="2000" b="0" dirty="0">
                        <a:solidFill>
                          <a:schemeClr val="tx1"/>
                        </a:solidFill>
                        <a:latin typeface="+mj-lt"/>
                      </a:endParaRPr>
                    </a:p>
                    <a:p>
                      <a:pPr marL="0" indent="0" algn="ctr">
                        <a:buNone/>
                      </a:pPr>
                      <a:r>
                        <a:rPr lang="en-US" sz="1800" b="0" kern="1200" dirty="0">
                          <a:solidFill>
                            <a:schemeClr val="tx1"/>
                          </a:solidFill>
                          <a:effectLst/>
                          <a:latin typeface="+mj-lt"/>
                          <a:ea typeface="+mn-ea"/>
                          <a:cs typeface="+mn-cs"/>
                        </a:rPr>
                        <a:t>817-727-9045</a:t>
                      </a:r>
                      <a:r>
                        <a:rPr lang="en-US" sz="1800" b="1" kern="1200" dirty="0">
                          <a:solidFill>
                            <a:schemeClr val="tx1"/>
                          </a:solidFill>
                          <a:effectLst/>
                          <a:latin typeface="+mj-lt"/>
                          <a:ea typeface="+mn-ea"/>
                          <a:cs typeface="+mn-cs"/>
                        </a:rPr>
                        <a:t> </a:t>
                      </a:r>
                    </a:p>
                    <a:p>
                      <a:pPr marL="0" indent="0" algn="ctr">
                        <a:buNone/>
                      </a:pPr>
                      <a:r>
                        <a:rPr lang="en-US" sz="1800" b="0" kern="1200" dirty="0">
                          <a:solidFill>
                            <a:srgbClr val="3333FF"/>
                          </a:solidFill>
                          <a:latin typeface="+mj-lt"/>
                          <a:ea typeface="+mn-ea"/>
                          <a:cs typeface="+mn-cs"/>
                          <a:hlinkClick r:id="rId4">
                            <a:extLst>
                              <a:ext uri="{A12FA001-AC4F-418D-AE19-62706E023703}">
                                <ahyp:hlinkClr xmlns:ahyp="http://schemas.microsoft.com/office/drawing/2018/hyperlinkcolor" val="tx"/>
                              </a:ext>
                            </a:extLst>
                          </a:hlinkClick>
                        </a:rPr>
                        <a:t>Kevin.Markel@twc.texas.gov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Alyssa Kee</a:t>
                      </a:r>
                    </a:p>
                    <a:p>
                      <a:pPr marL="0" indent="0" algn="ctr">
                        <a:buNone/>
                      </a:pPr>
                      <a:r>
                        <a:rPr lang="en-US" sz="2000" b="1" dirty="0">
                          <a:solidFill>
                            <a:schemeClr val="tx2"/>
                          </a:solidFill>
                          <a:latin typeface="+mj-lt"/>
                        </a:rPr>
                        <a:t>Program Specialist</a:t>
                      </a:r>
                    </a:p>
                    <a:p>
                      <a:pPr marL="0" indent="0" algn="ctr">
                        <a:buNone/>
                      </a:pPr>
                      <a:r>
                        <a:rPr lang="en-US" sz="2000" b="0" dirty="0">
                          <a:solidFill>
                            <a:schemeClr val="tx2"/>
                          </a:solidFill>
                          <a:latin typeface="+mj-lt"/>
                        </a:rPr>
                        <a:t>915-217-8188</a:t>
                      </a:r>
                      <a:endParaRPr lang="en-US" sz="2000" b="0" dirty="0">
                        <a:solidFill>
                          <a:schemeClr val="tx2"/>
                        </a:solidFill>
                        <a:latin typeface="+mj-lt"/>
                        <a:hlinkClick r:id="rId5">
                          <a:extLst>
                            <a:ext uri="{A12FA001-AC4F-418D-AE19-62706E023703}">
                              <ahyp:hlinkClr xmlns:ahyp="http://schemas.microsoft.com/office/drawing/2018/hyperlinkcolor" val="tx"/>
                            </a:ext>
                          </a:extLst>
                        </a:hlinkClick>
                      </a:endParaRP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Alyssa.Kee@twc.texas.gov</a:t>
                      </a:r>
                      <a:endParaRPr lang="en-US" sz="18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tx2"/>
                        </a:solidFill>
                        <a:latin typeface="+mj-lt"/>
                      </a:endParaRPr>
                    </a:p>
                    <a:p>
                      <a:pPr algn="ctr"/>
                      <a:r>
                        <a:rPr lang="en-US" sz="2000" b="1" dirty="0">
                          <a:solidFill>
                            <a:schemeClr val="tx2"/>
                          </a:solidFill>
                          <a:latin typeface="+mj-lt"/>
                        </a:rPr>
                        <a:t>Kristen Davis</a:t>
                      </a:r>
                    </a:p>
                    <a:p>
                      <a:pPr algn="ctr"/>
                      <a:r>
                        <a:rPr lang="en-US" sz="2000" b="1" dirty="0">
                          <a:solidFill>
                            <a:schemeClr val="tx2"/>
                          </a:solidFill>
                          <a:latin typeface="+mj-lt"/>
                        </a:rPr>
                        <a:t>Program Specialist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2"/>
                          </a:solidFill>
                          <a:latin typeface="+mj-lt"/>
                        </a:rPr>
                        <a:t>512-221-9071</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Kristen.Davis@twc.texas.gov</a:t>
                      </a:r>
                      <a:endParaRPr lang="en-US" sz="1800" b="0" kern="1200" dirty="0">
                        <a:solidFill>
                          <a:srgbClr val="3333FF"/>
                        </a:solidFill>
                        <a:latin typeface="+mj-lt"/>
                        <a:ea typeface="+mn-ea"/>
                        <a:cs typeface="+mn-cs"/>
                      </a:endParaRPr>
                    </a:p>
                    <a:p>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415651"/>
                  </a:ext>
                </a:extLst>
              </a:tr>
              <a:tr h="2901201">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Laura Villarreal </a:t>
                      </a:r>
                      <a:r>
                        <a:rPr lang="en-US" sz="1800" b="1" dirty="0">
                          <a:solidFill>
                            <a:schemeClr val="tx2"/>
                          </a:solidFill>
                          <a:latin typeface="+mj-lt"/>
                        </a:rPr>
                        <a:t>Neurodevelopmental Specialist  </a:t>
                      </a:r>
                      <a:endParaRPr lang="en-US" sz="1800" b="0" dirty="0">
                        <a:solidFill>
                          <a:schemeClr val="tx2"/>
                        </a:solidFill>
                        <a:latin typeface="+mj-lt"/>
                      </a:endParaRPr>
                    </a:p>
                    <a:p>
                      <a:pPr marL="0" indent="0" algn="ctr">
                        <a:buNone/>
                      </a:pPr>
                      <a:r>
                        <a:rPr lang="en-US" sz="2000" b="0" dirty="0">
                          <a:solidFill>
                            <a:schemeClr val="tx2"/>
                          </a:solidFill>
                          <a:latin typeface="+mj-lt"/>
                        </a:rPr>
                        <a:t>   512-541-6439	</a:t>
                      </a:r>
                    </a:p>
                    <a:p>
                      <a:pPr marL="0" indent="0" algn="ctr">
                        <a:buNone/>
                      </a:pPr>
                      <a:r>
                        <a:rPr lang="en-US" sz="18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Laura.Villarreal@twc.texas.gov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Leigh Ann Godinez</a:t>
                      </a:r>
                    </a:p>
                    <a:p>
                      <a:pPr marL="0" indent="0" algn="ctr">
                        <a:buNone/>
                      </a:pPr>
                      <a:r>
                        <a:rPr lang="en-US" sz="2000" b="1" dirty="0">
                          <a:solidFill>
                            <a:schemeClr val="tx2"/>
                          </a:solidFill>
                          <a:latin typeface="+mj-lt"/>
                        </a:rPr>
                        <a:t> Program Specialist</a:t>
                      </a:r>
                    </a:p>
                    <a:p>
                      <a:pPr marL="0" indent="0" algn="ctr">
                        <a:buNone/>
                      </a:pPr>
                      <a:r>
                        <a:rPr lang="en-US" sz="2000" b="0" dirty="0">
                          <a:solidFill>
                            <a:schemeClr val="tx2"/>
                          </a:solidFill>
                          <a:latin typeface="+mj-lt"/>
                        </a:rPr>
                        <a:t>512-720-8347</a:t>
                      </a: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Leighann.Godinez@twc.texas.gov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Gabriela Martinez</a:t>
                      </a:r>
                      <a:endParaRPr lang="en-US" sz="2000" b="0" dirty="0">
                        <a:solidFill>
                          <a:schemeClr val="tx2"/>
                        </a:solidFill>
                        <a:latin typeface="+mj-lt"/>
                      </a:endParaRPr>
                    </a:p>
                    <a:p>
                      <a:pPr marL="0" indent="0" algn="ctr">
                        <a:buNone/>
                      </a:pPr>
                      <a:r>
                        <a:rPr lang="en-US" sz="2000" b="1" dirty="0">
                          <a:solidFill>
                            <a:schemeClr val="tx2"/>
                          </a:solidFill>
                          <a:latin typeface="+mj-lt"/>
                        </a:rPr>
                        <a:t>Program Specialist </a:t>
                      </a:r>
                    </a:p>
                    <a:p>
                      <a:pPr marL="0" indent="0" algn="ctr">
                        <a:buNone/>
                      </a:pPr>
                      <a:r>
                        <a:rPr lang="en-US" sz="2000" b="1" dirty="0">
                          <a:solidFill>
                            <a:schemeClr val="tx2"/>
                          </a:solidFill>
                          <a:latin typeface="+mj-lt"/>
                        </a:rPr>
                        <a:t>   </a:t>
                      </a:r>
                      <a:r>
                        <a:rPr lang="en-US" sz="2000" b="0" dirty="0">
                          <a:solidFill>
                            <a:schemeClr val="tx2"/>
                          </a:solidFill>
                          <a:latin typeface="+mj-lt"/>
                        </a:rPr>
                        <a:t>956-566-1228	</a:t>
                      </a:r>
                      <a:endParaRPr lang="en-US" sz="2000" b="0" dirty="0">
                        <a:solidFill>
                          <a:schemeClr val="tx1"/>
                        </a:solidFill>
                        <a:latin typeface="+mj-lt"/>
                      </a:endParaRPr>
                    </a:p>
                    <a:p>
                      <a:pPr marL="0" indent="0" algn="ctr">
                        <a:buNone/>
                      </a:pPr>
                      <a:r>
                        <a:rPr lang="en-US" sz="1600" b="0" kern="1200" dirty="0">
                          <a:solidFill>
                            <a:srgbClr val="3333FF"/>
                          </a:solidFill>
                          <a:latin typeface="+mj-lt"/>
                          <a:ea typeface="+mn-ea"/>
                          <a:cs typeface="+mn-cs"/>
                          <a:hlinkClick r:id="rId3">
                            <a:extLst>
                              <a:ext uri="{A12FA001-AC4F-418D-AE19-62706E023703}">
                                <ahyp:hlinkClr xmlns:ahyp="http://schemas.microsoft.com/office/drawing/2018/hyperlinkcolor" val="tx"/>
                              </a:ext>
                            </a:extLst>
                          </a:hlinkClick>
                        </a:rPr>
                        <a:t>Gabriela.Martinez@twc.texas.gov</a:t>
                      </a:r>
                      <a:endParaRPr lang="en-US" sz="1600" b="0" kern="1200" dirty="0">
                        <a:solidFill>
                          <a:srgbClr val="3333FF"/>
                        </a:solidFill>
                        <a:latin typeface="+mj-lt"/>
                        <a:ea typeface="+mn-ea"/>
                        <a:cs typeface="+mn-cs"/>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endParaRPr lang="en-US" sz="2000" b="1" dirty="0">
                        <a:solidFill>
                          <a:schemeClr val="tx2"/>
                        </a:solidFill>
                        <a:latin typeface="+mj-lt"/>
                      </a:endParaRPr>
                    </a:p>
                    <a:p>
                      <a:pPr marL="0" indent="0" algn="ctr">
                        <a:buNone/>
                      </a:pPr>
                      <a:r>
                        <a:rPr lang="en-US" sz="2000" b="1" dirty="0">
                          <a:solidFill>
                            <a:schemeClr val="tx2"/>
                          </a:solidFill>
                          <a:latin typeface="+mj-lt"/>
                        </a:rPr>
                        <a:t>Team Mailbox</a:t>
                      </a:r>
                      <a:endParaRPr lang="en-US" sz="2000" b="0" dirty="0">
                        <a:solidFill>
                          <a:schemeClr val="tx2"/>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3333FF"/>
                          </a:solidFill>
                          <a:latin typeface="+mj-lt"/>
                          <a:ea typeface="+mn-ea"/>
                          <a:cs typeface="+mn-cs"/>
                          <a:hlinkClick r:id="rId6">
                            <a:extLst>
                              <a:ext uri="{A12FA001-AC4F-418D-AE19-62706E023703}">
                                <ahyp:hlinkClr xmlns:ahyp="http://schemas.microsoft.com/office/drawing/2018/hyperlinkcolor" val="tx"/>
                              </a:ext>
                            </a:extLst>
                          </a:hlinkClick>
                        </a:rPr>
                        <a:t>VR.Pre-ETS@twc.texas.gov</a:t>
                      </a:r>
                      <a:endParaRPr lang="en-US" sz="1800" b="0" kern="1200" dirty="0">
                        <a:solidFill>
                          <a:srgbClr val="3333FF"/>
                        </a:solidFill>
                        <a:latin typeface="+mj-lt"/>
                        <a:ea typeface="+mn-ea"/>
                        <a:cs typeface="+mn-cs"/>
                      </a:endParaRPr>
                    </a:p>
                    <a:p>
                      <a:pPr marL="0" indent="0" algn="ctr">
                        <a:buNone/>
                      </a:pPr>
                      <a:endParaRPr lang="en-US" sz="2000" b="0" dirty="0">
                        <a:solidFill>
                          <a:schemeClr val="tx2"/>
                        </a:solidFill>
                        <a:latin typeface="+mj-lt"/>
                      </a:endParaRPr>
                    </a:p>
                    <a:p>
                      <a:pPr marL="0" indent="0" algn="ctr">
                        <a:buNone/>
                      </a:pPr>
                      <a:endParaRPr lang="en-US" sz="2000" b="0" dirty="0">
                        <a:solidFill>
                          <a:schemeClr val="tx2"/>
                        </a:solidFill>
                        <a:latin typeface="+mj-lt"/>
                      </a:endParaRPr>
                    </a:p>
                  </a:txBody>
                  <a:tcPr marL="76643" marR="76643" marT="38321" marB="383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95685"/>
                  </a:ext>
                </a:extLst>
              </a:tr>
            </a:tbl>
          </a:graphicData>
        </a:graphic>
      </p:graphicFrame>
    </p:spTree>
    <p:extLst>
      <p:ext uri="{BB962C8B-B14F-4D97-AF65-F5344CB8AC3E}">
        <p14:creationId xmlns:p14="http://schemas.microsoft.com/office/powerpoint/2010/main" val="3610390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D07C86-014C-F489-FC57-7A589B50C48E}"/>
              </a:ext>
            </a:extLst>
          </p:cNvPr>
          <p:cNvSpPr>
            <a:spLocks noGrp="1"/>
          </p:cNvSpPr>
          <p:nvPr>
            <p:ph type="title"/>
          </p:nvPr>
        </p:nvSpPr>
        <p:spPr>
          <a:xfrm>
            <a:off x="2682162" y="817481"/>
            <a:ext cx="4175838" cy="1675995"/>
          </a:xfrm>
        </p:spPr>
        <p:txBody>
          <a:bodyPr vert="horz" lIns="91440" tIns="45720" rIns="91440" bIns="45720" rtlCol="0" anchor="b">
            <a:normAutofit/>
          </a:bodyPr>
          <a:lstStyle/>
          <a:p>
            <a:pPr algn="ctr"/>
            <a:r>
              <a:rPr lang="en-US" sz="5400" kern="1200" dirty="0">
                <a:latin typeface="Amasis MT Pro Black" panose="02040A04050005020304" pitchFamily="18" charset="0"/>
              </a:rPr>
              <a:t>Questions</a:t>
            </a:r>
          </a:p>
        </p:txBody>
      </p:sp>
      <p:pic>
        <p:nvPicPr>
          <p:cNvPr id="5" name="Picture 4" descr="Magnifying glass and question mark">
            <a:extLst>
              <a:ext uri="{FF2B5EF4-FFF2-40B4-BE49-F238E27FC236}">
                <a16:creationId xmlns:a16="http://schemas.microsoft.com/office/drawing/2014/main" id="{45CE559B-9693-2EF6-30DD-E323806D6E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3" y="0"/>
            <a:ext cx="12192576" cy="6858000"/>
          </a:xfrm>
          <a:prstGeom prst="rect">
            <a:avLst/>
          </a:prstGeom>
        </p:spPr>
      </p:pic>
      <p:sp>
        <p:nvSpPr>
          <p:cNvPr id="4" name="Slide Number Placeholder 3">
            <a:extLst>
              <a:ext uri="{FF2B5EF4-FFF2-40B4-BE49-F238E27FC236}">
                <a16:creationId xmlns:a16="http://schemas.microsoft.com/office/drawing/2014/main" id="{D02E9619-2921-B455-7625-88604EDEF18F}"/>
              </a:ext>
            </a:extLst>
          </p:cNvPr>
          <p:cNvSpPr>
            <a:spLocks noGrp="1"/>
          </p:cNvSpPr>
          <p:nvPr>
            <p:ph type="sldNum" sz="quarter" idx="12"/>
          </p:nvPr>
        </p:nvSpPr>
        <p:spPr/>
        <p:txBody>
          <a:bodyPr>
            <a:normAutofit/>
          </a:bodyPr>
          <a:lstStyle/>
          <a:p>
            <a:pPr algn="ctr"/>
            <a:fld id="{775B6C71-B8E2-4E4D-A4A3-1937B1299F9F}" type="slidenum">
              <a:rPr lang="en-US" smtClean="0"/>
              <a:pPr algn="ctr"/>
              <a:t>48</a:t>
            </a:fld>
            <a:endParaRPr lang="en-US"/>
          </a:p>
        </p:txBody>
      </p:sp>
    </p:spTree>
    <p:extLst>
      <p:ext uri="{BB962C8B-B14F-4D97-AF65-F5344CB8AC3E}">
        <p14:creationId xmlns:p14="http://schemas.microsoft.com/office/powerpoint/2010/main" val="2985384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7588402-5F3C-4E9C-88FD-95D31A7298F2}"/>
              </a:ext>
            </a:extLst>
          </p:cNvPr>
          <p:cNvSpPr>
            <a:spLocks noGrp="1"/>
          </p:cNvSpPr>
          <p:nvPr>
            <p:ph type="title" idx="4294967295"/>
          </p:nvPr>
        </p:nvSpPr>
        <p:spPr>
          <a:xfrm>
            <a:off x="677863" y="588963"/>
            <a:ext cx="11020425" cy="6129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Texas Workforce Solutions-Vocational Rehabilitation Services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101 East 15th Street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Austin, Texas 78778-0001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j-lt"/>
                <a:ea typeface="Verdana" panose="020B0604030504040204" pitchFamily="34" charset="0"/>
                <a:cs typeface="+mn-cs"/>
              </a:rPr>
              <a:t>512-936-6400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hlinkClick r:id="rId3">
                  <a:extLst>
                    <a:ext uri="{A12FA001-AC4F-418D-AE19-62706E023703}">
                      <ahyp:hlinkClr xmlns:ahyp="http://schemas.microsoft.com/office/drawing/2018/hyperlinkcolor" val="tx"/>
                    </a:ext>
                  </a:extLst>
                </a:hlinkClick>
              </a:rPr>
              <a:t>VR.office.locator@twc.state.tx.us </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Equal Opportunity Employer/Program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Auxiliary aids and services are available upon request to individuals with disabilities.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The Texas Workforce Commission accepts calls made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rPr>
              <a:t> through any relay service provider.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www.twc.texas.gov</a:t>
            </a: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3333FF"/>
              </a:solidFill>
              <a:effectLst/>
              <a:uLnTx/>
              <a:uFillTx/>
              <a:latin typeface="+mj-lt"/>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endParaRPr>
          </a:p>
        </p:txBody>
      </p:sp>
      <p:sp>
        <p:nvSpPr>
          <p:cNvPr id="5" name="Slide Number Placeholder 4">
            <a:extLst>
              <a:ext uri="{FF2B5EF4-FFF2-40B4-BE49-F238E27FC236}">
                <a16:creationId xmlns:a16="http://schemas.microsoft.com/office/drawing/2014/main" id="{32A48C84-A9D7-D0B6-A6A7-5159CFCA42E1}"/>
              </a:ext>
            </a:extLst>
          </p:cNvPr>
          <p:cNvSpPr>
            <a:spLocks noGrp="1"/>
          </p:cNvSpPr>
          <p:nvPr>
            <p:ph type="sldNum" sz="quarter" idx="12"/>
          </p:nvPr>
        </p:nvSpPr>
        <p:spPr/>
        <p:txBody>
          <a:bodyPr>
            <a:normAutofit/>
          </a:bodyPr>
          <a:lstStyle/>
          <a:p>
            <a:pPr algn="ctr"/>
            <a:fld id="{775B6C71-B8E2-4E4D-A4A3-1937B1299F9F}" type="slidenum">
              <a:rPr lang="en-US" smtClean="0"/>
              <a:pPr algn="ctr"/>
              <a:t>49</a:t>
            </a:fld>
            <a:endParaRPr lang="en-US"/>
          </a:p>
        </p:txBody>
      </p:sp>
    </p:spTree>
    <p:extLst>
      <p:ext uri="{BB962C8B-B14F-4D97-AF65-F5344CB8AC3E}">
        <p14:creationId xmlns:p14="http://schemas.microsoft.com/office/powerpoint/2010/main" val="55144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9F2C1-5278-DF84-D172-FB5C30AD9808}"/>
              </a:ext>
            </a:extLst>
          </p:cNvPr>
          <p:cNvSpPr>
            <a:spLocks noGrp="1"/>
          </p:cNvSpPr>
          <p:nvPr>
            <p:ph type="title"/>
          </p:nvPr>
        </p:nvSpPr>
        <p:spPr>
          <a:xfrm>
            <a:off x="482711" y="35682"/>
            <a:ext cx="10971882" cy="1415969"/>
          </a:xfrm>
        </p:spPr>
        <p:txBody>
          <a:bodyPr anchor="b">
            <a:noAutofit/>
          </a:bodyPr>
          <a:lstStyle/>
          <a:p>
            <a:pPr algn="ctr"/>
            <a:r>
              <a:rPr lang="en-US" dirty="0">
                <a:latin typeface="Amasis MT Pro Black" panose="02040A04050005020304" pitchFamily="18" charset="0"/>
                <a:cs typeface="Calibri Light"/>
              </a:rPr>
              <a:t>Seamless Transition Collaboration How Systems Benefit</a:t>
            </a:r>
            <a:endParaRPr lang="en-US" dirty="0">
              <a:latin typeface="Amasis MT Pro Black" panose="02040A04050005020304" pitchFamily="18" charset="0"/>
            </a:endParaRPr>
          </a:p>
        </p:txBody>
      </p:sp>
      <p:grpSp>
        <p:nvGrpSpPr>
          <p:cNvPr id="14" name="Group 1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5" name="Rectangle 1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45B4E1-63D7-DFF1-F43B-0974FC786F90}"/>
              </a:ext>
            </a:extLst>
          </p:cNvPr>
          <p:cNvSpPr>
            <a:spLocks noGrp="1"/>
          </p:cNvSpPr>
          <p:nvPr>
            <p:ph idx="1"/>
          </p:nvPr>
        </p:nvSpPr>
        <p:spPr>
          <a:xfrm>
            <a:off x="243211" y="1998368"/>
            <a:ext cx="11255435" cy="4459160"/>
          </a:xfrm>
        </p:spPr>
        <p:txBody>
          <a:bodyPr anchor="ctr">
            <a:normAutofit/>
          </a:bodyPr>
          <a:lstStyle/>
          <a:p>
            <a:pPr marL="0" indent="0">
              <a:buNone/>
            </a:pPr>
            <a:r>
              <a:rPr lang="en-US" sz="2000" b="1" u="sng" dirty="0">
                <a:latin typeface="+mj-lt"/>
                <a:cs typeface="Calibri"/>
              </a:rPr>
              <a:t>Education</a:t>
            </a:r>
            <a:endParaRPr lang="en-US" sz="2000" b="1" u="sng" dirty="0">
              <a:latin typeface="+mj-lt"/>
            </a:endParaRPr>
          </a:p>
          <a:p>
            <a:pPr lvl="1"/>
            <a:r>
              <a:rPr lang="en-US" sz="2000" dirty="0">
                <a:latin typeface="+mj-lt"/>
                <a:cs typeface="Calibri"/>
              </a:rPr>
              <a:t>More meaningful Individual Education Plans (IEP) and transition plans required under the Individuals with Disabilities Education Act (IDEA);</a:t>
            </a:r>
          </a:p>
          <a:p>
            <a:pPr lvl="1"/>
            <a:r>
              <a:rPr lang="en-US" sz="2000" dirty="0">
                <a:latin typeface="+mj-lt"/>
                <a:cs typeface="Calibri"/>
              </a:rPr>
              <a:t>Additional positive outcomes required by IDEA Indicator 14 reports, and post-school follow up shows more former students working.</a:t>
            </a:r>
          </a:p>
          <a:p>
            <a:pPr lvl="1"/>
            <a:r>
              <a:rPr lang="en-US" sz="2000" dirty="0">
                <a:latin typeface="+mj-lt"/>
                <a:cs typeface="Calibri"/>
              </a:rPr>
              <a:t>More meaningful 504 Plans required under the 504 Rehabilitation Act.</a:t>
            </a:r>
          </a:p>
          <a:p>
            <a:pPr marL="0" indent="0">
              <a:buNone/>
            </a:pPr>
            <a:r>
              <a:rPr lang="en-US" sz="2000" b="1" u="sng" dirty="0">
                <a:latin typeface="+mj-lt"/>
                <a:cs typeface="Calibri"/>
              </a:rPr>
              <a:t>Vocational Rehabilitation </a:t>
            </a:r>
          </a:p>
          <a:p>
            <a:pPr lvl="1"/>
            <a:r>
              <a:rPr lang="en-US" sz="2000" dirty="0">
                <a:latin typeface="+mj-lt"/>
                <a:cs typeface="Calibri"/>
              </a:rPr>
              <a:t>Clear opportunities to meet WIOA requirements to collaborate with education agencies;</a:t>
            </a:r>
          </a:p>
          <a:p>
            <a:pPr lvl="1"/>
            <a:r>
              <a:rPr lang="en-US" sz="2000" dirty="0">
                <a:latin typeface="+mj-lt"/>
                <a:cs typeface="Calibri"/>
              </a:rPr>
              <a:t>More successful case closures, that is, services to youth with I/DD and other significant disabilities result in successful employment.</a:t>
            </a:r>
          </a:p>
          <a:p>
            <a:pPr marL="0" indent="0">
              <a:buNone/>
            </a:pPr>
            <a:r>
              <a:rPr lang="en-US" sz="2000" b="1" u="sng" dirty="0">
                <a:latin typeface="+mj-lt"/>
                <a:cs typeface="Calibri"/>
              </a:rPr>
              <a:t>State I/DD and Other Service Agencies</a:t>
            </a:r>
          </a:p>
          <a:p>
            <a:pPr lvl="1"/>
            <a:r>
              <a:rPr lang="en-US" sz="1800" dirty="0">
                <a:latin typeface="+mj-lt"/>
                <a:cs typeface="Calibri"/>
              </a:rPr>
              <a:t>More efficient application of resources when providing services to youth who exit school already working.</a:t>
            </a:r>
          </a:p>
        </p:txBody>
      </p:sp>
      <p:pic>
        <p:nvPicPr>
          <p:cNvPr id="4" name="Graphic 3" descr="Cheers outline">
            <a:extLst>
              <a:ext uri="{FF2B5EF4-FFF2-40B4-BE49-F238E27FC236}">
                <a16:creationId xmlns:a16="http://schemas.microsoft.com/office/drawing/2014/main" id="{25D45DB8-20A6-741B-CA42-1D8D2246F7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583" y="1310657"/>
            <a:ext cx="886690" cy="687949"/>
          </a:xfrm>
          <a:prstGeom prst="rect">
            <a:avLst/>
          </a:prstGeom>
        </p:spPr>
      </p:pic>
      <p:sp>
        <p:nvSpPr>
          <p:cNvPr id="5" name="Slide Number Placeholder 4">
            <a:extLst>
              <a:ext uri="{FF2B5EF4-FFF2-40B4-BE49-F238E27FC236}">
                <a16:creationId xmlns:a16="http://schemas.microsoft.com/office/drawing/2014/main" id="{2C86C0D1-0883-AC71-8573-DE231721A603}"/>
              </a:ext>
            </a:extLst>
          </p:cNvPr>
          <p:cNvSpPr>
            <a:spLocks noGrp="1"/>
          </p:cNvSpPr>
          <p:nvPr>
            <p:ph type="sldNum" sz="quarter" idx="12"/>
          </p:nvPr>
        </p:nvSpPr>
        <p:spPr>
          <a:xfrm>
            <a:off x="8610600" y="6492240"/>
            <a:ext cx="2743200" cy="365125"/>
          </a:xfrm>
        </p:spPr>
        <p:txBody>
          <a:bodyPr>
            <a:normAutofit/>
          </a:bodyPr>
          <a:lstStyle/>
          <a:p>
            <a:pPr>
              <a:spcAft>
                <a:spcPts val="600"/>
              </a:spcAft>
            </a:pPr>
            <a:fld id="{775B6C71-B8E2-4E4D-A4A3-1937B1299F9F}" type="slidenum">
              <a:rPr lang="en-US" smtClean="0"/>
              <a:pPr>
                <a:spcAft>
                  <a:spcPts val="600"/>
                </a:spcAft>
              </a:pPr>
              <a:t>5</a:t>
            </a:fld>
            <a:endParaRPr lang="en-US"/>
          </a:p>
        </p:txBody>
      </p:sp>
    </p:spTree>
    <p:extLst>
      <p:ext uri="{BB962C8B-B14F-4D97-AF65-F5344CB8AC3E}">
        <p14:creationId xmlns:p14="http://schemas.microsoft.com/office/powerpoint/2010/main" val="2585332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AF0B91-6935-4F0C-8E78-E50260E76C05}"/>
              </a:ext>
            </a:extLst>
          </p:cNvPr>
          <p:cNvSpPr>
            <a:spLocks noGrp="1"/>
          </p:cNvSpPr>
          <p:nvPr>
            <p:ph type="title"/>
          </p:nvPr>
        </p:nvSpPr>
        <p:spPr>
          <a:xfrm>
            <a:off x="838200" y="365125"/>
            <a:ext cx="10515600" cy="1325563"/>
          </a:xfrm>
        </p:spPr>
        <p:txBody>
          <a:bodyPr>
            <a:normAutofit/>
          </a:bodyPr>
          <a:lstStyle/>
          <a:p>
            <a:pPr algn="ctr"/>
            <a:r>
              <a:rPr lang="en-US" sz="5400" dirty="0">
                <a:latin typeface="Amasis MT Pro Black" panose="02040A04050005020304" pitchFamily="18" charset="0"/>
                <a:ea typeface="Verdana" panose="020B0604030504040204" pitchFamily="34" charset="0"/>
              </a:rPr>
              <a:t>Federal Funding</a:t>
            </a:r>
          </a:p>
        </p:txBody>
      </p:sp>
      <p:sp>
        <p:nvSpPr>
          <p:cNvPr id="3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5DE23E-1697-4224-B590-0ADCA6070E31}"/>
              </a:ext>
            </a:extLst>
          </p:cNvPr>
          <p:cNvSpPr>
            <a:spLocks noGrp="1"/>
          </p:cNvSpPr>
          <p:nvPr>
            <p:ph idx="1"/>
          </p:nvPr>
        </p:nvSpPr>
        <p:spPr>
          <a:xfrm>
            <a:off x="499871" y="1929383"/>
            <a:ext cx="11156419" cy="4421993"/>
          </a:xfrm>
        </p:spPr>
        <p:txBody>
          <a:bodyPr>
            <a:normAutofit lnSpcReduction="10000"/>
          </a:bodyPr>
          <a:lstStyle/>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These activities are financed under the </a:t>
            </a:r>
            <a:r>
              <a:rPr lang="en-US" sz="1800" b="1" dirty="0">
                <a:effectLst/>
                <a:latin typeface="+mj-lt"/>
                <a:ea typeface="Calibri" panose="020F0502020204030204" pitchFamily="34" charset="0"/>
                <a:cs typeface="Times New Roman" panose="02020603050405020304" pitchFamily="18" charset="0"/>
              </a:rPr>
              <a:t>TWC Federal Vocational Rehabilitation grant</a:t>
            </a:r>
            <a:r>
              <a:rPr lang="en-US" sz="1800" dirty="0">
                <a:effectLst/>
                <a:latin typeface="+mj-lt"/>
                <a:ea typeface="Calibri" panose="020F0502020204030204" pitchFamily="34" charset="0"/>
                <a:cs typeface="Times New Roman" panose="02020603050405020304" pitchFamily="18" charset="0"/>
              </a:rPr>
              <a:t>. For the Federal fiscal year 2024 (October 1, 2023, through September 30, 2024), TWC anticipates expending $320,291,817 in Federal Vocational Rehabilitation funds. Funds appropriated by the State pay a minimum of 21.3% of the total costs ($86,686,349) under the Vocational Rehabilitation program.  Revised June 2024.</a:t>
            </a:r>
          </a:p>
          <a:p>
            <a:pPr marL="0" marR="0">
              <a:lnSpc>
                <a:spcPct val="107000"/>
              </a:lnSpc>
              <a:spcBef>
                <a:spcPts val="0"/>
              </a:spcBef>
              <a:spcAft>
                <a:spcPts val="800"/>
              </a:spcAft>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Supported Employment program</a:t>
            </a:r>
            <a:r>
              <a:rPr lang="en-US" sz="1800" dirty="0">
                <a:effectLst/>
                <a:latin typeface="+mj-lt"/>
                <a:ea typeface="Calibri" panose="020F0502020204030204" pitchFamily="34" charset="0"/>
                <a:cs typeface="Times New Roman" panose="02020603050405020304" pitchFamily="18" charset="0"/>
              </a:rPr>
              <a:t>, the Vocational Rehabilitation agency receives 94.7 percent of its funding through a grant from the U.S. Department of Education. For the 2024 Federal fiscal year, the total amount of grant funds awarded are $1,501,230. The remaining 5.3 percent ($83,402) are funded by Texas State Appropriations. Revised June 2024.</a:t>
            </a:r>
          </a:p>
          <a:p>
            <a:pPr marL="0" marR="0" indent="0">
              <a:lnSpc>
                <a:spcPct val="107000"/>
              </a:lnSpc>
              <a:spcBef>
                <a:spcPts val="0"/>
              </a:spcBef>
              <a:spcAft>
                <a:spcPts val="800"/>
              </a:spcAft>
              <a:buNone/>
            </a:pP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mj-lt"/>
                <a:ea typeface="Calibri" panose="020F0502020204030204" pitchFamily="34" charset="0"/>
                <a:cs typeface="Times New Roman" panose="02020603050405020304" pitchFamily="18" charset="0"/>
              </a:rPr>
              <a:t>For purposes of the </a:t>
            </a:r>
            <a:r>
              <a:rPr lang="en-US" sz="1800" b="1" dirty="0">
                <a:effectLst/>
                <a:latin typeface="+mj-lt"/>
                <a:ea typeface="Calibri" panose="020F0502020204030204" pitchFamily="34" charset="0"/>
                <a:cs typeface="Times New Roman" panose="02020603050405020304" pitchFamily="18" charset="0"/>
              </a:rPr>
              <a:t>Independent Living Services for Older Individuals who are Blind program</a:t>
            </a:r>
            <a:r>
              <a:rPr lang="en-US" sz="1800" dirty="0">
                <a:effectLst/>
                <a:latin typeface="+mj-lt"/>
                <a:ea typeface="Calibri" panose="020F0502020204030204" pitchFamily="34" charset="0"/>
                <a:cs typeface="Times New Roman" panose="02020603050405020304" pitchFamily="18" charset="0"/>
              </a:rPr>
              <a:t>, the Vocational Rehabilitation agency receives 90 percent of its funding through a grant from the U.S. Department of Education. For the 2024 Federal fiscal year, the total amount of grant funds awarded are $2,213,488. The remaining 10 percent ($245,943) are funded by Texas State Appropriations. Revised June 2024.</a:t>
            </a:r>
          </a:p>
        </p:txBody>
      </p:sp>
      <p:sp>
        <p:nvSpPr>
          <p:cNvPr id="5" name="Slide Number Placeholder 4">
            <a:extLst>
              <a:ext uri="{FF2B5EF4-FFF2-40B4-BE49-F238E27FC236}">
                <a16:creationId xmlns:a16="http://schemas.microsoft.com/office/drawing/2014/main" id="{E2B9D7CC-69F3-A5C7-0721-CAFEDFC804FD}"/>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50</a:t>
            </a:fld>
            <a:endParaRPr lang="en-US"/>
          </a:p>
        </p:txBody>
      </p:sp>
    </p:spTree>
    <p:extLst>
      <p:ext uri="{BB962C8B-B14F-4D97-AF65-F5344CB8AC3E}">
        <p14:creationId xmlns:p14="http://schemas.microsoft.com/office/powerpoint/2010/main" val="387802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81A0B-0073-2E39-845E-65DA988203B5}"/>
              </a:ext>
            </a:extLst>
          </p:cNvPr>
          <p:cNvSpPr>
            <a:spLocks noGrp="1"/>
          </p:cNvSpPr>
          <p:nvPr>
            <p:ph type="title"/>
          </p:nvPr>
        </p:nvSpPr>
        <p:spPr>
          <a:xfrm>
            <a:off x="838200" y="365125"/>
            <a:ext cx="10515600" cy="1325563"/>
          </a:xfrm>
        </p:spPr>
        <p:txBody>
          <a:bodyPr>
            <a:normAutofit/>
          </a:bodyPr>
          <a:lstStyle/>
          <a:p>
            <a:r>
              <a:rPr lang="en-US" sz="4600">
                <a:latin typeface="Amasis MT Pro" panose="02040504050005020304" pitchFamily="18" charset="0"/>
              </a:rPr>
              <a:t>Key Areas for Improved Collaboration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DA8A03-3793-394E-6790-93A3F3FEA7A0}"/>
              </a:ext>
            </a:extLst>
          </p:cNvPr>
          <p:cNvSpPr>
            <a:spLocks noGrp="1"/>
          </p:cNvSpPr>
          <p:nvPr>
            <p:ph idx="1"/>
          </p:nvPr>
        </p:nvSpPr>
        <p:spPr>
          <a:xfrm>
            <a:off x="838200" y="1929384"/>
            <a:ext cx="10515600" cy="4251960"/>
          </a:xfrm>
        </p:spPr>
        <p:txBody>
          <a:bodyPr>
            <a:normAutofit/>
          </a:bodyPr>
          <a:lstStyle/>
          <a:p>
            <a:r>
              <a:rPr lang="en-US" sz="2000" b="1">
                <a:latin typeface="+mj-lt"/>
              </a:rPr>
              <a:t>Early Identification and Referral:</a:t>
            </a:r>
            <a:endParaRPr lang="en-US" sz="2000">
              <a:latin typeface="+mj-lt"/>
            </a:endParaRPr>
          </a:p>
          <a:p>
            <a:pPr lvl="1"/>
            <a:r>
              <a:rPr lang="en-US" sz="2000" b="1">
                <a:latin typeface="+mj-lt"/>
              </a:rPr>
              <a:t>Challenge</a:t>
            </a:r>
            <a:r>
              <a:rPr lang="en-US" sz="2000">
                <a:latin typeface="+mj-lt"/>
              </a:rPr>
              <a:t>: Lack of timely identification of students who could benefit from VR services.</a:t>
            </a:r>
          </a:p>
          <a:p>
            <a:pPr lvl="1"/>
            <a:r>
              <a:rPr lang="en-US" sz="2000" b="1">
                <a:latin typeface="+mj-lt"/>
              </a:rPr>
              <a:t>Solution</a:t>
            </a:r>
            <a:r>
              <a:rPr lang="en-US" sz="2000">
                <a:latin typeface="+mj-lt"/>
              </a:rPr>
              <a:t>: Streamline referral processes between school districts and TWC to ensure earlier interventions.</a:t>
            </a:r>
          </a:p>
          <a:p>
            <a:r>
              <a:rPr lang="en-US" sz="2000" b="1">
                <a:latin typeface="+mj-lt"/>
              </a:rPr>
              <a:t>Shared Data and Resources:</a:t>
            </a:r>
            <a:endParaRPr lang="en-US" sz="2000">
              <a:latin typeface="+mj-lt"/>
            </a:endParaRPr>
          </a:p>
          <a:p>
            <a:pPr lvl="1"/>
            <a:r>
              <a:rPr lang="en-US" sz="2000" b="1">
                <a:latin typeface="+mj-lt"/>
              </a:rPr>
              <a:t>Challenge</a:t>
            </a:r>
            <a:r>
              <a:rPr lang="en-US" sz="2000">
                <a:latin typeface="+mj-lt"/>
              </a:rPr>
              <a:t>: Limited sharing of relevant student data between TWC and school districts.</a:t>
            </a:r>
          </a:p>
          <a:p>
            <a:pPr lvl="1"/>
            <a:r>
              <a:rPr lang="en-US" sz="2000" b="1">
                <a:latin typeface="+mj-lt"/>
              </a:rPr>
              <a:t>Solution</a:t>
            </a:r>
            <a:r>
              <a:rPr lang="en-US" sz="2000">
                <a:latin typeface="+mj-lt"/>
              </a:rPr>
              <a:t>: Establish clear protocols for data sharing to better tailor services to individual student needs, in compliance with FERPA.</a:t>
            </a:r>
          </a:p>
          <a:p>
            <a:r>
              <a:rPr lang="en-US" sz="2000" b="1">
                <a:latin typeface="+mj-lt"/>
              </a:rPr>
              <a:t>Joint Professional Development:</a:t>
            </a:r>
            <a:endParaRPr lang="en-US" sz="2000">
              <a:latin typeface="+mj-lt"/>
            </a:endParaRPr>
          </a:p>
          <a:p>
            <a:pPr lvl="1"/>
            <a:r>
              <a:rPr lang="en-US" sz="2000" b="1">
                <a:latin typeface="+mj-lt"/>
              </a:rPr>
              <a:t>Challenge</a:t>
            </a:r>
            <a:r>
              <a:rPr lang="en-US" sz="2000">
                <a:latin typeface="+mj-lt"/>
              </a:rPr>
              <a:t>: Educators and VR counselors often work in silos.</a:t>
            </a:r>
          </a:p>
          <a:p>
            <a:pPr lvl="1"/>
            <a:r>
              <a:rPr lang="en-US" sz="2000" b="1">
                <a:latin typeface="+mj-lt"/>
              </a:rPr>
              <a:t>Solution</a:t>
            </a:r>
            <a:r>
              <a:rPr lang="en-US" sz="2000">
                <a:latin typeface="+mj-lt"/>
              </a:rPr>
              <a:t>: Offer joint training opportunities on transition planning, special education, and VR services.</a:t>
            </a:r>
          </a:p>
          <a:p>
            <a:pPr marL="0" indent="0">
              <a:buNone/>
            </a:pPr>
            <a:endParaRPr lang="en-US" sz="2000"/>
          </a:p>
        </p:txBody>
      </p:sp>
      <p:sp>
        <p:nvSpPr>
          <p:cNvPr id="4" name="Slide Number Placeholder 3">
            <a:extLst>
              <a:ext uri="{FF2B5EF4-FFF2-40B4-BE49-F238E27FC236}">
                <a16:creationId xmlns:a16="http://schemas.microsoft.com/office/drawing/2014/main" id="{CFFF73D7-C6F9-73BA-B98A-0BAD920AA83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6</a:t>
            </a:fld>
            <a:endParaRPr lang="en-US"/>
          </a:p>
        </p:txBody>
      </p:sp>
    </p:spTree>
    <p:extLst>
      <p:ext uri="{BB962C8B-B14F-4D97-AF65-F5344CB8AC3E}">
        <p14:creationId xmlns:p14="http://schemas.microsoft.com/office/powerpoint/2010/main" val="290240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6A01A-9ED4-F04C-3953-B863461C1A3B}"/>
              </a:ext>
            </a:extLst>
          </p:cNvPr>
          <p:cNvSpPr>
            <a:spLocks noGrp="1"/>
          </p:cNvSpPr>
          <p:nvPr>
            <p:ph type="title"/>
          </p:nvPr>
        </p:nvSpPr>
        <p:spPr>
          <a:xfrm>
            <a:off x="838200" y="365125"/>
            <a:ext cx="10515600" cy="1325563"/>
          </a:xfrm>
        </p:spPr>
        <p:txBody>
          <a:bodyPr>
            <a:normAutofit/>
          </a:bodyPr>
          <a:lstStyle/>
          <a:p>
            <a:r>
              <a:rPr lang="en-US" sz="4200">
                <a:latin typeface="Amasis MT Pro" panose="02040504050005020304" pitchFamily="18" charset="0"/>
              </a:rPr>
              <a:t>Collaboration Through Transition Planning</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45ADF44C-B692-9CAC-AB5E-E2FAE92D0B82}"/>
              </a:ext>
            </a:extLst>
          </p:cNvPr>
          <p:cNvSpPr>
            <a:spLocks noGrp="1" noChangeArrowheads="1"/>
          </p:cNvSpPr>
          <p:nvPr>
            <p:ph idx="1"/>
          </p:nvPr>
        </p:nvSpPr>
        <p:spPr bwMode="auto">
          <a:xfrm>
            <a:off x="838200" y="1929384"/>
            <a:ext cx="10515600" cy="4251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latin typeface="+mj-lt"/>
              </a:rPr>
              <a:t>Individualized Education Program (IEP) &amp; Individualized Plan for Employment (IPE):</a:t>
            </a:r>
            <a:endParaRPr kumimoji="0" lang="en-US" altLang="en-US" b="0" i="0" u="none" strike="noStrike" cap="none" normalizeH="0" baseline="0" dirty="0">
              <a:ln>
                <a:noFill/>
              </a:ln>
              <a:effectLst/>
              <a:latin typeface="+mj-lt"/>
            </a:endParaRP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Encourage VR counselors to attend IEP meetings to coordinate IPE development.</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Align IEP and IPE goals to create a seamless transition from school to work.</a:t>
            </a:r>
          </a:p>
          <a:p>
            <a:pPr marL="0" marR="0" lvl="0" indent="0" defTabSz="914400" rtl="0" eaLnBrk="0" fontAlgn="base" latinLnBrk="0" hangingPunct="0">
              <a:spcBef>
                <a:spcPct val="0"/>
              </a:spcBef>
              <a:spcAft>
                <a:spcPts val="600"/>
              </a:spcAft>
              <a:buClrTx/>
              <a:buSzTx/>
              <a:buFontTx/>
              <a:buChar char="•"/>
              <a:tabLst/>
            </a:pPr>
            <a:endParaRPr kumimoji="0" lang="en-US" altLang="en-US" b="0" i="0" u="none" strike="noStrike" cap="none" normalizeH="0" baseline="0" dirty="0">
              <a:ln>
                <a:noFill/>
              </a:ln>
              <a:effectLst/>
              <a:latin typeface="+mj-lt"/>
            </a:endParaRPr>
          </a:p>
          <a:p>
            <a:pPr marL="0" marR="0" lvl="0" indent="0" defTabSz="914400" rtl="0" eaLnBrk="0" fontAlgn="base" latinLnBrk="0" hangingPunct="0">
              <a:spcBef>
                <a:spcPct val="0"/>
              </a:spcBef>
              <a:spcAft>
                <a:spcPts val="600"/>
              </a:spcAft>
              <a:buClrTx/>
              <a:buSzTx/>
              <a:buFontTx/>
              <a:buChar char="•"/>
              <a:tabLst/>
            </a:pPr>
            <a:r>
              <a:rPr kumimoji="0" lang="en-US" altLang="en-US" b="1" i="0" u="none" strike="noStrike" cap="none" normalizeH="0" baseline="0" dirty="0">
                <a:ln>
                  <a:noFill/>
                </a:ln>
                <a:effectLst/>
                <a:latin typeface="+mj-lt"/>
              </a:rPr>
              <a:t>Work-Based Learning Integration:</a:t>
            </a:r>
            <a:endParaRPr kumimoji="0" lang="en-US" altLang="en-US" b="0" i="0" u="none" strike="noStrike" cap="none" normalizeH="0" baseline="0" dirty="0">
              <a:ln>
                <a:noFill/>
              </a:ln>
              <a:effectLst/>
              <a:latin typeface="+mj-lt"/>
            </a:endParaRP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Increase opportunities for students to participate in work-based learning as part of their IEP goals.</a:t>
            </a:r>
          </a:p>
          <a:p>
            <a:pPr marL="457200" lvl="1" indent="0" eaLnBrk="0" fontAlgn="base" hangingPunct="0">
              <a:spcBef>
                <a:spcPct val="0"/>
              </a:spcBef>
              <a:spcAft>
                <a:spcPts val="600"/>
              </a:spcAft>
              <a:buFontTx/>
              <a:buChar char="•"/>
            </a:pPr>
            <a:r>
              <a:rPr kumimoji="0" lang="en-US" altLang="en-US" b="0" i="0" u="none" strike="noStrike" cap="none" normalizeH="0" baseline="0" dirty="0">
                <a:ln>
                  <a:noFill/>
                </a:ln>
                <a:effectLst/>
                <a:latin typeface="+mj-lt"/>
              </a:rPr>
              <a:t>Collaborate with employers to provide real-world training and internships.</a:t>
            </a:r>
          </a:p>
          <a:p>
            <a:pPr marL="0" marR="0" lvl="0" indent="0" defTabSz="914400" rtl="0" eaLnBrk="0" fontAlgn="base" latinLnBrk="0" hangingPunct="0">
              <a:spcBef>
                <a:spcPct val="0"/>
              </a:spcBef>
              <a:spcAft>
                <a:spcPts val="600"/>
              </a:spcAft>
              <a:buClrTx/>
              <a:buSzTx/>
              <a:buFontTx/>
              <a:buNone/>
              <a:tabLst/>
            </a:pPr>
            <a:endParaRPr kumimoji="0" lang="en-US" altLang="en-US" sz="2200" b="0" i="0" u="none" strike="noStrike" cap="none" normalizeH="0" baseline="0" dirty="0">
              <a:ln>
                <a:noFill/>
              </a:ln>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97D95DD-F5A1-0CA8-5DF2-A957C7277A84}"/>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7</a:t>
            </a:fld>
            <a:endParaRPr lang="en-US"/>
          </a:p>
        </p:txBody>
      </p:sp>
    </p:spTree>
    <p:extLst>
      <p:ext uri="{BB962C8B-B14F-4D97-AF65-F5344CB8AC3E}">
        <p14:creationId xmlns:p14="http://schemas.microsoft.com/office/powerpoint/2010/main" val="236854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986A7-0EA5-D96B-B8CC-4E177BC992AF}"/>
              </a:ext>
            </a:extLst>
          </p:cNvPr>
          <p:cNvSpPr>
            <a:spLocks noGrp="1"/>
          </p:cNvSpPr>
          <p:nvPr>
            <p:ph type="title"/>
          </p:nvPr>
        </p:nvSpPr>
        <p:spPr>
          <a:xfrm>
            <a:off x="838200" y="365125"/>
            <a:ext cx="10515600" cy="1325563"/>
          </a:xfrm>
        </p:spPr>
        <p:txBody>
          <a:bodyPr>
            <a:normAutofit/>
          </a:bodyPr>
          <a:lstStyle/>
          <a:p>
            <a:r>
              <a:rPr lang="en-US" sz="5400" dirty="0">
                <a:latin typeface="Amasis MT Pro" panose="02040504050005020304" pitchFamily="18" charset="0"/>
              </a:rPr>
              <a:t>Collaboration Issues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4EDE4-B05E-BA96-3B00-6874D4CE4E78}"/>
              </a:ext>
            </a:extLst>
          </p:cNvPr>
          <p:cNvSpPr>
            <a:spLocks noGrp="1"/>
          </p:cNvSpPr>
          <p:nvPr>
            <p:ph idx="1"/>
          </p:nvPr>
        </p:nvSpPr>
        <p:spPr>
          <a:xfrm>
            <a:off x="838200" y="1929384"/>
            <a:ext cx="10515600" cy="4251960"/>
          </a:xfrm>
        </p:spPr>
        <p:txBody>
          <a:bodyPr>
            <a:normAutofit/>
          </a:bodyPr>
          <a:lstStyle/>
          <a:p>
            <a:r>
              <a:rPr lang="en-US" sz="2200" dirty="0">
                <a:latin typeface="+mj-lt"/>
              </a:rPr>
              <a:t>ISD’s unable to able to identify the assigned VR counselor </a:t>
            </a:r>
          </a:p>
          <a:p>
            <a:r>
              <a:rPr lang="en-US" sz="2200" dirty="0">
                <a:latin typeface="+mj-lt"/>
              </a:rPr>
              <a:t>Limited capacity on VR caseloads and certain programs</a:t>
            </a:r>
          </a:p>
          <a:p>
            <a:r>
              <a:rPr lang="en-US" sz="2200" dirty="0">
                <a:latin typeface="+mj-lt"/>
              </a:rPr>
              <a:t>Deadlines for programs not being communicated</a:t>
            </a:r>
          </a:p>
          <a:p>
            <a:r>
              <a:rPr lang="en-US" sz="2200" dirty="0">
                <a:latin typeface="+mj-lt"/>
              </a:rPr>
              <a:t>VR applications delayed or not taken </a:t>
            </a:r>
          </a:p>
          <a:p>
            <a:r>
              <a:rPr lang="en-US" sz="2200" dirty="0">
                <a:latin typeface="+mj-lt"/>
              </a:rPr>
              <a:t>Program capacities and slots not uniformly allotted (ex. SEAL)</a:t>
            </a:r>
          </a:p>
          <a:p>
            <a:r>
              <a:rPr lang="en-US" sz="2200" dirty="0">
                <a:latin typeface="+mj-lt"/>
              </a:rPr>
              <a:t>Planning</a:t>
            </a:r>
            <a:r>
              <a:rPr lang="en-US" sz="2200">
                <a:latin typeface="+mj-lt"/>
              </a:rPr>
              <a:t>/coordination </a:t>
            </a:r>
            <a:r>
              <a:rPr lang="en-US" sz="2200" dirty="0">
                <a:latin typeface="+mj-lt"/>
              </a:rPr>
              <a:t>of programs hindered due to apprehension of supplanting services</a:t>
            </a:r>
          </a:p>
          <a:p>
            <a:endParaRPr lang="en-US" sz="2200" dirty="0">
              <a:latin typeface="+mj-lt"/>
            </a:endParaRPr>
          </a:p>
        </p:txBody>
      </p:sp>
      <p:sp>
        <p:nvSpPr>
          <p:cNvPr id="4" name="Slide Number Placeholder 3">
            <a:extLst>
              <a:ext uri="{FF2B5EF4-FFF2-40B4-BE49-F238E27FC236}">
                <a16:creationId xmlns:a16="http://schemas.microsoft.com/office/drawing/2014/main" id="{735C1AAA-CA1C-BFE1-CD87-835DCAC66DDE}"/>
              </a:ext>
            </a:extLst>
          </p:cNvPr>
          <p:cNvSpPr>
            <a:spLocks noGrp="1"/>
          </p:cNvSpPr>
          <p:nvPr>
            <p:ph type="sldNum" sz="quarter" idx="12"/>
          </p:nvPr>
        </p:nvSpPr>
        <p:spPr>
          <a:xfrm>
            <a:off x="8610600" y="6356350"/>
            <a:ext cx="2743200" cy="365125"/>
          </a:xfrm>
        </p:spPr>
        <p:txBody>
          <a:bodyPr>
            <a:normAutofit/>
          </a:bodyPr>
          <a:lstStyle/>
          <a:p>
            <a:pPr>
              <a:spcAft>
                <a:spcPts val="600"/>
              </a:spcAft>
            </a:pPr>
            <a:fld id="{775B6C71-B8E2-4E4D-A4A3-1937B1299F9F}" type="slidenum">
              <a:rPr lang="en-US" smtClean="0"/>
              <a:pPr>
                <a:spcAft>
                  <a:spcPts val="600"/>
                </a:spcAft>
              </a:pPr>
              <a:t>8</a:t>
            </a:fld>
            <a:endParaRPr lang="en-US"/>
          </a:p>
        </p:txBody>
      </p:sp>
    </p:spTree>
    <p:extLst>
      <p:ext uri="{BB962C8B-B14F-4D97-AF65-F5344CB8AC3E}">
        <p14:creationId xmlns:p14="http://schemas.microsoft.com/office/powerpoint/2010/main" val="3057789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7914D-31FD-4B36-B856-4974BF75ED58}"/>
              </a:ext>
            </a:extLst>
          </p:cNvPr>
          <p:cNvSpPr>
            <a:spLocks noGrp="1"/>
          </p:cNvSpPr>
          <p:nvPr>
            <p:ph type="title"/>
          </p:nvPr>
        </p:nvSpPr>
        <p:spPr>
          <a:xfrm>
            <a:off x="0" y="362536"/>
            <a:ext cx="5018336" cy="1956841"/>
          </a:xfrm>
        </p:spPr>
        <p:txBody>
          <a:bodyPr anchor="b">
            <a:normAutofit/>
          </a:bodyPr>
          <a:lstStyle/>
          <a:p>
            <a:pPr algn="ctr"/>
            <a:r>
              <a:rPr lang="en-US" sz="3800" dirty="0">
                <a:latin typeface="Amasis MT Pro Black" panose="02040A04050005020304" pitchFamily="18" charset="0"/>
                <a:ea typeface="Verdana" panose="020B0604030504040204" pitchFamily="34" charset="0"/>
              </a:rPr>
              <a:t>Pre-Employment Transition Services</a:t>
            </a:r>
          </a:p>
        </p:txBody>
      </p:sp>
      <p:sp>
        <p:nvSpPr>
          <p:cNvPr id="5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26455F-BC7D-42FB-B4B9-70DA7B66EF1E}"/>
              </a:ext>
            </a:extLst>
          </p:cNvPr>
          <p:cNvSpPr>
            <a:spLocks noGrp="1"/>
          </p:cNvSpPr>
          <p:nvPr>
            <p:ph idx="1"/>
          </p:nvPr>
        </p:nvSpPr>
        <p:spPr>
          <a:xfrm>
            <a:off x="146683" y="3035682"/>
            <a:ext cx="5018336" cy="3320668"/>
          </a:xfrm>
        </p:spPr>
        <p:txBody>
          <a:bodyPr vert="horz" lIns="91440" tIns="45720" rIns="91440" bIns="45720" rtlCol="0">
            <a:normAutofit/>
          </a:bodyPr>
          <a:lstStyle/>
          <a:p>
            <a:pPr marL="457200" lvl="1" indent="0">
              <a:buNone/>
            </a:pPr>
            <a:r>
              <a:rPr lang="en-US" sz="1500" dirty="0">
                <a:latin typeface="+mj-lt"/>
              </a:rPr>
              <a:t>WIOA (July 2014) utilizes the term:</a:t>
            </a:r>
          </a:p>
          <a:p>
            <a:pPr marL="457200" lvl="1" indent="0">
              <a:buNone/>
            </a:pPr>
            <a:r>
              <a:rPr lang="en-US" sz="1500" b="1" dirty="0">
                <a:latin typeface="+mj-lt"/>
              </a:rPr>
              <a:t>“Pre-Employment Transition Services”</a:t>
            </a:r>
            <a:r>
              <a:rPr lang="en-US" sz="1500" dirty="0">
                <a:latin typeface="+mj-lt"/>
              </a:rPr>
              <a:t> as the type of services that are most impactful for students with disabilities.</a:t>
            </a:r>
          </a:p>
          <a:p>
            <a:pPr marL="457200" lvl="1" indent="0">
              <a:buNone/>
            </a:pPr>
            <a:r>
              <a:rPr lang="en-US" sz="1500" dirty="0">
                <a:latin typeface="+mj-lt"/>
                <a:ea typeface="Verdana"/>
              </a:rPr>
              <a:t>These services help customers prepare for employment opportunities. They come before actual employment and cease at that time.</a:t>
            </a:r>
            <a:endParaRPr lang="en-US" sz="1500" dirty="0">
              <a:latin typeface="+mj-lt"/>
              <a:ea typeface="Verdana"/>
              <a:cs typeface="Calibri"/>
            </a:endParaRPr>
          </a:p>
          <a:p>
            <a:pPr marL="457200" lvl="1" indent="0">
              <a:buNone/>
            </a:pPr>
            <a:endParaRPr lang="en-US" sz="1500" dirty="0">
              <a:latin typeface="+mj-lt"/>
              <a:ea typeface="Verdana"/>
            </a:endParaRPr>
          </a:p>
          <a:p>
            <a:pPr lvl="2"/>
            <a:r>
              <a:rPr lang="en-US" sz="1500" dirty="0">
                <a:latin typeface="+mj-lt"/>
                <a:ea typeface="Verdana"/>
              </a:rPr>
              <a:t>Career exploration</a:t>
            </a:r>
            <a:endParaRPr lang="en-US" sz="1500" dirty="0">
              <a:latin typeface="+mj-lt"/>
              <a:ea typeface="Verdana"/>
              <a:cs typeface="Calibri"/>
            </a:endParaRPr>
          </a:p>
          <a:p>
            <a:pPr lvl="2"/>
            <a:r>
              <a:rPr lang="en-US" sz="1500" dirty="0">
                <a:latin typeface="+mj-lt"/>
                <a:ea typeface="Verdana"/>
              </a:rPr>
              <a:t>Self-advocacy</a:t>
            </a:r>
            <a:endParaRPr lang="en-US" sz="1500" dirty="0">
              <a:latin typeface="+mj-lt"/>
              <a:ea typeface="Verdana"/>
              <a:cs typeface="Calibri"/>
            </a:endParaRPr>
          </a:p>
          <a:p>
            <a:pPr lvl="2"/>
            <a:r>
              <a:rPr lang="en-US" sz="1500" dirty="0">
                <a:latin typeface="+mj-lt"/>
                <a:ea typeface="Verdana"/>
              </a:rPr>
              <a:t>Workplace readiness training</a:t>
            </a:r>
            <a:endParaRPr lang="en-US" sz="1500" dirty="0">
              <a:latin typeface="+mj-lt"/>
              <a:ea typeface="Verdana"/>
              <a:cs typeface="Calibri"/>
            </a:endParaRPr>
          </a:p>
          <a:p>
            <a:pPr lvl="2"/>
            <a:r>
              <a:rPr lang="en-US" sz="1500" dirty="0">
                <a:latin typeface="+mj-lt"/>
                <a:ea typeface="Verdana"/>
              </a:rPr>
              <a:t>Work-based learning experiences</a:t>
            </a:r>
            <a:endParaRPr lang="en-US" sz="1500" dirty="0">
              <a:latin typeface="+mj-lt"/>
              <a:ea typeface="Verdana"/>
              <a:cs typeface="Calibri"/>
            </a:endParaRPr>
          </a:p>
          <a:p>
            <a:pPr lvl="2"/>
            <a:r>
              <a:rPr lang="en-US" sz="1500" dirty="0">
                <a:latin typeface="+mj-lt"/>
                <a:ea typeface="Verdana"/>
              </a:rPr>
              <a:t>Counseling on post-secondary options</a:t>
            </a:r>
            <a:endParaRPr lang="en-US" sz="1500" dirty="0">
              <a:latin typeface="+mj-lt"/>
              <a:ea typeface="Verdana"/>
              <a:cs typeface="Calibri"/>
            </a:endParaRPr>
          </a:p>
          <a:p>
            <a:pPr marL="457200" lvl="2" indent="0">
              <a:buNone/>
            </a:pPr>
            <a:endParaRPr lang="en-US" sz="1500" dirty="0">
              <a:ea typeface="Verdana" panose="020B0604030504040204" pitchFamily="34" charset="0"/>
              <a:cs typeface="Calibri"/>
            </a:endParaRPr>
          </a:p>
        </p:txBody>
      </p:sp>
      <p:pic>
        <p:nvPicPr>
          <p:cNvPr id="7" name="Picture 6" descr="Picture of two students participating in the summer earn and learn program and working at a CVS store.">
            <a:extLst>
              <a:ext uri="{FF2B5EF4-FFF2-40B4-BE49-F238E27FC236}">
                <a16:creationId xmlns:a16="http://schemas.microsoft.com/office/drawing/2014/main" id="{B8FD18DB-A8FE-421D-9D82-5FCB305078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5" name="Slide Number Placeholder 4">
            <a:extLst>
              <a:ext uri="{FF2B5EF4-FFF2-40B4-BE49-F238E27FC236}">
                <a16:creationId xmlns:a16="http://schemas.microsoft.com/office/drawing/2014/main" id="{B4D88821-2157-520A-E622-D926BE711150}"/>
              </a:ext>
            </a:extLst>
          </p:cNvPr>
          <p:cNvSpPr>
            <a:spLocks noGrp="1"/>
          </p:cNvSpPr>
          <p:nvPr>
            <p:ph type="sldNum" sz="quarter" idx="12"/>
          </p:nvPr>
        </p:nvSpPr>
        <p:spPr>
          <a:xfrm>
            <a:off x="10439400" y="6356350"/>
            <a:ext cx="914400" cy="365125"/>
          </a:xfrm>
        </p:spPr>
        <p:txBody>
          <a:bodyPr>
            <a:normAutofit/>
          </a:bodyPr>
          <a:lstStyle/>
          <a:p>
            <a:pPr>
              <a:spcAft>
                <a:spcPts val="600"/>
              </a:spcAft>
            </a:pPr>
            <a:fld id="{775B6C71-B8E2-4E4D-A4A3-1937B1299F9F}"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3853428150"/>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3243</TotalTime>
  <Words>4119</Words>
  <Application>Microsoft Macintosh PowerPoint</Application>
  <PresentationFormat>Widescreen</PresentationFormat>
  <Paragraphs>489</Paragraphs>
  <Slides>50</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ADLaM Display</vt:lpstr>
      <vt:lpstr>Amasis MT Pro</vt:lpstr>
      <vt:lpstr>Amasis MT Pro Black</vt:lpstr>
      <vt:lpstr>Arial</vt:lpstr>
      <vt:lpstr>Calibri</vt:lpstr>
      <vt:lpstr>Calibri Light</vt:lpstr>
      <vt:lpstr>Helvetica Neue Medium</vt:lpstr>
      <vt:lpstr>Raleway</vt:lpstr>
      <vt:lpstr>Times New Roman</vt:lpstr>
      <vt:lpstr>Verdana</vt:lpstr>
      <vt:lpstr>Wingdings</vt:lpstr>
      <vt:lpstr>Office Theme</vt:lpstr>
      <vt:lpstr>Pre-ETS Regional Training Breakouts VR Region 1 ESC 9,14,15,16,17,18,19</vt:lpstr>
      <vt:lpstr>Capacity Building for a Stronger Collaboration  Collaboration and Communication for student success  How systems benefit from seamless transition collaboration  What are Pre-Employment Transition Services (Pre-ETS)  How ISD Staff can initiate contact with VR Staff  Starting the student referral process  Two Pathways to Vocational Rehabilitation Services:  (1) Potentially VR Eligible and (2) VR Eligible When to enter into each VR Phase?  Review of the Potentially Eligible Process</vt:lpstr>
      <vt:lpstr>Introductions</vt:lpstr>
      <vt:lpstr>Importance of Collaboration</vt:lpstr>
      <vt:lpstr>Seamless Transition Collaboration How Systems Benefit</vt:lpstr>
      <vt:lpstr>Key Areas for Improved Collaboration</vt:lpstr>
      <vt:lpstr>Collaboration Through Transition Planning</vt:lpstr>
      <vt:lpstr>Collaboration Issues</vt:lpstr>
      <vt:lpstr>Pre-Employment Transition Services</vt:lpstr>
      <vt:lpstr>Initiating Contact with Your VR Office</vt:lpstr>
      <vt:lpstr>Submitting an Online Self-Referral</vt:lpstr>
      <vt:lpstr>Submitting an Online Self-Referral (Continued)</vt:lpstr>
      <vt:lpstr>Supplementing vs Supplanting</vt:lpstr>
      <vt:lpstr> Student Referral Process</vt:lpstr>
      <vt:lpstr>Student Referral Process (continued)</vt:lpstr>
      <vt:lpstr>ARD Meeting Participation</vt:lpstr>
      <vt:lpstr>Goals of the MOU between TWC &amp; TEA</vt:lpstr>
      <vt:lpstr>Roles and Responsibilities Under the MOU </vt:lpstr>
      <vt:lpstr>School Plans</vt:lpstr>
      <vt:lpstr>Two Pathways to Vocational Rehabilitation Services</vt:lpstr>
      <vt:lpstr>Who is considered Potentially Eligible? </vt:lpstr>
      <vt:lpstr>VRSM Part C – Chapter 8.1 Pre-ETS : Student with a Disability</vt:lpstr>
      <vt:lpstr>Pathway to Potentially VR Eligible</vt:lpstr>
      <vt:lpstr>When To Use Potentially Eligible Scenario</vt:lpstr>
      <vt:lpstr>Pre-ETS Support Services </vt:lpstr>
      <vt:lpstr>Pathway to VR Eligible</vt:lpstr>
      <vt:lpstr>Scenarios: VR Eligible Pathways </vt:lpstr>
      <vt:lpstr>Potentially Eligible Process</vt:lpstr>
      <vt:lpstr>Potentially Eligible Cases:  Required Documentation To Verify Disability (Policy Reference: VRSM Part C – Chapter 8.1 Pre-ETS)</vt:lpstr>
      <vt:lpstr>Potentially Eligible Cases:  Required Documentation To Verify Disability (Policy Reference: VRSM Part C – Chapter 8.1 Pre-ETS) – Continued</vt:lpstr>
      <vt:lpstr>VR Disability Verification Letter on TWS-VRS Transition Intranet Page</vt:lpstr>
      <vt:lpstr>Starting The Potentially Eligible Process</vt:lpstr>
      <vt:lpstr>Potentially Eligible Process (continued)</vt:lpstr>
      <vt:lpstr>Potentially Eligible Cases:  Case Notes Policy Reference:  VRSM Part C – Chapter 8.1 Pre-ETS</vt:lpstr>
      <vt:lpstr>Potentially Eligible Cases:  Case Notes Policy Reference: VRSM Part C –  Chapter 8.1 Pre-ETS(continued)</vt:lpstr>
      <vt:lpstr>VR Process Timeline</vt:lpstr>
      <vt:lpstr>The VR Process and Timelines</vt:lpstr>
      <vt:lpstr>Common Forms and When to Use Them</vt:lpstr>
      <vt:lpstr>Common Forms and When to Use Them (Con’t)</vt:lpstr>
      <vt:lpstr>Common Forms and When to Use Them (Continued )</vt:lpstr>
      <vt:lpstr>Contact Information  and  Pre-ETS Office Hours</vt:lpstr>
      <vt:lpstr>Use AskTED ESC Search Screen (state.tx.us) to find your Educational Service Center Contacts  Alternative: Statewide Contacts | Texas SPED Support</vt:lpstr>
      <vt:lpstr>Texas Sped Support</vt:lpstr>
      <vt:lpstr>State Performance Plan Indicators</vt:lpstr>
      <vt:lpstr>State Performance Plan Indicators (continued)</vt:lpstr>
      <vt:lpstr>Regional Transition Specialists</vt:lpstr>
      <vt:lpstr>  State Office Transition Team </vt:lpstr>
      <vt:lpstr>Questions</vt:lpstr>
      <vt:lpstr>Texas Workforce Solutions-Vocational Rehabilitation Services   101 East 15th Street  Austin, Texas 78778-0001  512-936-6400  VR.office.locator@twc.state.tx.us  Equal Opportunity Employer/Program Auxiliary aids and services are available upon request to individuals with disabilities.  The Texas Workforce Commission accepts calls made  through any relay service provider.  www.twc.texas.gov  </vt:lpstr>
      <vt:lpstr>Federal Funding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Discussion</dc:title>
  <dc:creator>Adetoro,Lavonia</dc:creator>
  <cp:lastModifiedBy>Siegel, Joshua</cp:lastModifiedBy>
  <cp:revision>11</cp:revision>
  <dcterms:created xsi:type="dcterms:W3CDTF">2023-09-20T19:44:02Z</dcterms:created>
  <dcterms:modified xsi:type="dcterms:W3CDTF">2024-10-04T20:23:02Z</dcterms:modified>
</cp:coreProperties>
</file>