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56" autoAdjust="0"/>
  </p:normalViewPr>
  <p:slideViewPr>
    <p:cSldViewPr snapToGrid="0">
      <p:cViewPr varScale="1">
        <p:scale>
          <a:sx n="127" d="100"/>
          <a:sy n="127" d="100"/>
        </p:scale>
        <p:origin x="576" y="192"/>
      </p:cViewPr>
      <p:guideLst/>
    </p:cSldViewPr>
  </p:slideViewPr>
  <p:notesTextViewPr>
    <p:cViewPr>
      <p:scale>
        <a:sx n="3" d="2"/>
        <a:sy n="3" d="2"/>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6FBDA-0CC0-2B73-164A-6ACED08C96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AF2443A-9AC2-281D-759A-2CCCD56714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0F2F46-0771-EC30-026E-A06E4BA57A18}"/>
              </a:ext>
            </a:extLst>
          </p:cNvPr>
          <p:cNvSpPr>
            <a:spLocks noGrp="1"/>
          </p:cNvSpPr>
          <p:nvPr>
            <p:ph type="dt" sz="half" idx="10"/>
          </p:nvPr>
        </p:nvSpPr>
        <p:spPr/>
        <p:txBody>
          <a:bodyPr/>
          <a:lstStyle/>
          <a:p>
            <a:fld id="{D9E0ABF5-93F2-45B1-A30D-1CA1F7C21446}" type="datetimeFigureOut">
              <a:rPr lang="en-US" smtClean="0"/>
              <a:t>10/4/24</a:t>
            </a:fld>
            <a:endParaRPr lang="en-US" dirty="0"/>
          </a:p>
        </p:txBody>
      </p:sp>
      <p:sp>
        <p:nvSpPr>
          <p:cNvPr id="5" name="Footer Placeholder 4">
            <a:extLst>
              <a:ext uri="{FF2B5EF4-FFF2-40B4-BE49-F238E27FC236}">
                <a16:creationId xmlns:a16="http://schemas.microsoft.com/office/drawing/2014/main" id="{C3005D80-4083-F36D-DF5D-D86118C974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AE284B0-8C78-92E7-7315-86119B8F08C9}"/>
              </a:ext>
            </a:extLst>
          </p:cNvPr>
          <p:cNvSpPr>
            <a:spLocks noGrp="1"/>
          </p:cNvSpPr>
          <p:nvPr>
            <p:ph type="sldNum" sz="quarter" idx="12"/>
          </p:nvPr>
        </p:nvSpPr>
        <p:spPr/>
        <p:txBody>
          <a:bodyPr/>
          <a:lstStyle/>
          <a:p>
            <a:fld id="{EDD6FA57-4605-47C7-BF96-B1B54568C21D}" type="slidenum">
              <a:rPr lang="en-US" smtClean="0"/>
              <a:t>‹#›</a:t>
            </a:fld>
            <a:endParaRPr lang="en-US" dirty="0"/>
          </a:p>
        </p:txBody>
      </p:sp>
    </p:spTree>
    <p:extLst>
      <p:ext uri="{BB962C8B-B14F-4D97-AF65-F5344CB8AC3E}">
        <p14:creationId xmlns:p14="http://schemas.microsoft.com/office/powerpoint/2010/main" val="1265106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F2F99-7611-7A6D-E035-A088BB0E68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35072E5-DD86-2CB7-8F08-4B5DC471CB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A7B882-6E70-B385-F8CA-C7D979915F42}"/>
              </a:ext>
            </a:extLst>
          </p:cNvPr>
          <p:cNvSpPr>
            <a:spLocks noGrp="1"/>
          </p:cNvSpPr>
          <p:nvPr>
            <p:ph type="dt" sz="half" idx="10"/>
          </p:nvPr>
        </p:nvSpPr>
        <p:spPr/>
        <p:txBody>
          <a:bodyPr/>
          <a:lstStyle/>
          <a:p>
            <a:fld id="{D9E0ABF5-93F2-45B1-A30D-1CA1F7C21446}" type="datetimeFigureOut">
              <a:rPr lang="en-US" smtClean="0"/>
              <a:t>10/4/24</a:t>
            </a:fld>
            <a:endParaRPr lang="en-US" dirty="0"/>
          </a:p>
        </p:txBody>
      </p:sp>
      <p:sp>
        <p:nvSpPr>
          <p:cNvPr id="5" name="Footer Placeholder 4">
            <a:extLst>
              <a:ext uri="{FF2B5EF4-FFF2-40B4-BE49-F238E27FC236}">
                <a16:creationId xmlns:a16="http://schemas.microsoft.com/office/drawing/2014/main" id="{9AA3D200-9C7C-DF63-4AA4-9AEE05DE1A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9D37D79-4D00-A763-CFF9-F20DD579B3EB}"/>
              </a:ext>
            </a:extLst>
          </p:cNvPr>
          <p:cNvSpPr>
            <a:spLocks noGrp="1"/>
          </p:cNvSpPr>
          <p:nvPr>
            <p:ph type="sldNum" sz="quarter" idx="12"/>
          </p:nvPr>
        </p:nvSpPr>
        <p:spPr/>
        <p:txBody>
          <a:bodyPr/>
          <a:lstStyle/>
          <a:p>
            <a:fld id="{EDD6FA57-4605-47C7-BF96-B1B54568C21D}" type="slidenum">
              <a:rPr lang="en-US" smtClean="0"/>
              <a:t>‹#›</a:t>
            </a:fld>
            <a:endParaRPr lang="en-US" dirty="0"/>
          </a:p>
        </p:txBody>
      </p:sp>
    </p:spTree>
    <p:extLst>
      <p:ext uri="{BB962C8B-B14F-4D97-AF65-F5344CB8AC3E}">
        <p14:creationId xmlns:p14="http://schemas.microsoft.com/office/powerpoint/2010/main" val="416812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DA6CC2-7855-314D-294A-9C21FBD8ED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E14C43-0A4F-7D15-8C5C-91DB7BD1CE6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63AE6D-0A61-43D7-5FBC-8D61DF10547C}"/>
              </a:ext>
            </a:extLst>
          </p:cNvPr>
          <p:cNvSpPr>
            <a:spLocks noGrp="1"/>
          </p:cNvSpPr>
          <p:nvPr>
            <p:ph type="dt" sz="half" idx="10"/>
          </p:nvPr>
        </p:nvSpPr>
        <p:spPr/>
        <p:txBody>
          <a:bodyPr/>
          <a:lstStyle/>
          <a:p>
            <a:fld id="{D9E0ABF5-93F2-45B1-A30D-1CA1F7C21446}" type="datetimeFigureOut">
              <a:rPr lang="en-US" smtClean="0"/>
              <a:t>10/4/24</a:t>
            </a:fld>
            <a:endParaRPr lang="en-US" dirty="0"/>
          </a:p>
        </p:txBody>
      </p:sp>
      <p:sp>
        <p:nvSpPr>
          <p:cNvPr id="5" name="Footer Placeholder 4">
            <a:extLst>
              <a:ext uri="{FF2B5EF4-FFF2-40B4-BE49-F238E27FC236}">
                <a16:creationId xmlns:a16="http://schemas.microsoft.com/office/drawing/2014/main" id="{56F0A3ED-89D2-47D9-511F-E84D73F5631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7BD07A5-0DD6-7A07-7A9F-E8BAC2811B62}"/>
              </a:ext>
            </a:extLst>
          </p:cNvPr>
          <p:cNvSpPr>
            <a:spLocks noGrp="1"/>
          </p:cNvSpPr>
          <p:nvPr>
            <p:ph type="sldNum" sz="quarter" idx="12"/>
          </p:nvPr>
        </p:nvSpPr>
        <p:spPr/>
        <p:txBody>
          <a:bodyPr/>
          <a:lstStyle/>
          <a:p>
            <a:fld id="{EDD6FA57-4605-47C7-BF96-B1B54568C21D}" type="slidenum">
              <a:rPr lang="en-US" smtClean="0"/>
              <a:t>‹#›</a:t>
            </a:fld>
            <a:endParaRPr lang="en-US" dirty="0"/>
          </a:p>
        </p:txBody>
      </p:sp>
    </p:spTree>
    <p:extLst>
      <p:ext uri="{BB962C8B-B14F-4D97-AF65-F5344CB8AC3E}">
        <p14:creationId xmlns:p14="http://schemas.microsoft.com/office/powerpoint/2010/main" val="664426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69CA1-E236-9AE0-95C4-F9A46DC76A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84BAE6-98CA-8783-77EE-CE864C5D2D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97B374-B28B-BE60-025E-5394F6A75602}"/>
              </a:ext>
            </a:extLst>
          </p:cNvPr>
          <p:cNvSpPr>
            <a:spLocks noGrp="1"/>
          </p:cNvSpPr>
          <p:nvPr>
            <p:ph type="dt" sz="half" idx="10"/>
          </p:nvPr>
        </p:nvSpPr>
        <p:spPr/>
        <p:txBody>
          <a:bodyPr/>
          <a:lstStyle/>
          <a:p>
            <a:fld id="{D9E0ABF5-93F2-45B1-A30D-1CA1F7C21446}" type="datetimeFigureOut">
              <a:rPr lang="en-US" smtClean="0"/>
              <a:t>10/4/24</a:t>
            </a:fld>
            <a:endParaRPr lang="en-US" dirty="0"/>
          </a:p>
        </p:txBody>
      </p:sp>
      <p:sp>
        <p:nvSpPr>
          <p:cNvPr id="5" name="Footer Placeholder 4">
            <a:extLst>
              <a:ext uri="{FF2B5EF4-FFF2-40B4-BE49-F238E27FC236}">
                <a16:creationId xmlns:a16="http://schemas.microsoft.com/office/drawing/2014/main" id="{AEEE9633-C3FC-D8D5-1B76-88D0DEC67F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F275D45-8AAB-8073-2B22-877E60A47A93}"/>
              </a:ext>
            </a:extLst>
          </p:cNvPr>
          <p:cNvSpPr>
            <a:spLocks noGrp="1"/>
          </p:cNvSpPr>
          <p:nvPr>
            <p:ph type="sldNum" sz="quarter" idx="12"/>
          </p:nvPr>
        </p:nvSpPr>
        <p:spPr/>
        <p:txBody>
          <a:bodyPr/>
          <a:lstStyle/>
          <a:p>
            <a:fld id="{EDD6FA57-4605-47C7-BF96-B1B54568C21D}" type="slidenum">
              <a:rPr lang="en-US" smtClean="0"/>
              <a:t>‹#›</a:t>
            </a:fld>
            <a:endParaRPr lang="en-US" dirty="0"/>
          </a:p>
        </p:txBody>
      </p:sp>
    </p:spTree>
    <p:extLst>
      <p:ext uri="{BB962C8B-B14F-4D97-AF65-F5344CB8AC3E}">
        <p14:creationId xmlns:p14="http://schemas.microsoft.com/office/powerpoint/2010/main" val="1041252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628C9-381A-B94F-003A-444FEFA120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5B4C55-8619-0401-F2DC-E5D4579AAF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243403-BB90-08CC-1188-6367BEB62961}"/>
              </a:ext>
            </a:extLst>
          </p:cNvPr>
          <p:cNvSpPr>
            <a:spLocks noGrp="1"/>
          </p:cNvSpPr>
          <p:nvPr>
            <p:ph type="dt" sz="half" idx="10"/>
          </p:nvPr>
        </p:nvSpPr>
        <p:spPr/>
        <p:txBody>
          <a:bodyPr/>
          <a:lstStyle/>
          <a:p>
            <a:fld id="{D9E0ABF5-93F2-45B1-A30D-1CA1F7C21446}" type="datetimeFigureOut">
              <a:rPr lang="en-US" smtClean="0"/>
              <a:t>10/4/24</a:t>
            </a:fld>
            <a:endParaRPr lang="en-US" dirty="0"/>
          </a:p>
        </p:txBody>
      </p:sp>
      <p:sp>
        <p:nvSpPr>
          <p:cNvPr id="5" name="Footer Placeholder 4">
            <a:extLst>
              <a:ext uri="{FF2B5EF4-FFF2-40B4-BE49-F238E27FC236}">
                <a16:creationId xmlns:a16="http://schemas.microsoft.com/office/drawing/2014/main" id="{E77D13B0-611C-9AE9-C543-67593116B7A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26A7982-5BCD-C26C-0569-A09DC439AD18}"/>
              </a:ext>
            </a:extLst>
          </p:cNvPr>
          <p:cNvSpPr>
            <a:spLocks noGrp="1"/>
          </p:cNvSpPr>
          <p:nvPr>
            <p:ph type="sldNum" sz="quarter" idx="12"/>
          </p:nvPr>
        </p:nvSpPr>
        <p:spPr/>
        <p:txBody>
          <a:bodyPr/>
          <a:lstStyle/>
          <a:p>
            <a:fld id="{EDD6FA57-4605-47C7-BF96-B1B54568C21D}" type="slidenum">
              <a:rPr lang="en-US" smtClean="0"/>
              <a:t>‹#›</a:t>
            </a:fld>
            <a:endParaRPr lang="en-US" dirty="0"/>
          </a:p>
        </p:txBody>
      </p:sp>
    </p:spTree>
    <p:extLst>
      <p:ext uri="{BB962C8B-B14F-4D97-AF65-F5344CB8AC3E}">
        <p14:creationId xmlns:p14="http://schemas.microsoft.com/office/powerpoint/2010/main" val="150895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B4163-49C8-EC65-C78E-B6567F1909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230C5D-3B22-9FC3-BBAE-6531460729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17245D-43FE-FB31-F889-0914A1F163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9082BE-139F-AF07-93E9-09749A352A14}"/>
              </a:ext>
            </a:extLst>
          </p:cNvPr>
          <p:cNvSpPr>
            <a:spLocks noGrp="1"/>
          </p:cNvSpPr>
          <p:nvPr>
            <p:ph type="dt" sz="half" idx="10"/>
          </p:nvPr>
        </p:nvSpPr>
        <p:spPr/>
        <p:txBody>
          <a:bodyPr/>
          <a:lstStyle/>
          <a:p>
            <a:fld id="{D9E0ABF5-93F2-45B1-A30D-1CA1F7C21446}" type="datetimeFigureOut">
              <a:rPr lang="en-US" smtClean="0"/>
              <a:t>10/4/24</a:t>
            </a:fld>
            <a:endParaRPr lang="en-US" dirty="0"/>
          </a:p>
        </p:txBody>
      </p:sp>
      <p:sp>
        <p:nvSpPr>
          <p:cNvPr id="6" name="Footer Placeholder 5">
            <a:extLst>
              <a:ext uri="{FF2B5EF4-FFF2-40B4-BE49-F238E27FC236}">
                <a16:creationId xmlns:a16="http://schemas.microsoft.com/office/drawing/2014/main" id="{CB454F31-95B4-55C6-D2EF-48042D510B6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F5AC441-6A2A-1178-7E01-BD52A84F0E83}"/>
              </a:ext>
            </a:extLst>
          </p:cNvPr>
          <p:cNvSpPr>
            <a:spLocks noGrp="1"/>
          </p:cNvSpPr>
          <p:nvPr>
            <p:ph type="sldNum" sz="quarter" idx="12"/>
          </p:nvPr>
        </p:nvSpPr>
        <p:spPr/>
        <p:txBody>
          <a:bodyPr/>
          <a:lstStyle/>
          <a:p>
            <a:fld id="{EDD6FA57-4605-47C7-BF96-B1B54568C21D}" type="slidenum">
              <a:rPr lang="en-US" smtClean="0"/>
              <a:t>‹#›</a:t>
            </a:fld>
            <a:endParaRPr lang="en-US" dirty="0"/>
          </a:p>
        </p:txBody>
      </p:sp>
    </p:spTree>
    <p:extLst>
      <p:ext uri="{BB962C8B-B14F-4D97-AF65-F5344CB8AC3E}">
        <p14:creationId xmlns:p14="http://schemas.microsoft.com/office/powerpoint/2010/main" val="1679149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DC370-C748-F1A0-4EC8-D154AC0D9D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DA81D-F12E-B409-A503-EA541CD1C2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4A778A-5B32-2A97-56D9-17205AF9401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058672-DB6F-F205-333C-97C73D9ADC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74713A-228F-0182-4045-8A34B542DC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3AF013-2456-B75E-07C8-613EBE8715E7}"/>
              </a:ext>
            </a:extLst>
          </p:cNvPr>
          <p:cNvSpPr>
            <a:spLocks noGrp="1"/>
          </p:cNvSpPr>
          <p:nvPr>
            <p:ph type="dt" sz="half" idx="10"/>
          </p:nvPr>
        </p:nvSpPr>
        <p:spPr/>
        <p:txBody>
          <a:bodyPr/>
          <a:lstStyle/>
          <a:p>
            <a:fld id="{D9E0ABF5-93F2-45B1-A30D-1CA1F7C21446}" type="datetimeFigureOut">
              <a:rPr lang="en-US" smtClean="0"/>
              <a:t>10/4/24</a:t>
            </a:fld>
            <a:endParaRPr lang="en-US" dirty="0"/>
          </a:p>
        </p:txBody>
      </p:sp>
      <p:sp>
        <p:nvSpPr>
          <p:cNvPr id="8" name="Footer Placeholder 7">
            <a:extLst>
              <a:ext uri="{FF2B5EF4-FFF2-40B4-BE49-F238E27FC236}">
                <a16:creationId xmlns:a16="http://schemas.microsoft.com/office/drawing/2014/main" id="{07705ED1-08B0-EC04-BE9D-C214375D4B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C1C39A8-3A61-7D80-0C8B-50D34703DD2B}"/>
              </a:ext>
            </a:extLst>
          </p:cNvPr>
          <p:cNvSpPr>
            <a:spLocks noGrp="1"/>
          </p:cNvSpPr>
          <p:nvPr>
            <p:ph type="sldNum" sz="quarter" idx="12"/>
          </p:nvPr>
        </p:nvSpPr>
        <p:spPr/>
        <p:txBody>
          <a:bodyPr/>
          <a:lstStyle/>
          <a:p>
            <a:fld id="{EDD6FA57-4605-47C7-BF96-B1B54568C21D}" type="slidenum">
              <a:rPr lang="en-US" smtClean="0"/>
              <a:t>‹#›</a:t>
            </a:fld>
            <a:endParaRPr lang="en-US" dirty="0"/>
          </a:p>
        </p:txBody>
      </p:sp>
    </p:spTree>
    <p:extLst>
      <p:ext uri="{BB962C8B-B14F-4D97-AF65-F5344CB8AC3E}">
        <p14:creationId xmlns:p14="http://schemas.microsoft.com/office/powerpoint/2010/main" val="402667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B770F-CC7A-86F1-BF9D-FBF43DD6A9C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4BE812-00C5-C900-96A2-8ABEB12856D4}"/>
              </a:ext>
            </a:extLst>
          </p:cNvPr>
          <p:cNvSpPr>
            <a:spLocks noGrp="1"/>
          </p:cNvSpPr>
          <p:nvPr>
            <p:ph type="dt" sz="half" idx="10"/>
          </p:nvPr>
        </p:nvSpPr>
        <p:spPr/>
        <p:txBody>
          <a:bodyPr/>
          <a:lstStyle/>
          <a:p>
            <a:fld id="{D9E0ABF5-93F2-45B1-A30D-1CA1F7C21446}" type="datetimeFigureOut">
              <a:rPr lang="en-US" smtClean="0"/>
              <a:t>10/4/24</a:t>
            </a:fld>
            <a:endParaRPr lang="en-US" dirty="0"/>
          </a:p>
        </p:txBody>
      </p:sp>
      <p:sp>
        <p:nvSpPr>
          <p:cNvPr id="4" name="Footer Placeholder 3">
            <a:extLst>
              <a:ext uri="{FF2B5EF4-FFF2-40B4-BE49-F238E27FC236}">
                <a16:creationId xmlns:a16="http://schemas.microsoft.com/office/drawing/2014/main" id="{922EF86E-E822-0F2C-D11D-0D9B480679B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88FB4DC-7486-7360-AE40-F29BBDFE28E6}"/>
              </a:ext>
            </a:extLst>
          </p:cNvPr>
          <p:cNvSpPr>
            <a:spLocks noGrp="1"/>
          </p:cNvSpPr>
          <p:nvPr>
            <p:ph type="sldNum" sz="quarter" idx="12"/>
          </p:nvPr>
        </p:nvSpPr>
        <p:spPr/>
        <p:txBody>
          <a:bodyPr/>
          <a:lstStyle/>
          <a:p>
            <a:fld id="{EDD6FA57-4605-47C7-BF96-B1B54568C21D}" type="slidenum">
              <a:rPr lang="en-US" smtClean="0"/>
              <a:t>‹#›</a:t>
            </a:fld>
            <a:endParaRPr lang="en-US" dirty="0"/>
          </a:p>
        </p:txBody>
      </p:sp>
    </p:spTree>
    <p:extLst>
      <p:ext uri="{BB962C8B-B14F-4D97-AF65-F5344CB8AC3E}">
        <p14:creationId xmlns:p14="http://schemas.microsoft.com/office/powerpoint/2010/main" val="1670769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B307C31-B592-530F-E4D1-DC07909B6D62}"/>
              </a:ext>
            </a:extLst>
          </p:cNvPr>
          <p:cNvSpPr>
            <a:spLocks noGrp="1"/>
          </p:cNvSpPr>
          <p:nvPr>
            <p:ph type="dt" sz="half" idx="10"/>
          </p:nvPr>
        </p:nvSpPr>
        <p:spPr/>
        <p:txBody>
          <a:bodyPr/>
          <a:lstStyle/>
          <a:p>
            <a:fld id="{D9E0ABF5-93F2-45B1-A30D-1CA1F7C21446}" type="datetimeFigureOut">
              <a:rPr lang="en-US" smtClean="0"/>
              <a:t>10/4/24</a:t>
            </a:fld>
            <a:endParaRPr lang="en-US" dirty="0"/>
          </a:p>
        </p:txBody>
      </p:sp>
      <p:sp>
        <p:nvSpPr>
          <p:cNvPr id="3" name="Footer Placeholder 2">
            <a:extLst>
              <a:ext uri="{FF2B5EF4-FFF2-40B4-BE49-F238E27FC236}">
                <a16:creationId xmlns:a16="http://schemas.microsoft.com/office/drawing/2014/main" id="{A6A0498F-B8EA-B20B-9AFE-3B86DC0704E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18DB807-A9C8-1826-1711-82C9760BAD5D}"/>
              </a:ext>
            </a:extLst>
          </p:cNvPr>
          <p:cNvSpPr>
            <a:spLocks noGrp="1"/>
          </p:cNvSpPr>
          <p:nvPr>
            <p:ph type="sldNum" sz="quarter" idx="12"/>
          </p:nvPr>
        </p:nvSpPr>
        <p:spPr/>
        <p:txBody>
          <a:bodyPr/>
          <a:lstStyle/>
          <a:p>
            <a:fld id="{EDD6FA57-4605-47C7-BF96-B1B54568C21D}" type="slidenum">
              <a:rPr lang="en-US" smtClean="0"/>
              <a:t>‹#›</a:t>
            </a:fld>
            <a:endParaRPr lang="en-US" dirty="0"/>
          </a:p>
        </p:txBody>
      </p:sp>
    </p:spTree>
    <p:extLst>
      <p:ext uri="{BB962C8B-B14F-4D97-AF65-F5344CB8AC3E}">
        <p14:creationId xmlns:p14="http://schemas.microsoft.com/office/powerpoint/2010/main" val="2583376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11367-A686-EABF-36B4-C66CD8AF13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204D2-79D6-7CF1-AA9E-AB8AD69258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FA3F59-61C8-4847-F1BC-376CE167C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9CD72A-6107-B79C-42DB-C7DD1C65A6FC}"/>
              </a:ext>
            </a:extLst>
          </p:cNvPr>
          <p:cNvSpPr>
            <a:spLocks noGrp="1"/>
          </p:cNvSpPr>
          <p:nvPr>
            <p:ph type="dt" sz="half" idx="10"/>
          </p:nvPr>
        </p:nvSpPr>
        <p:spPr/>
        <p:txBody>
          <a:bodyPr/>
          <a:lstStyle/>
          <a:p>
            <a:fld id="{D9E0ABF5-93F2-45B1-A30D-1CA1F7C21446}" type="datetimeFigureOut">
              <a:rPr lang="en-US" smtClean="0"/>
              <a:t>10/4/24</a:t>
            </a:fld>
            <a:endParaRPr lang="en-US" dirty="0"/>
          </a:p>
        </p:txBody>
      </p:sp>
      <p:sp>
        <p:nvSpPr>
          <p:cNvPr id="6" name="Footer Placeholder 5">
            <a:extLst>
              <a:ext uri="{FF2B5EF4-FFF2-40B4-BE49-F238E27FC236}">
                <a16:creationId xmlns:a16="http://schemas.microsoft.com/office/drawing/2014/main" id="{D6905318-A218-7484-7BC0-54E0ADC2F76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7B8CB9C-93B2-744F-AC32-B09001A3E28C}"/>
              </a:ext>
            </a:extLst>
          </p:cNvPr>
          <p:cNvSpPr>
            <a:spLocks noGrp="1"/>
          </p:cNvSpPr>
          <p:nvPr>
            <p:ph type="sldNum" sz="quarter" idx="12"/>
          </p:nvPr>
        </p:nvSpPr>
        <p:spPr/>
        <p:txBody>
          <a:bodyPr/>
          <a:lstStyle/>
          <a:p>
            <a:fld id="{EDD6FA57-4605-47C7-BF96-B1B54568C21D}" type="slidenum">
              <a:rPr lang="en-US" smtClean="0"/>
              <a:t>‹#›</a:t>
            </a:fld>
            <a:endParaRPr lang="en-US" dirty="0"/>
          </a:p>
        </p:txBody>
      </p:sp>
    </p:spTree>
    <p:extLst>
      <p:ext uri="{BB962C8B-B14F-4D97-AF65-F5344CB8AC3E}">
        <p14:creationId xmlns:p14="http://schemas.microsoft.com/office/powerpoint/2010/main" val="3363978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BE070-FD64-AC23-DE4F-DFEB16945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E57DEB5-0A3B-1D34-42A5-0C8AADF314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F9A898F-048C-2FF9-5776-6482695186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F2B84F-E989-DCE3-0081-8C90737238F7}"/>
              </a:ext>
            </a:extLst>
          </p:cNvPr>
          <p:cNvSpPr>
            <a:spLocks noGrp="1"/>
          </p:cNvSpPr>
          <p:nvPr>
            <p:ph type="dt" sz="half" idx="10"/>
          </p:nvPr>
        </p:nvSpPr>
        <p:spPr/>
        <p:txBody>
          <a:bodyPr/>
          <a:lstStyle/>
          <a:p>
            <a:fld id="{D9E0ABF5-93F2-45B1-A30D-1CA1F7C21446}" type="datetimeFigureOut">
              <a:rPr lang="en-US" smtClean="0"/>
              <a:t>10/4/24</a:t>
            </a:fld>
            <a:endParaRPr lang="en-US" dirty="0"/>
          </a:p>
        </p:txBody>
      </p:sp>
      <p:sp>
        <p:nvSpPr>
          <p:cNvPr id="6" name="Footer Placeholder 5">
            <a:extLst>
              <a:ext uri="{FF2B5EF4-FFF2-40B4-BE49-F238E27FC236}">
                <a16:creationId xmlns:a16="http://schemas.microsoft.com/office/drawing/2014/main" id="{1CB781BC-7900-9935-D4D6-39EDD2E3C4F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9EE141-6704-F6A7-B063-A7A41289688F}"/>
              </a:ext>
            </a:extLst>
          </p:cNvPr>
          <p:cNvSpPr>
            <a:spLocks noGrp="1"/>
          </p:cNvSpPr>
          <p:nvPr>
            <p:ph type="sldNum" sz="quarter" idx="12"/>
          </p:nvPr>
        </p:nvSpPr>
        <p:spPr/>
        <p:txBody>
          <a:bodyPr/>
          <a:lstStyle/>
          <a:p>
            <a:fld id="{EDD6FA57-4605-47C7-BF96-B1B54568C21D}" type="slidenum">
              <a:rPr lang="en-US" smtClean="0"/>
              <a:t>‹#›</a:t>
            </a:fld>
            <a:endParaRPr lang="en-US" dirty="0"/>
          </a:p>
        </p:txBody>
      </p:sp>
    </p:spTree>
    <p:extLst>
      <p:ext uri="{BB962C8B-B14F-4D97-AF65-F5344CB8AC3E}">
        <p14:creationId xmlns:p14="http://schemas.microsoft.com/office/powerpoint/2010/main" val="3187115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16A94F-69F9-647B-CD15-6AAAC0C123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84D910-F369-2C9F-8FB0-11264194F9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2ECD68-DF33-C875-3537-6F8E4F424B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E0ABF5-93F2-45B1-A30D-1CA1F7C21446}" type="datetimeFigureOut">
              <a:rPr lang="en-US" smtClean="0"/>
              <a:t>10/4/24</a:t>
            </a:fld>
            <a:endParaRPr lang="en-US" dirty="0"/>
          </a:p>
        </p:txBody>
      </p:sp>
      <p:sp>
        <p:nvSpPr>
          <p:cNvPr id="5" name="Footer Placeholder 4">
            <a:extLst>
              <a:ext uri="{FF2B5EF4-FFF2-40B4-BE49-F238E27FC236}">
                <a16:creationId xmlns:a16="http://schemas.microsoft.com/office/drawing/2014/main" id="{2A40568A-3B8C-5A79-EBBA-14E51A385D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9348990-6FFA-E183-DB0B-328CDFB2A2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D6FA57-4605-47C7-BF96-B1B54568C21D}" type="slidenum">
              <a:rPr lang="en-US" smtClean="0"/>
              <a:t>‹#›</a:t>
            </a:fld>
            <a:endParaRPr lang="en-US" dirty="0"/>
          </a:p>
        </p:txBody>
      </p:sp>
    </p:spTree>
    <p:extLst>
      <p:ext uri="{BB962C8B-B14F-4D97-AF65-F5344CB8AC3E}">
        <p14:creationId xmlns:p14="http://schemas.microsoft.com/office/powerpoint/2010/main" val="1395244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datascienceblog.net/?lang=t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openclipart.org/detail/298870/school-colour"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openclipart.org/detail/202771/social-network-connections-by-pnx-202771"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svgsilh.com/es/ffc107/image/1271657.html"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82B29D17-5E7C-4733-B16C-4D1D7633DFA3}"/>
              </a:ext>
            </a:extLst>
          </p:cNvPr>
          <p:cNvSpPr>
            <a:spLocks noGrp="1"/>
          </p:cNvSpPr>
          <p:nvPr>
            <p:ph type="ctrTitle"/>
          </p:nvPr>
        </p:nvSpPr>
        <p:spPr>
          <a:xfrm>
            <a:off x="1314824" y="735106"/>
            <a:ext cx="10053763" cy="2928470"/>
          </a:xfrm>
        </p:spPr>
        <p:txBody>
          <a:bodyPr anchor="b">
            <a:normAutofit/>
          </a:bodyPr>
          <a:lstStyle/>
          <a:p>
            <a:pPr algn="l"/>
            <a:r>
              <a:rPr lang="en-US" sz="4400" b="1" i="1" dirty="0">
                <a:solidFill>
                  <a:srgbClr val="FFFFFF"/>
                </a:solidFill>
                <a:effectLst/>
                <a:latin typeface="Calibri" panose="020F0502020204030204" pitchFamily="34" charset="0"/>
                <a:ea typeface="Calibri" panose="020F0502020204030204" pitchFamily="34" charset="0"/>
              </a:rPr>
              <a:t>Roles of TWC Transition Vocational Rehabilitation Counselor in Collaboration with Schools - A Panel Discussion</a:t>
            </a:r>
            <a:br>
              <a:rPr lang="en-US" sz="4400" dirty="0">
                <a:solidFill>
                  <a:srgbClr val="FFFFFF"/>
                </a:solidFill>
                <a:effectLst/>
                <a:latin typeface="Calibri" panose="020F0502020204030204" pitchFamily="34" charset="0"/>
                <a:ea typeface="Calibri" panose="020F0502020204030204" pitchFamily="34" charset="0"/>
              </a:rPr>
            </a:br>
            <a:endParaRPr lang="en-US" sz="4400" dirty="0">
              <a:solidFill>
                <a:srgbClr val="FFFFFF"/>
              </a:solidFill>
            </a:endParaRPr>
          </a:p>
        </p:txBody>
      </p:sp>
      <p:sp>
        <p:nvSpPr>
          <p:cNvPr id="3" name="Subtitle 2">
            <a:extLst>
              <a:ext uri="{FF2B5EF4-FFF2-40B4-BE49-F238E27FC236}">
                <a16:creationId xmlns:a16="http://schemas.microsoft.com/office/drawing/2014/main" id="{2CCF446E-9A35-02A6-FD3F-B10C023B1079}"/>
              </a:ext>
            </a:extLst>
          </p:cNvPr>
          <p:cNvSpPr>
            <a:spLocks noGrp="1"/>
          </p:cNvSpPr>
          <p:nvPr>
            <p:ph type="subTitle" idx="1"/>
          </p:nvPr>
        </p:nvSpPr>
        <p:spPr>
          <a:xfrm>
            <a:off x="1350682" y="4870824"/>
            <a:ext cx="10005951" cy="1458258"/>
          </a:xfrm>
        </p:spPr>
        <p:txBody>
          <a:bodyPr anchor="ctr">
            <a:normAutofit/>
          </a:bodyPr>
          <a:lstStyle/>
          <a:p>
            <a:pPr algn="l"/>
            <a:r>
              <a:rPr lang="en-US" dirty="0"/>
              <a:t>Jenna Shane Page, TWC Transition Vocational Rehabilitation Counselor (TVRC)</a:t>
            </a:r>
          </a:p>
          <a:p>
            <a:pPr algn="l"/>
            <a:r>
              <a:rPr lang="en-US"/>
              <a:t>Lana Arthur, </a:t>
            </a:r>
            <a:r>
              <a:rPr lang="en-US" dirty="0"/>
              <a:t>TWC Vocational Rehabilitation </a:t>
            </a:r>
            <a:r>
              <a:rPr lang="en-US"/>
              <a:t>Counselor (VRC</a:t>
            </a:r>
            <a:r>
              <a:rPr lang="en-US" dirty="0"/>
              <a:t>)</a:t>
            </a:r>
          </a:p>
          <a:p>
            <a:pPr algn="l"/>
            <a:r>
              <a:rPr lang="en-US" dirty="0"/>
              <a:t>Sam Gonzalez, ESC 20 Transition Consultant</a:t>
            </a:r>
          </a:p>
        </p:txBody>
      </p:sp>
    </p:spTree>
    <p:extLst>
      <p:ext uri="{BB962C8B-B14F-4D97-AF65-F5344CB8AC3E}">
        <p14:creationId xmlns:p14="http://schemas.microsoft.com/office/powerpoint/2010/main" val="907414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par>
                                <p:cTn id="11" presetID="10" presetClass="entr" presetSubtype="0" fill="hold" grpId="0" nodeType="withEffect">
                                  <p:stCondLst>
                                    <p:cond delay="1000"/>
                                  </p:stCondLst>
                                  <p:iterate>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700"/>
                                        <p:tgtEl>
                                          <p:spTgt spid="3">
                                            <p:txEl>
                                              <p:pRg st="1" end="1"/>
                                            </p:txEl>
                                          </p:spTgt>
                                        </p:tgtEl>
                                      </p:cBhvr>
                                    </p:animEffect>
                                  </p:childTnLst>
                                </p:cTn>
                              </p:par>
                              <p:par>
                                <p:cTn id="14" presetID="10" presetClass="entr" presetSubtype="0" fill="hold" grpId="0" nodeType="withEffect">
                                  <p:stCondLst>
                                    <p:cond delay="1000"/>
                                  </p:stCondLst>
                                  <p:iterate>
                                    <p:tmPct val="10000"/>
                                  </p:iterate>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7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16E6FDB-68A7-2C22-333E-4066BF6A0E70}"/>
              </a:ext>
            </a:extLst>
          </p:cNvPr>
          <p:cNvSpPr>
            <a:spLocks noGrp="1"/>
          </p:cNvSpPr>
          <p:nvPr>
            <p:ph type="title"/>
          </p:nvPr>
        </p:nvSpPr>
        <p:spPr>
          <a:xfrm>
            <a:off x="823442" y="921715"/>
            <a:ext cx="5163022" cy="2635993"/>
          </a:xfrm>
        </p:spPr>
        <p:txBody>
          <a:bodyPr vert="horz" lIns="91440" tIns="45720" rIns="91440" bIns="45720" rtlCol="0" anchor="b">
            <a:normAutofit/>
          </a:bodyPr>
          <a:lstStyle/>
          <a:p>
            <a:r>
              <a:rPr lang="en-US" sz="4800" kern="1200" dirty="0">
                <a:solidFill>
                  <a:schemeClr val="tx1"/>
                </a:solidFill>
                <a:latin typeface="+mj-lt"/>
                <a:ea typeface="+mj-ea"/>
                <a:cs typeface="+mj-cs"/>
              </a:rPr>
              <a:t>Roles and Responsibilities</a:t>
            </a:r>
          </a:p>
        </p:txBody>
      </p:sp>
      <p:sp>
        <p:nvSpPr>
          <p:cNvPr id="25" name="Rectangle 24">
            <a:extLst>
              <a:ext uri="{FF2B5EF4-FFF2-40B4-BE49-F238E27FC236}">
                <a16:creationId xmlns:a16="http://schemas.microsoft.com/office/drawing/2014/main" id="{BC05CA36-AD6A-4ABF-9A05-52E5A143D2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4022214"/>
            <a:ext cx="12192000" cy="2835786"/>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D4331EE8-85A4-4588-8D9E-70E534D477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4022220"/>
            <a:ext cx="8153398" cy="2835780"/>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49D6C862-61CC-4B46-8080-96583D653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022219"/>
            <a:ext cx="12253472" cy="2835781"/>
          </a:xfrm>
          <a:prstGeom prst="rect">
            <a:avLst/>
          </a:prstGeom>
          <a:gradFill>
            <a:gsLst>
              <a:gs pos="39000">
                <a:schemeClr val="accent1">
                  <a:lumMod val="50000"/>
                  <a:alpha val="0"/>
                </a:schemeClr>
              </a:gs>
              <a:gs pos="100000">
                <a:srgbClr val="000000">
                  <a:alpha val="72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9AEFC64-384C-E429-F032-DC6B82782762}"/>
              </a:ext>
            </a:extLst>
          </p:cNvPr>
          <p:cNvSpPr>
            <a:spLocks noGrp="1"/>
          </p:cNvSpPr>
          <p:nvPr>
            <p:ph idx="1"/>
          </p:nvPr>
        </p:nvSpPr>
        <p:spPr>
          <a:xfrm>
            <a:off x="823442" y="4541263"/>
            <a:ext cx="5295394" cy="1395022"/>
          </a:xfrm>
        </p:spPr>
        <p:txBody>
          <a:bodyPr vert="horz" lIns="91440" tIns="45720" rIns="91440" bIns="45720" rtlCol="0" anchor="t">
            <a:noAutofit/>
          </a:bodyPr>
          <a:lstStyle/>
          <a:p>
            <a:pPr marL="0" indent="0">
              <a:buNone/>
            </a:pPr>
            <a:r>
              <a:rPr lang="en-US" kern="1200" dirty="0">
                <a:solidFill>
                  <a:srgbClr val="FFFFFF"/>
                </a:solidFill>
                <a:effectLst/>
                <a:latin typeface="+mn-lt"/>
                <a:ea typeface="+mn-ea"/>
                <a:cs typeface="+mn-cs"/>
              </a:rPr>
              <a:t>Explain your primary responsibilities as a TVRC/VRC including how many schools you support.  </a:t>
            </a:r>
            <a:endParaRPr lang="en-US" kern="1200" dirty="0">
              <a:solidFill>
                <a:srgbClr val="FFFFFF"/>
              </a:solidFill>
              <a:latin typeface="+mn-lt"/>
              <a:ea typeface="+mn-ea"/>
              <a:cs typeface="+mn-cs"/>
            </a:endParaRPr>
          </a:p>
        </p:txBody>
      </p:sp>
      <p:pic>
        <p:nvPicPr>
          <p:cNvPr id="5" name="Picture 4">
            <a:extLst>
              <a:ext uri="{FF2B5EF4-FFF2-40B4-BE49-F238E27FC236}">
                <a16:creationId xmlns:a16="http://schemas.microsoft.com/office/drawing/2014/main" id="{8E953860-0A09-A3CD-E5FB-E2D2E5E836C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a:ext>
              <a:ext uri="{837473B0-CC2E-450A-ABE3-18F120FF3D39}">
                <a1611:picAttrSrcUrl xmlns:a1611="http://schemas.microsoft.com/office/drawing/2016/11/main" r:id="rId3"/>
              </a:ext>
            </a:extLst>
          </a:blip>
          <a:stretch>
            <a:fillRect/>
          </a:stretch>
        </p:blipFill>
        <p:spPr>
          <a:xfrm>
            <a:off x="6573907" y="1523296"/>
            <a:ext cx="5163022" cy="3433409"/>
          </a:xfrm>
          <a:prstGeom prst="rect">
            <a:avLst/>
          </a:prstGeom>
        </p:spPr>
      </p:pic>
      <p:sp>
        <p:nvSpPr>
          <p:cNvPr id="31" name="Rectangle 30">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6400797"/>
            <a:ext cx="12191998" cy="457203"/>
          </a:xfrm>
          <a:prstGeom prst="rect">
            <a:avLst/>
          </a:prstGeom>
          <a:gradFill>
            <a:gsLst>
              <a:gs pos="0">
                <a:srgbClr val="000000">
                  <a:alpha val="43000"/>
                </a:srgbClr>
              </a:gs>
              <a:gs pos="79000">
                <a:schemeClr val="accent1">
                  <a:lumMod val="75000"/>
                  <a:alpha val="22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75342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Freeform: Shape 45">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8" name="Rectangle 47">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5D31F93-FBB3-2DD6-6897-A3D991BA2AFB}"/>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A typical day in the life of a VR Counselor</a:t>
            </a:r>
          </a:p>
        </p:txBody>
      </p:sp>
      <p:sp>
        <p:nvSpPr>
          <p:cNvPr id="3" name="Content Placeholder 2">
            <a:extLst>
              <a:ext uri="{FF2B5EF4-FFF2-40B4-BE49-F238E27FC236}">
                <a16:creationId xmlns:a16="http://schemas.microsoft.com/office/drawing/2014/main" id="{D607FDFF-90BC-574C-374A-E11A52B459B7}"/>
              </a:ext>
            </a:extLst>
          </p:cNvPr>
          <p:cNvSpPr>
            <a:spLocks noGrp="1"/>
          </p:cNvSpPr>
          <p:nvPr>
            <p:ph idx="1"/>
          </p:nvPr>
        </p:nvSpPr>
        <p:spPr>
          <a:xfrm>
            <a:off x="4581727" y="649480"/>
            <a:ext cx="3527767" cy="5546047"/>
          </a:xfrm>
        </p:spPr>
        <p:txBody>
          <a:bodyPr anchor="ctr">
            <a:noAutofit/>
          </a:bodyPr>
          <a:lstStyle/>
          <a:p>
            <a:pPr marL="0" indent="0" algn="ctr">
              <a:buNone/>
            </a:pPr>
            <a:r>
              <a:rPr lang="en-US" dirty="0">
                <a:effectLst/>
                <a:latin typeface="Calibri" panose="020F0502020204030204" pitchFamily="34" charset="0"/>
                <a:ea typeface="Calibri" panose="020F0502020204030204" pitchFamily="34" charset="0"/>
              </a:rPr>
              <a:t>Can you walk us through a typical day in your role as a TVRC/VRC?  How do you prioritize your time and plan visits to the schools to collaborate with school districts and serve students with disabilities? </a:t>
            </a:r>
            <a:endParaRPr lang="en-US" dirty="0"/>
          </a:p>
        </p:txBody>
      </p:sp>
      <p:pic>
        <p:nvPicPr>
          <p:cNvPr id="5" name="Picture 4">
            <a:extLst>
              <a:ext uri="{FF2B5EF4-FFF2-40B4-BE49-F238E27FC236}">
                <a16:creationId xmlns:a16="http://schemas.microsoft.com/office/drawing/2014/main" id="{9D5D9515-75FD-F193-42DB-F0100B5EBAAD}"/>
              </a:ex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 uri="{837473B0-CC2E-450A-ABE3-18F120FF3D39}">
                <a1611:picAttrSrcUrl xmlns:a1611="http://schemas.microsoft.com/office/drawing/2016/11/main" r:id="rId3"/>
              </a:ext>
            </a:extLst>
          </a:blip>
          <a:stretch>
            <a:fillRect/>
          </a:stretch>
        </p:blipFill>
        <p:spPr>
          <a:xfrm>
            <a:off x="8263122" y="1947630"/>
            <a:ext cx="3615776" cy="2983015"/>
          </a:xfrm>
          <a:prstGeom prst="rect">
            <a:avLst/>
          </a:prstGeom>
        </p:spPr>
      </p:pic>
    </p:spTree>
    <p:extLst>
      <p:ext uri="{BB962C8B-B14F-4D97-AF65-F5344CB8AC3E}">
        <p14:creationId xmlns:p14="http://schemas.microsoft.com/office/powerpoint/2010/main" val="2724401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ectangle 4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4ABC4B8-6658-C440-F5CC-778A3BD32E1B}"/>
              </a:ext>
            </a:extLst>
          </p:cNvPr>
          <p:cNvSpPr>
            <a:spLocks noGrp="1"/>
          </p:cNvSpPr>
          <p:nvPr>
            <p:ph type="title"/>
          </p:nvPr>
        </p:nvSpPr>
        <p:spPr>
          <a:xfrm>
            <a:off x="1371599" y="5510253"/>
            <a:ext cx="9895951" cy="1033669"/>
          </a:xfrm>
        </p:spPr>
        <p:txBody>
          <a:bodyPr>
            <a:normAutofit/>
          </a:bodyPr>
          <a:lstStyle/>
          <a:p>
            <a:r>
              <a:rPr lang="en-US" sz="4000" dirty="0">
                <a:solidFill>
                  <a:srgbClr val="FFFFFF"/>
                </a:solidFill>
              </a:rPr>
              <a:t>Making Connections</a:t>
            </a:r>
          </a:p>
        </p:txBody>
      </p:sp>
      <p:pic>
        <p:nvPicPr>
          <p:cNvPr id="5" name="Picture 4">
            <a:extLst>
              <a:ext uri="{FF2B5EF4-FFF2-40B4-BE49-F238E27FC236}">
                <a16:creationId xmlns:a16="http://schemas.microsoft.com/office/drawing/2014/main" id="{6FAAB95D-A0F8-A8CC-445D-8C1DC8307B3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a:ext>
              <a:ext uri="{837473B0-CC2E-450A-ABE3-18F120FF3D39}">
                <a1611:picAttrSrcUrl xmlns:a1611="http://schemas.microsoft.com/office/drawing/2016/11/main" r:id="rId3"/>
              </a:ext>
            </a:extLst>
          </a:blip>
          <a:stretch>
            <a:fillRect/>
          </a:stretch>
        </p:blipFill>
        <p:spPr>
          <a:xfrm>
            <a:off x="2009531" y="130700"/>
            <a:ext cx="5810736" cy="3215273"/>
          </a:xfrm>
          <a:prstGeom prst="rect">
            <a:avLst/>
          </a:prstGeom>
        </p:spPr>
      </p:pic>
      <p:sp>
        <p:nvSpPr>
          <p:cNvPr id="3" name="Content Placeholder 2">
            <a:extLst>
              <a:ext uri="{FF2B5EF4-FFF2-40B4-BE49-F238E27FC236}">
                <a16:creationId xmlns:a16="http://schemas.microsoft.com/office/drawing/2014/main" id="{26B4BA5F-B1D9-9AE0-A249-6A1E54D4A0A9}"/>
              </a:ext>
            </a:extLst>
          </p:cNvPr>
          <p:cNvSpPr>
            <a:spLocks noGrp="1"/>
          </p:cNvSpPr>
          <p:nvPr>
            <p:ph idx="1"/>
          </p:nvPr>
        </p:nvSpPr>
        <p:spPr>
          <a:xfrm>
            <a:off x="1082650" y="3746008"/>
            <a:ext cx="10184900" cy="1610980"/>
          </a:xfrm>
        </p:spPr>
        <p:txBody>
          <a:bodyPr anchor="ctr">
            <a:normAutofit fontScale="92500" lnSpcReduction="10000"/>
          </a:bodyPr>
          <a:lstStyle/>
          <a:p>
            <a:pPr marL="0" indent="0" algn="ctr">
              <a:buNone/>
            </a:pPr>
            <a:r>
              <a:rPr lang="en-US" sz="3000" dirty="0">
                <a:effectLst/>
                <a:latin typeface="Calibri" panose="020F0502020204030204" pitchFamily="34" charset="0"/>
                <a:ea typeface="Calibri" panose="020F0502020204030204" pitchFamily="34" charset="0"/>
              </a:rPr>
              <a:t>As a TVRC/VRC, how do you connect with students with disabilities outside of Special Education?  For example, 504 and CTE Students, younger students, and students who visit the school nurse for specific medical conditions.</a:t>
            </a:r>
          </a:p>
          <a:p>
            <a:pPr marL="0" indent="0">
              <a:buNone/>
            </a:pPr>
            <a:endParaRPr lang="en-US" sz="2000" dirty="0"/>
          </a:p>
        </p:txBody>
      </p:sp>
    </p:spTree>
    <p:extLst>
      <p:ext uri="{BB962C8B-B14F-4D97-AF65-F5344CB8AC3E}">
        <p14:creationId xmlns:p14="http://schemas.microsoft.com/office/powerpoint/2010/main" val="3767272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Rectangle 34">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285F0D3-B0C1-4121-35A9-6386985B84AF}"/>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Challenges</a:t>
            </a:r>
          </a:p>
        </p:txBody>
      </p:sp>
      <p:sp>
        <p:nvSpPr>
          <p:cNvPr id="3" name="Content Placeholder 2">
            <a:extLst>
              <a:ext uri="{FF2B5EF4-FFF2-40B4-BE49-F238E27FC236}">
                <a16:creationId xmlns:a16="http://schemas.microsoft.com/office/drawing/2014/main" id="{77761CB5-353D-8A24-33B0-38550618AABC}"/>
              </a:ext>
            </a:extLst>
          </p:cNvPr>
          <p:cNvSpPr>
            <a:spLocks noGrp="1"/>
          </p:cNvSpPr>
          <p:nvPr>
            <p:ph idx="1"/>
          </p:nvPr>
        </p:nvSpPr>
        <p:spPr>
          <a:xfrm>
            <a:off x="4581727" y="649480"/>
            <a:ext cx="3025303" cy="5546047"/>
          </a:xfrm>
        </p:spPr>
        <p:txBody>
          <a:bodyPr anchor="ctr">
            <a:normAutofit/>
          </a:bodyPr>
          <a:lstStyle/>
          <a:p>
            <a:pPr marL="0" indent="0" algn="ctr">
              <a:buNone/>
            </a:pPr>
            <a:r>
              <a:rPr lang="en-US" dirty="0">
                <a:effectLst/>
                <a:latin typeface="Calibri" panose="020F0502020204030204" pitchFamily="34" charset="0"/>
                <a:ea typeface="Calibri" panose="020F0502020204030204" pitchFamily="34" charset="0"/>
              </a:rPr>
              <a:t>What common communication and/or collaboration barriers do you face when partnering with ISDs, and how do you overcome them?  For example, changes in staff, policy and procedures.  </a:t>
            </a:r>
            <a:endParaRPr lang="en-US" dirty="0"/>
          </a:p>
        </p:txBody>
      </p:sp>
      <p:pic>
        <p:nvPicPr>
          <p:cNvPr id="5" name="Graphic 4" descr="Person pushing rock up hill">
            <a:extLst>
              <a:ext uri="{FF2B5EF4-FFF2-40B4-BE49-F238E27FC236}">
                <a16:creationId xmlns:a16="http://schemas.microsoft.com/office/drawing/2014/main" id="{C845E901-F2A2-6691-0327-FFF0FD2FB88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 uri="{837473B0-CC2E-450A-ABE3-18F120FF3D39}">
                <a1611:picAttrSrcUrl xmlns:a1611="http://schemas.microsoft.com/office/drawing/2016/11/main" r:id="rId4"/>
              </a:ext>
            </a:extLst>
          </a:blip>
          <a:stretch>
            <a:fillRect/>
          </a:stretch>
        </p:blipFill>
        <p:spPr>
          <a:xfrm>
            <a:off x="8109502" y="1794390"/>
            <a:ext cx="3615776" cy="3281099"/>
          </a:xfrm>
          <a:prstGeom prst="rect">
            <a:avLst/>
          </a:prstGeom>
        </p:spPr>
      </p:pic>
    </p:spTree>
    <p:extLst>
      <p:ext uri="{BB962C8B-B14F-4D97-AF65-F5344CB8AC3E}">
        <p14:creationId xmlns:p14="http://schemas.microsoft.com/office/powerpoint/2010/main" val="558719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AD66F2B-2F60-9DEE-62D3-C57A092CD6DC}"/>
              </a:ext>
            </a:extLst>
          </p:cNvPr>
          <p:cNvSpPr>
            <a:spLocks noGrp="1"/>
          </p:cNvSpPr>
          <p:nvPr>
            <p:ph type="title"/>
          </p:nvPr>
        </p:nvSpPr>
        <p:spPr>
          <a:xfrm>
            <a:off x="6657715" y="467271"/>
            <a:ext cx="4195674" cy="2052522"/>
          </a:xfrm>
        </p:spPr>
        <p:txBody>
          <a:bodyPr anchor="b">
            <a:normAutofit/>
          </a:bodyPr>
          <a:lstStyle/>
          <a:p>
            <a:r>
              <a:rPr lang="en-US" sz="4300" dirty="0"/>
              <a:t>Meet Sam Gonzalez from ESC Region 20</a:t>
            </a:r>
          </a:p>
        </p:txBody>
      </p:sp>
      <p:sp>
        <p:nvSpPr>
          <p:cNvPr id="14" name="Oval 13">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2965"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F7E31CDB-D775-18C7-6491-35AA02B8A692}"/>
              </a:ex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rcRect l="2885" r="9134"/>
          <a:stretch/>
        </p:blipFill>
        <p:spPr>
          <a:xfrm>
            <a:off x="505418" y="554151"/>
            <a:ext cx="5247651" cy="5247651"/>
          </a:xfrm>
          <a:custGeom>
            <a:avLst/>
            <a:gdLst/>
            <a:ahLst/>
            <a:cxnLst/>
            <a:rect l="l" t="t" r="r" b="b"/>
            <a:pathLst>
              <a:path w="1838528" h="1838528">
                <a:moveTo>
                  <a:pt x="919264" y="0"/>
                </a:moveTo>
                <a:cubicBezTo>
                  <a:pt x="1426959" y="0"/>
                  <a:pt x="1838528" y="411569"/>
                  <a:pt x="1838528" y="919264"/>
                </a:cubicBezTo>
                <a:cubicBezTo>
                  <a:pt x="1838528" y="1426959"/>
                  <a:pt x="1426959" y="1838528"/>
                  <a:pt x="919264" y="1838528"/>
                </a:cubicBezTo>
                <a:cubicBezTo>
                  <a:pt x="411569" y="1838528"/>
                  <a:pt x="0" y="1426959"/>
                  <a:pt x="0" y="919264"/>
                </a:cubicBezTo>
                <a:cubicBezTo>
                  <a:pt x="0" y="411569"/>
                  <a:pt x="411569" y="0"/>
                  <a:pt x="919264" y="0"/>
                </a:cubicBezTo>
                <a:close/>
              </a:path>
            </a:pathLst>
          </a:custGeom>
        </p:spPr>
      </p:pic>
      <p:sp>
        <p:nvSpPr>
          <p:cNvPr id="16" name="!!plus graphic">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4956" y="703679"/>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1"/>
          </a:solidFill>
          <a:ln w="776" cap="flat">
            <a:noFill/>
            <a:prstDash val="solid"/>
            <a:miter/>
          </a:ln>
        </p:spPr>
        <p:txBody>
          <a:bodyPr rtlCol="0" anchor="ctr"/>
          <a:lstStyle/>
          <a:p>
            <a:endParaRPr lang="en-US" dirty="0"/>
          </a:p>
        </p:txBody>
      </p:sp>
      <p:sp>
        <p:nvSpPr>
          <p:cNvPr id="18" name="!!circle graphic">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753" y="1562696"/>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1"/>
          </a:solidFill>
          <a:ln w="751" cap="flat">
            <a:noFill/>
            <a:prstDash val="solid"/>
            <a:miter/>
          </a:ln>
        </p:spPr>
        <p:txBody>
          <a:bodyPr rtlCol="0" anchor="ctr"/>
          <a:lstStyle/>
          <a:p>
            <a:endParaRPr lang="en-US" dirty="0"/>
          </a:p>
        </p:txBody>
      </p:sp>
      <p:sp>
        <p:nvSpPr>
          <p:cNvPr id="3" name="Content Placeholder 2">
            <a:extLst>
              <a:ext uri="{FF2B5EF4-FFF2-40B4-BE49-F238E27FC236}">
                <a16:creationId xmlns:a16="http://schemas.microsoft.com/office/drawing/2014/main" id="{DA6B61DF-F536-FE24-67DB-B45932586436}"/>
              </a:ext>
            </a:extLst>
          </p:cNvPr>
          <p:cNvSpPr>
            <a:spLocks noGrp="1"/>
          </p:cNvSpPr>
          <p:nvPr>
            <p:ph idx="1"/>
          </p:nvPr>
        </p:nvSpPr>
        <p:spPr>
          <a:xfrm>
            <a:off x="6657715" y="2990818"/>
            <a:ext cx="4629639" cy="2913872"/>
          </a:xfrm>
        </p:spPr>
        <p:txBody>
          <a:bodyPr anchor="t">
            <a:normAutofit/>
          </a:bodyPr>
          <a:lstStyle/>
          <a:p>
            <a:pPr marL="0" indent="0">
              <a:buNone/>
            </a:pPr>
            <a:r>
              <a:rPr lang="en-US" dirty="0">
                <a:solidFill>
                  <a:schemeClr val="tx1">
                    <a:alpha val="80000"/>
                  </a:schemeClr>
                </a:solidFill>
              </a:rPr>
              <a:t>Transition Consultant </a:t>
            </a:r>
          </a:p>
          <a:p>
            <a:pPr marL="0" indent="0">
              <a:buNone/>
            </a:pPr>
            <a:r>
              <a:rPr lang="en-US" dirty="0">
                <a:solidFill>
                  <a:schemeClr val="tx1">
                    <a:alpha val="80000"/>
                  </a:schemeClr>
                </a:solidFill>
              </a:rPr>
              <a:t>Samuel.Gonzalez@esc20.net</a:t>
            </a:r>
          </a:p>
          <a:p>
            <a:pPr marL="0" indent="0">
              <a:buNone/>
            </a:pPr>
            <a:endParaRPr lang="en-US" sz="2000" dirty="0">
              <a:solidFill>
                <a:schemeClr val="tx1">
                  <a:alpha val="80000"/>
                </a:schemeClr>
              </a:solidFill>
            </a:endParaRPr>
          </a:p>
          <a:p>
            <a:pPr marL="0" indent="0">
              <a:buNone/>
            </a:pPr>
            <a:endParaRPr lang="en-US" sz="2000" dirty="0">
              <a:solidFill>
                <a:schemeClr val="tx1">
                  <a:alpha val="80000"/>
                </a:schemeClr>
              </a:solidFill>
            </a:endParaRPr>
          </a:p>
          <a:p>
            <a:pPr marL="0" indent="0">
              <a:buNone/>
            </a:pPr>
            <a:endParaRPr lang="en-US" sz="2000" dirty="0">
              <a:solidFill>
                <a:schemeClr val="tx1">
                  <a:alpha val="80000"/>
                </a:schemeClr>
              </a:solidFill>
            </a:endParaRPr>
          </a:p>
        </p:txBody>
      </p:sp>
      <p:sp>
        <p:nvSpPr>
          <p:cNvPr id="20" name="!!dot graphic">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4149" y="5775082"/>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1"/>
          </a:solidFill>
          <a:ln w="516" cap="flat">
            <a:noFill/>
            <a:prstDash val="solid"/>
            <a:miter/>
          </a:ln>
        </p:spPr>
        <p:txBody>
          <a:bodyPr rtlCol="0" anchor="ctr"/>
          <a:lstStyle/>
          <a:p>
            <a:endParaRPr lang="en-US" dirty="0"/>
          </a:p>
        </p:txBody>
      </p:sp>
      <p:cxnSp>
        <p:nvCxnSpPr>
          <p:cNvPr id="22" name="!!Straight Connector">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9272"/>
            <a:ext cx="0" cy="3238728"/>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4705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1890</TotalTime>
  <Words>209</Words>
  <Application>Microsoft Macintosh PowerPoint</Application>
  <PresentationFormat>Widescreen</PresentationFormat>
  <Paragraphs>16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Roles of TWC Transition Vocational Rehabilitation Counselor in Collaboration with Schools - A Panel Discussion </vt:lpstr>
      <vt:lpstr>Roles and Responsibilities</vt:lpstr>
      <vt:lpstr>A typical day in the life of a VR Counselor</vt:lpstr>
      <vt:lpstr>Making Connections</vt:lpstr>
      <vt:lpstr>Challenges</vt:lpstr>
      <vt:lpstr>Meet Sam Gonzalez from ESC Region 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Roles of TWC Transition Vocational Rehabilitation Counselor in Collaboration with Schools - A Panel Discussion</dc:title>
  <dc:creator>Villarreal,Laura M</dc:creator>
  <cp:lastModifiedBy>Siegel, Joshua</cp:lastModifiedBy>
  <cp:revision>7</cp:revision>
  <dcterms:created xsi:type="dcterms:W3CDTF">2024-09-20T21:39:48Z</dcterms:created>
  <dcterms:modified xsi:type="dcterms:W3CDTF">2024-10-04T20:24:47Z</dcterms:modified>
</cp:coreProperties>
</file>