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embeddedFontLst>
    <p:embeddedFont>
      <p:font typeface="Open Sans" pitchFamily="2" charset="0"/>
      <p:regular r:id="rId43"/>
      <p:bold r:id="rId44"/>
      <p:italic r:id="rId45"/>
      <p:boldItalic r:id="rId46"/>
    </p:embeddedFont>
    <p:embeddedFont>
      <p:font typeface="Open Sans ExtraBold" pitchFamily="2" charset="0"/>
      <p:bold r:id="rId47"/>
      <p:italic r:id="rId48"/>
      <p:boldItalic r:id="rId49"/>
    </p:embeddedFont>
    <p:embeddedFont>
      <p:font typeface="Open Sans Light" pitchFamily="2" charset="0"/>
      <p:regular r:id="rId50"/>
      <p: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4WW3cJvuQdtQhVTMIa7RWHj16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FFADA-54CA-4894-BF71-8C6ECAEA73FF}" v="96" dt="2024-10-07T16:47:57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38" autoAdjust="0"/>
  </p:normalViewPr>
  <p:slideViewPr>
    <p:cSldViewPr snapToGrid="0">
      <p:cViewPr varScale="1">
        <p:scale>
          <a:sx n="109" d="100"/>
          <a:sy n="109" d="100"/>
        </p:scale>
        <p:origin x="216" y="184"/>
      </p:cViewPr>
      <p:guideLst/>
    </p:cSldViewPr>
  </p:slideViewPr>
  <p:outlineViewPr>
    <p:cViewPr>
      <p:scale>
        <a:sx n="33" d="100"/>
        <a:sy n="33" d="100"/>
      </p:scale>
      <p:origin x="0" y="-103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35f410b4e_0_3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835f410b4e_0_3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35f410b4e_0_6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835f410b4e_0_6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35f410b4e_0_3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835f410b4e_0_3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35f410b4e_0_5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2835f410b4e_0_5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924676c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924676c1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9bf55ea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2f9bf55ea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9bf55ea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2f9bf55ea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98c5c7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TWC see the need to fund this project (WBL) and collaborate with CDD considering our knowledge and previous experience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2f98c5c7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98c5c77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TWC see the need to fund this project (WBL) and collaborate with CDD considering our knowledge and previous experience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2f98c5c77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35f410b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g2835f410b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98c5c77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98c5c77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35f410b4e_0_5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g2835f410b4e_0_5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35f410b4e_0_6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2835f410b4e_0_6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924676c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924676c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8808da5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08808da5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8808da5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8808da5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924676c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924676c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35f410b4e_0_3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835f410b4e_0_3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98c5c774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f98c5c774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98c5c774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f98c5c774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98c5c774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f98c5c774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ac845609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8ac845609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8fa3db5b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308fa3db5b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08fa3db5b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g308fa3db5b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5" name="Google Shape;3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ac84560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g28ac84560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ac845609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g28ac845609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98c5c774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g2f98c5c774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8ac845609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g28ac845609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9bf55ea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9bf55ea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9bf55ea7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9bf55ea7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9bf55ea7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2f9bf55ea7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35f410b4e_0_3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835f410b4e_0_3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35f410b4e_0_3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2835f410b4e_0_3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ubTitle" idx="1"/>
          </p:nvPr>
        </p:nvSpPr>
        <p:spPr>
          <a:xfrm>
            <a:off x="1524000" y="35210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1094232" y="428402"/>
            <a:ext cx="107807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 rot="5400000">
            <a:off x="4514024" y="-1594167"/>
            <a:ext cx="3941191" cy="1078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 rot="5400000">
            <a:off x="7570153" y="1751521"/>
            <a:ext cx="540169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 rot="5400000">
            <a:off x="2236152" y="-801179"/>
            <a:ext cx="5401691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7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1094232" y="1825625"/>
            <a:ext cx="10780776" cy="394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121774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1217740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2"/>
          </p:nvPr>
        </p:nvSpPr>
        <p:spPr>
          <a:xfrm>
            <a:off x="1217740" y="2505075"/>
            <a:ext cx="5157787" cy="328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3"/>
          </p:nvPr>
        </p:nvSpPr>
        <p:spPr>
          <a:xfrm>
            <a:off x="655015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4"/>
          </p:nvPr>
        </p:nvSpPr>
        <p:spPr>
          <a:xfrm>
            <a:off x="6550152" y="2505075"/>
            <a:ext cx="5183188" cy="328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5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21994" y="100260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21994" y="388232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11673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167384" y="1825625"/>
            <a:ext cx="5181600" cy="39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501384" y="1825625"/>
            <a:ext cx="5181600" cy="39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3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120396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2908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5390452" y="73139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12908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3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1364044" y="274066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5463604" y="804291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1364044" y="1874266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i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143000" y="365125"/>
            <a:ext cx="10683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143000" y="1825625"/>
            <a:ext cx="10683240" cy="391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35f410b4e_0_3361"/>
          <p:cNvSpPr txBox="1">
            <a:spLocks noGrp="1"/>
          </p:cNvSpPr>
          <p:nvPr>
            <p:ph type="ctrTitle"/>
          </p:nvPr>
        </p:nvSpPr>
        <p:spPr>
          <a:xfrm>
            <a:off x="1524000" y="1100199"/>
            <a:ext cx="91440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0000"/>
              </a:buClr>
              <a:buSzPts val="4400"/>
              <a:buFont typeface="Open Sans"/>
              <a:buNone/>
            </a:pPr>
            <a:r>
              <a:rPr lang="en-US" sz="6000" dirty="0">
                <a:solidFill>
                  <a:srgbClr val="500000"/>
                </a:solidFill>
              </a:rPr>
              <a:t>Blazing a Trail</a:t>
            </a:r>
            <a:endParaRPr sz="6000" dirty="0"/>
          </a:p>
        </p:txBody>
      </p:sp>
      <p:sp>
        <p:nvSpPr>
          <p:cNvPr id="60" name="Google Shape;60;g2835f410b4e_0_3361"/>
          <p:cNvSpPr txBox="1">
            <a:spLocks noGrp="1"/>
          </p:cNvSpPr>
          <p:nvPr>
            <p:ph type="subTitle" idx="1"/>
          </p:nvPr>
        </p:nvSpPr>
        <p:spPr>
          <a:xfrm>
            <a:off x="1574525" y="2523464"/>
            <a:ext cx="9144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The Capacity-Building Project’s Collaborative Effort to Expand Pre-ETS Services for Younger Teens</a:t>
            </a:r>
            <a:endParaRPr sz="3000"/>
          </a:p>
        </p:txBody>
      </p:sp>
      <p:pic>
        <p:nvPicPr>
          <p:cNvPr id="61" name="Google Shape;61;g2835f410b4e_0_3361" descr="Blazing a Trai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854" y="4366479"/>
            <a:ext cx="14469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g2835f410b4e_0_33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43456" y="3986784"/>
            <a:ext cx="892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g2835f410b4e_0_3361" descr="Texas A&amp;M University | Center on Disability &amp; Developmen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500" y="4480196"/>
            <a:ext cx="1944117" cy="49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835f410b4e_0_3361" descr="Texas Workforce Solutions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129" y="4471487"/>
            <a:ext cx="24130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835f410b4e_0_6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25" y="133025"/>
            <a:ext cx="11386550" cy="581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835f410b4e_0_6107" descr="Blazing a Trai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00" y="689550"/>
            <a:ext cx="1971300" cy="10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134A62-B154-5B4C-97A9-2A73B122A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Capacity Building Project Roadmap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35f410b4e_0_3329"/>
          <p:cNvSpPr txBox="1">
            <a:spLocks noGrp="1"/>
          </p:cNvSpPr>
          <p:nvPr>
            <p:ph type="title"/>
          </p:nvPr>
        </p:nvSpPr>
        <p:spPr>
          <a:xfrm>
            <a:off x="884053" y="50525"/>
            <a:ext cx="628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Capacity Building: Phase 1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141" name="Google Shape;141;g2835f410b4e_0_3329"/>
          <p:cNvSpPr txBox="1">
            <a:spLocks noGrp="1"/>
          </p:cNvSpPr>
          <p:nvPr>
            <p:ph type="body" idx="2"/>
          </p:nvPr>
        </p:nvSpPr>
        <p:spPr>
          <a:xfrm>
            <a:off x="1156771" y="5432965"/>
            <a:ext cx="4538342" cy="38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r>
              <a:rPr lang="en-US" u="sng" dirty="0">
                <a:solidFill>
                  <a:schemeClr val="tx1"/>
                </a:solidFill>
              </a:rPr>
              <a:t>Your</a:t>
            </a:r>
            <a:r>
              <a:rPr lang="en-US" dirty="0">
                <a:solidFill>
                  <a:schemeClr val="tx1"/>
                </a:solidFill>
              </a:rPr>
              <a:t> input paved the way. 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42" name="Google Shape;142;g2835f410b4e_0_3329" descr="Chart of Phase 1 showing focus groups leading to training (regional and statewide conferences) and projects and products (iGROW, Work-Based Learning, and the Pre-ETS Guide)"/>
          <p:cNvCxnSpPr>
            <a:stCxn id="143" idx="2"/>
          </p:cNvCxnSpPr>
          <p:nvPr/>
        </p:nvCxnSpPr>
        <p:spPr>
          <a:xfrm rot="-5400000" flipH="1">
            <a:off x="2762200" y="2813099"/>
            <a:ext cx="1122600" cy="23544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g2835f410b4e_0_3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3" idx="2"/>
            <a:endCxn id="145" idx="1"/>
          </p:cNvCxnSpPr>
          <p:nvPr/>
        </p:nvCxnSpPr>
        <p:spPr>
          <a:xfrm rot="-5400000">
            <a:off x="2377300" y="2003399"/>
            <a:ext cx="1194600" cy="1656600"/>
          </a:xfrm>
          <a:prstGeom prst="bentConnector4">
            <a:avLst>
              <a:gd name="adj1" fmla="val 51996"/>
              <a:gd name="adj2" fmla="val 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g2835f410b4e_0_3329"/>
          <p:cNvSpPr/>
          <p:nvPr/>
        </p:nvSpPr>
        <p:spPr>
          <a:xfrm>
            <a:off x="884050" y="2728499"/>
            <a:ext cx="2524500" cy="700500"/>
          </a:xfrm>
          <a:prstGeom prst="roundRect">
            <a:avLst>
              <a:gd name="adj" fmla="val 16667"/>
            </a:avLst>
          </a:prstGeom>
          <a:solidFill>
            <a:srgbClr val="2F2F2F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Groups (8)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g2835f410b4e_0_3329"/>
          <p:cNvSpPr/>
          <p:nvPr/>
        </p:nvSpPr>
        <p:spPr>
          <a:xfrm>
            <a:off x="3803000" y="1884231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Training 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2835f410b4e_0_3329"/>
          <p:cNvSpPr/>
          <p:nvPr/>
        </p:nvSpPr>
        <p:spPr>
          <a:xfrm>
            <a:off x="3803000" y="4310365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Projects and Products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g2835f410b4e_0_3329"/>
          <p:cNvSpPr/>
          <p:nvPr/>
        </p:nvSpPr>
        <p:spPr>
          <a:xfrm>
            <a:off x="7208200" y="2433417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Statewide Conference (1)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2835f410b4e_0_3329"/>
          <p:cNvSpPr/>
          <p:nvPr/>
        </p:nvSpPr>
        <p:spPr>
          <a:xfrm>
            <a:off x="7208200" y="5182830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Pre-ETS Guide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2835f410b4e_0_3329"/>
          <p:cNvSpPr/>
          <p:nvPr/>
        </p:nvSpPr>
        <p:spPr>
          <a:xfrm>
            <a:off x="7208200" y="3332275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iGROW Project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g2835f410b4e_0_3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93138" y="2562817"/>
            <a:ext cx="1815000" cy="439800"/>
          </a:xfrm>
          <a:prstGeom prst="bentConnector3">
            <a:avLst>
              <a:gd name="adj1" fmla="val 94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g2835f410b4e_0_3329"/>
          <p:cNvSpPr/>
          <p:nvPr/>
        </p:nvSpPr>
        <p:spPr>
          <a:xfrm>
            <a:off x="7208200" y="4257550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Work-Based Learning </a:t>
            </a: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Project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" name="Google Shape;152;g2835f410b4e_0_3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53" idx="1"/>
          </p:cNvCxnSpPr>
          <p:nvPr/>
        </p:nvCxnSpPr>
        <p:spPr>
          <a:xfrm rot="10800000" flipH="1">
            <a:off x="5397400" y="1335717"/>
            <a:ext cx="1810800" cy="547200"/>
          </a:xfrm>
          <a:prstGeom prst="bentConnector3">
            <a:avLst>
              <a:gd name="adj1" fmla="val -239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g2835f410b4e_0_3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9" idx="1"/>
            <a:endCxn id="146" idx="3"/>
          </p:cNvCxnSpPr>
          <p:nvPr/>
        </p:nvCxnSpPr>
        <p:spPr>
          <a:xfrm flipH="1">
            <a:off x="6496900" y="3682525"/>
            <a:ext cx="711300" cy="9780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5" name="Google Shape;155;g2835f410b4e_0_3329" descr="Blazing a Trai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4774" y="2876249"/>
            <a:ext cx="1999200" cy="11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835f410b4e_0_3329"/>
          <p:cNvSpPr/>
          <p:nvPr/>
        </p:nvSpPr>
        <p:spPr>
          <a:xfrm>
            <a:off x="7208200" y="985467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Regional Conferences (6)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g2835f410b4e_0_3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96888" y="4660519"/>
            <a:ext cx="711300" cy="899100"/>
          </a:xfrm>
          <a:prstGeom prst="bentConnector3">
            <a:avLst>
              <a:gd name="adj1" fmla="val 5178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g2835f410b4e_0_3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6" idx="3"/>
            <a:endCxn id="151" idx="1"/>
          </p:cNvCxnSpPr>
          <p:nvPr/>
        </p:nvCxnSpPr>
        <p:spPr>
          <a:xfrm rot="10800000" flipH="1">
            <a:off x="6497000" y="4607815"/>
            <a:ext cx="711300" cy="5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35f410b4e_0_5361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Phase 1: 8 Focus Groups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163" name="Google Shape;163;g2835f410b4e_0_5361"/>
          <p:cNvSpPr txBox="1">
            <a:spLocks noGrp="1"/>
          </p:cNvSpPr>
          <p:nvPr>
            <p:ph type="body" idx="1"/>
          </p:nvPr>
        </p:nvSpPr>
        <p:spPr>
          <a:xfrm>
            <a:off x="798525" y="1577025"/>
            <a:ext cx="82794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Recognized need for </a:t>
            </a:r>
            <a:r>
              <a:rPr lang="en-US" b="1"/>
              <a:t>increased collaboration</a:t>
            </a:r>
            <a:endParaRPr b="1"/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When collaboration was possible, co-workers and external providers served as great resources</a:t>
            </a:r>
            <a:endParaRPr/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Need: additional training &amp; education for all stakeholders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 b="1"/>
              <a:t>Barriers</a:t>
            </a:r>
            <a:r>
              <a:rPr lang="en-US"/>
              <a:t> to collaboration</a:t>
            </a:r>
            <a:endParaRPr/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Access to the community they served</a:t>
            </a:r>
            <a:endParaRPr/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Limitations on time for training, collaboration, and access</a:t>
            </a:r>
            <a:endParaRPr/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Communication challenges (including language and trust)</a:t>
            </a:r>
            <a:endParaRPr/>
          </a:p>
        </p:txBody>
      </p:sp>
      <p:sp>
        <p:nvSpPr>
          <p:cNvPr id="164" name="Google Shape;164;g2835f410b4e_0_5361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pic>
        <p:nvPicPr>
          <p:cNvPr id="165" name="Google Shape;165;g2835f410b4e_0_5361" descr="Picture of Meagan Orsag taking focus group notes on large flip chart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600" y="236950"/>
            <a:ext cx="3092224" cy="37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812927" y="-33549"/>
            <a:ext cx="113790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500000"/>
                </a:solidFill>
              </a:rPr>
              <a:t>Phase 1: 6 Regional and 1 Statewide Conferences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1117727" y="91360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Did We Learn? </a:t>
            </a:r>
            <a:endParaRPr/>
          </a:p>
        </p:txBody>
      </p:sp>
      <p:sp>
        <p:nvSpPr>
          <p:cNvPr id="172" name="Google Shape;172;p2"/>
          <p:cNvSpPr txBox="1">
            <a:spLocks noGrp="1"/>
          </p:cNvSpPr>
          <p:nvPr>
            <p:ph type="body" idx="2"/>
          </p:nvPr>
        </p:nvSpPr>
        <p:spPr>
          <a:xfrm>
            <a:off x="1117727" y="1859427"/>
            <a:ext cx="4942915" cy="36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Each other’s roles, expectations, and obstacles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We share the same goals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Communication and collaboration is important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Varieties of resources 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3"/>
          </p:nvPr>
        </p:nvSpPr>
        <p:spPr>
          <a:xfrm>
            <a:off x="6550152" y="89674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Take Action! </a:t>
            </a:r>
            <a:endParaRPr/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4"/>
          </p:nvPr>
        </p:nvSpPr>
        <p:spPr>
          <a:xfrm>
            <a:off x="6550152" y="1937134"/>
            <a:ext cx="5183188" cy="328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Set up meetings between VR counselor and schools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Share the information and plans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Implement the plan </a:t>
            </a:r>
            <a:endParaRPr/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5"/>
          </p:nvPr>
        </p:nvSpPr>
        <p:spPr>
          <a:xfrm>
            <a:off x="2209260" y="5088806"/>
            <a:ext cx="8681784" cy="70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r>
              <a:rPr lang="en-US" sz="3200" b="1">
                <a:solidFill>
                  <a:srgbClr val="2F5496"/>
                </a:solidFill>
              </a:rPr>
              <a:t>Over 20 Transition Teams were created!</a:t>
            </a:r>
            <a:endParaRPr/>
          </a:p>
        </p:txBody>
      </p:sp>
      <p:sp>
        <p:nvSpPr>
          <p:cNvPr id="176" name="Google Shape;176;p2" descr="arrow pointing down"/>
          <p:cNvSpPr/>
          <p:nvPr/>
        </p:nvSpPr>
        <p:spPr>
          <a:xfrm>
            <a:off x="5957455" y="4423427"/>
            <a:ext cx="772815" cy="7018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924676c1f_1_0"/>
          <p:cNvSpPr txBox="1">
            <a:spLocks noGrp="1"/>
          </p:cNvSpPr>
          <p:nvPr>
            <p:ph type="title"/>
          </p:nvPr>
        </p:nvSpPr>
        <p:spPr>
          <a:xfrm>
            <a:off x="1167384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00000"/>
                </a:solidFill>
              </a:rPr>
              <a:t>Collaborative Teams Formed in Phase 1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182" name="Google Shape;182;g2f924676c1f_1_0"/>
          <p:cNvSpPr txBox="1">
            <a:spLocks noGrp="1"/>
          </p:cNvSpPr>
          <p:nvPr>
            <p:ph type="body" idx="1"/>
          </p:nvPr>
        </p:nvSpPr>
        <p:spPr>
          <a:xfrm>
            <a:off x="1167384" y="1690825"/>
            <a:ext cx="5181600" cy="39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The Flying Chanclas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The Bushwhackers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Team FUN (Fulfillment, Utilizing Networking)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The Possibilitarians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Team L.O.S.T.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The Collaborators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Triple T (Terrific Transitional Team)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Lucky “7”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Shooting Stars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Triple C (Cooperative Collaborating Champions)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The Transitionators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Team Skippy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Life Builders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Houston Hurricanes</a:t>
            </a:r>
            <a:endParaRPr sz="165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657">
                <a:latin typeface="Arial"/>
                <a:ea typeface="Arial"/>
                <a:cs typeface="Arial"/>
                <a:sym typeface="Arial"/>
              </a:rPr>
              <a:t>Texas Takeovers</a:t>
            </a:r>
            <a:endParaRPr sz="165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f924676c1f_1_0"/>
          <p:cNvSpPr txBox="1">
            <a:spLocks noGrp="1"/>
          </p:cNvSpPr>
          <p:nvPr>
            <p:ph type="body" idx="2"/>
          </p:nvPr>
        </p:nvSpPr>
        <p:spPr>
          <a:xfrm>
            <a:off x="6501384" y="1690825"/>
            <a:ext cx="5181600" cy="39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Connecting Playmakers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Improvement Specialists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Dream Breakers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“We’re Number 1!”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Core 5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Endless Opportunities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Retro R&amp;B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Fantastic 4’s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Team Trinity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Team ‘RGV’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Trans-Informers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Fab 5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Great 8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7 Ups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Commuting Avengers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f924676c1f_1_0"/>
          <p:cNvSpPr txBox="1">
            <a:spLocks noGrp="1"/>
          </p:cNvSpPr>
          <p:nvPr>
            <p:ph type="body" idx="3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9bf55ea7f_0_0"/>
          <p:cNvSpPr txBox="1">
            <a:spLocks noGrp="1"/>
          </p:cNvSpPr>
          <p:nvPr>
            <p:ph type="title"/>
          </p:nvPr>
        </p:nvSpPr>
        <p:spPr>
          <a:xfrm>
            <a:off x="1094509" y="-8403"/>
            <a:ext cx="100029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500000"/>
                </a:solidFill>
              </a:rPr>
              <a:t>Phase 1 Outcome: Transition Teams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190" name="Google Shape;190;g2f9bf55ea7f_0_0"/>
          <p:cNvSpPr/>
          <p:nvPr/>
        </p:nvSpPr>
        <p:spPr>
          <a:xfrm>
            <a:off x="1322089" y="1209795"/>
            <a:ext cx="2028600" cy="1307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2CC"/>
          </a:solidFill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Set Goals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f9bf55ea7f_0_0"/>
          <p:cNvSpPr/>
          <p:nvPr/>
        </p:nvSpPr>
        <p:spPr>
          <a:xfrm>
            <a:off x="948205" y="2602617"/>
            <a:ext cx="3108900" cy="3158100"/>
          </a:xfrm>
          <a:prstGeom prst="rect">
            <a:avLst/>
          </a:prstGeom>
          <a:noFill/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marR="0" lvl="0" indent="-2301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Educating and involving parents</a:t>
            </a: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230187" marR="0" lvl="0" indent="-2301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referral process </a:t>
            </a: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230187" marR="0" lvl="0" indent="-2301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communication system between stakeholders </a:t>
            </a: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230187" marR="0" lvl="0" indent="-2301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transition timeline </a:t>
            </a: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f9bf55ea7f_0_0"/>
          <p:cNvSpPr/>
          <p:nvPr/>
        </p:nvSpPr>
        <p:spPr>
          <a:xfrm>
            <a:off x="8905241" y="2539002"/>
            <a:ext cx="3108900" cy="3158100"/>
          </a:xfrm>
          <a:prstGeom prst="rect">
            <a:avLst/>
          </a:prstGeom>
          <a:noFill/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relationships with the VR counselors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community relations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parent meetings 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f9bf55ea7f_0_0"/>
          <p:cNvSpPr/>
          <p:nvPr/>
        </p:nvSpPr>
        <p:spPr>
          <a:xfrm>
            <a:off x="9585216" y="1124565"/>
            <a:ext cx="2210400" cy="1307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2CC"/>
          </a:solidFill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Implement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f9bf55ea7f_0_0" descr="A piece of paper with red writing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13489" y="1485762"/>
            <a:ext cx="4908948" cy="384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body" idx="1"/>
          </p:nvPr>
        </p:nvSpPr>
        <p:spPr>
          <a:xfrm>
            <a:off x="2091159" y="559060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Collaborative teams in action</a:t>
            </a:r>
            <a:endParaRPr dirty="0"/>
          </a:p>
        </p:txBody>
      </p:sp>
      <p:pic>
        <p:nvPicPr>
          <p:cNvPr id="200" name="Google Shape;200;p17" descr="Picture of a team member sharing her group's vision and pla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26" y="346250"/>
            <a:ext cx="2908266" cy="193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 descr="Picture of three team members sharing their pla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525" y="261550"/>
            <a:ext cx="2484549" cy="193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 descr="Picture of a poster made by TWC VRS, Keller ISD, and Westlake Academy. The poster shows a puzzle, with each team member being one piece of the puzzle.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325" y="500250"/>
            <a:ext cx="3567976" cy="47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 descr="Picture of a man holding up a poster. The poster shows the Houston Hurricanes' plan.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63" y="2441275"/>
            <a:ext cx="2361999" cy="314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 descr="Picture of a man standing in front of 5 team posters and speaking to attendees seated at tables.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7838" y="2441275"/>
            <a:ext cx="2297933" cy="31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1AADC-5B39-D4EC-1C90-3A7726369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-1325563"/>
            <a:ext cx="1068324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Collaborative Teams in Action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9bf55ea7f_0_9"/>
          <p:cNvSpPr txBox="1">
            <a:spLocks noGrp="1"/>
          </p:cNvSpPr>
          <p:nvPr>
            <p:ph type="title"/>
          </p:nvPr>
        </p:nvSpPr>
        <p:spPr>
          <a:xfrm>
            <a:off x="1094509" y="-8403"/>
            <a:ext cx="100029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500000"/>
                </a:solidFill>
              </a:rPr>
              <a:t>Phase 1 Outcome: Transition Teams</a:t>
            </a:r>
            <a:endParaRPr dirty="0">
              <a:solidFill>
                <a:srgbClr val="500000"/>
              </a:solidFill>
            </a:endParaRPr>
          </a:p>
        </p:txBody>
      </p:sp>
      <p:sp>
        <p:nvSpPr>
          <p:cNvPr id="210" name="Google Shape;210;g2f9bf55ea7f_0_9"/>
          <p:cNvSpPr txBox="1">
            <a:spLocks noGrp="1"/>
          </p:cNvSpPr>
          <p:nvPr>
            <p:ph type="body" idx="5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pic>
        <p:nvPicPr>
          <p:cNvPr id="213" name="Google Shape;213;g2f9bf55ea7f_0_9" descr="A piece of paper with writing on i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7059" y="1749090"/>
            <a:ext cx="4482959" cy="33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f9bf55ea7f_0_9"/>
          <p:cNvSpPr/>
          <p:nvPr/>
        </p:nvSpPr>
        <p:spPr>
          <a:xfrm>
            <a:off x="1021175" y="1207125"/>
            <a:ext cx="3080400" cy="1364700"/>
          </a:xfrm>
          <a:prstGeom prst="downArrowCallout">
            <a:avLst>
              <a:gd name="adj1" fmla="val 18118"/>
              <a:gd name="adj2" fmla="val 25000"/>
              <a:gd name="adj3" fmla="val 25000"/>
              <a:gd name="adj4" fmla="val 64977"/>
            </a:avLst>
          </a:prstGeom>
          <a:solidFill>
            <a:srgbClr val="FFF2CC"/>
          </a:solidFill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5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Phase 1 Outcomes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f9bf55ea7f_0_9"/>
          <p:cNvSpPr/>
          <p:nvPr/>
        </p:nvSpPr>
        <p:spPr>
          <a:xfrm>
            <a:off x="7934735" y="1171129"/>
            <a:ext cx="4258800" cy="1786800"/>
          </a:xfrm>
          <a:prstGeom prst="downArrowCallout">
            <a:avLst>
              <a:gd name="adj1" fmla="val 11695"/>
              <a:gd name="adj2" fmla="val 25000"/>
              <a:gd name="adj3" fmla="val 25000"/>
              <a:gd name="adj4" fmla="val 64977"/>
            </a:avLst>
          </a:prstGeom>
          <a:solidFill>
            <a:srgbClr val="FFF2CC"/>
          </a:solidFill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Identify</a:t>
            </a:r>
            <a:endParaRPr sz="2400" b="1" i="0" u="none" strike="noStrike" cap="non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"/>
              </a:rPr>
              <a:t>Additional Support Areas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f9bf55ea7f_0_9"/>
          <p:cNvSpPr/>
          <p:nvPr/>
        </p:nvSpPr>
        <p:spPr>
          <a:xfrm>
            <a:off x="960120" y="2654250"/>
            <a:ext cx="3362100" cy="2847300"/>
          </a:xfrm>
          <a:prstGeom prst="rect">
            <a:avLst/>
          </a:prstGeom>
          <a:noFill/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regular meetings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Presenting together at Texas Transition Conference 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and student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f9bf55ea7f_0_9"/>
          <p:cNvSpPr/>
          <p:nvPr/>
        </p:nvSpPr>
        <p:spPr>
          <a:xfrm>
            <a:off x="8383010" y="3004544"/>
            <a:ext cx="3362100" cy="2847300"/>
          </a:xfrm>
          <a:prstGeom prst="rect">
            <a:avLst/>
          </a:prstGeom>
          <a:noFill/>
          <a:ln w="25400" cap="flat" cmpd="sng">
            <a:solidFill>
              <a:srgbClr val="772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Educating parents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support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of how TWC can support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98c5c7741_0_0"/>
          <p:cNvSpPr txBox="1">
            <a:spLocks noGrp="1"/>
          </p:cNvSpPr>
          <p:nvPr>
            <p:ph type="title"/>
          </p:nvPr>
        </p:nvSpPr>
        <p:spPr>
          <a:xfrm>
            <a:off x="1009677" y="-20125"/>
            <a:ext cx="8084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200">
                <a:solidFill>
                  <a:srgbClr val="500000"/>
                </a:solidFill>
              </a:rPr>
              <a:t>Phase 1 Outcome: </a:t>
            </a:r>
            <a:br>
              <a:rPr lang="en-US" sz="3200">
                <a:solidFill>
                  <a:srgbClr val="500000"/>
                </a:solidFill>
              </a:rPr>
            </a:br>
            <a:r>
              <a:rPr lang="en-US" sz="3200">
                <a:solidFill>
                  <a:srgbClr val="500000"/>
                </a:solidFill>
              </a:rPr>
              <a:t>Collaborative Service Delivery Models</a:t>
            </a:r>
            <a:endParaRPr sz="3200">
              <a:solidFill>
                <a:srgbClr val="500000"/>
              </a:solidFill>
            </a:endParaRPr>
          </a:p>
        </p:txBody>
      </p:sp>
      <p:sp>
        <p:nvSpPr>
          <p:cNvPr id="223" name="Google Shape;223;g2f98c5c7741_0_0"/>
          <p:cNvSpPr txBox="1">
            <a:spLocks noGrp="1"/>
          </p:cNvSpPr>
          <p:nvPr>
            <p:ph type="body" idx="1"/>
          </p:nvPr>
        </p:nvSpPr>
        <p:spPr>
          <a:xfrm>
            <a:off x="1009673" y="1307150"/>
            <a:ext cx="70377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480" b="1"/>
              <a:t>Work-based Learning (WBL) Project</a:t>
            </a:r>
            <a:endParaRPr sz="2480" b="1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1679"/>
          </a:p>
        </p:txBody>
      </p:sp>
      <p:sp>
        <p:nvSpPr>
          <p:cNvPr id="224" name="Google Shape;224;g2f98c5c7741_0_0"/>
          <p:cNvSpPr txBox="1">
            <a:spLocks noGrp="1"/>
          </p:cNvSpPr>
          <p:nvPr>
            <p:ph type="body" idx="2"/>
          </p:nvPr>
        </p:nvSpPr>
        <p:spPr>
          <a:xfrm>
            <a:off x="1367850" y="1950925"/>
            <a:ext cx="8544600" cy="3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Focus group data and conference discussions identified a need for work-based learning opportunities. A pilot project was conducted to develop a service delivery model.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3429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89 </a:t>
            </a:r>
            <a:r>
              <a:rPr lang="en-US"/>
              <a:t>WBL Projects have been funded across the state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 </a:t>
            </a:r>
            <a:r>
              <a:rPr lang="en-US" b="1"/>
              <a:t>2,000 high school students</a:t>
            </a:r>
            <a:r>
              <a:rPr lang="en-US"/>
              <a:t> involved in work-based learning activities</a:t>
            </a:r>
            <a:endParaRPr/>
          </a:p>
          <a:p>
            <a:pPr marL="3429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170+ teachers</a:t>
            </a:r>
            <a:r>
              <a:rPr lang="en-US"/>
              <a:t> trained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pic>
        <p:nvPicPr>
          <p:cNvPr id="226" name="Google Shape;226;g2f98c5c7741_0_0" descr="Picture of a teenage boy showing a kindergartener how to work the register at Buckles and Beans Coffee Shop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000" y="251125"/>
            <a:ext cx="1730425" cy="23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f98c5c7741_0_0" descr="Picture of work-based learning booths at the 2023 statewide conference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768" y="3967176"/>
            <a:ext cx="2387657" cy="17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46A81-7BF5-BC74-DF1A-FE3669BFAB5A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98c5c7741_0_7"/>
          <p:cNvSpPr txBox="1">
            <a:spLocks noGrp="1"/>
          </p:cNvSpPr>
          <p:nvPr>
            <p:ph type="title"/>
          </p:nvPr>
        </p:nvSpPr>
        <p:spPr>
          <a:xfrm>
            <a:off x="1009682" y="-20130"/>
            <a:ext cx="110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200">
                <a:solidFill>
                  <a:srgbClr val="500000"/>
                </a:solidFill>
              </a:rPr>
              <a:t>Phase 1 Outcome: </a:t>
            </a:r>
            <a:br>
              <a:rPr lang="en-US" sz="3200">
                <a:solidFill>
                  <a:srgbClr val="500000"/>
                </a:solidFill>
              </a:rPr>
            </a:br>
            <a:r>
              <a:rPr lang="en-US" sz="3200">
                <a:solidFill>
                  <a:srgbClr val="500000"/>
                </a:solidFill>
              </a:rPr>
              <a:t>Collaborative Service Delivery Models</a:t>
            </a:r>
            <a:endParaRPr sz="3200">
              <a:solidFill>
                <a:srgbClr val="500000"/>
              </a:solidFill>
            </a:endParaRPr>
          </a:p>
        </p:txBody>
      </p:sp>
      <p:sp>
        <p:nvSpPr>
          <p:cNvPr id="233" name="Google Shape;233;g2f98c5c7741_0_7"/>
          <p:cNvSpPr txBox="1">
            <a:spLocks noGrp="1"/>
          </p:cNvSpPr>
          <p:nvPr>
            <p:ph type="body" idx="3"/>
          </p:nvPr>
        </p:nvSpPr>
        <p:spPr>
          <a:xfrm>
            <a:off x="1351231" y="1054330"/>
            <a:ext cx="84516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i Generate Rural Opportunities for Work (iGROW)</a:t>
            </a:r>
            <a:endParaRPr/>
          </a:p>
        </p:txBody>
      </p:sp>
      <p:sp>
        <p:nvSpPr>
          <p:cNvPr id="234" name="Google Shape;234;g2f98c5c7741_0_7"/>
          <p:cNvSpPr txBox="1">
            <a:spLocks noGrp="1"/>
          </p:cNvSpPr>
          <p:nvPr>
            <p:ph type="body" idx="4"/>
          </p:nvPr>
        </p:nvSpPr>
        <p:spPr>
          <a:xfrm>
            <a:off x="479603" y="2121325"/>
            <a:ext cx="629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Phase 1 data indicated that rural communities continue to be underserved.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92 high school students </a:t>
            </a:r>
            <a:r>
              <a:rPr lang="en-US"/>
              <a:t>living in rural communities now have access to Pre-ETS and/or other VR services!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36</a:t>
            </a:r>
            <a:r>
              <a:rPr lang="en-US"/>
              <a:t> interagency team members from school districts and TWC-VR</a:t>
            </a:r>
            <a:endParaRPr/>
          </a:p>
        </p:txBody>
      </p:sp>
      <p:pic>
        <p:nvPicPr>
          <p:cNvPr id="236" name="Google Shape;236;g2f98c5c7741_0_7" descr="Picture of iGROW students speaking with an instructor during a visit to the RELLIS campus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78" y="2381012"/>
            <a:ext cx="4502422" cy="2773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0EF5A-8175-CFAA-2B08-B95F68AF6C0D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35f410b4e_0_3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Rationale: </a:t>
            </a:r>
            <a:endParaRPr>
              <a:solidFill>
                <a:srgbClr val="5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Memorandum of Understanding (MOU)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70" name="Google Shape;70;g2835f410b4e_0_3"/>
          <p:cNvSpPr txBox="1">
            <a:spLocks noGrp="1"/>
          </p:cNvSpPr>
          <p:nvPr>
            <p:ph type="body" idx="1"/>
          </p:nvPr>
        </p:nvSpPr>
        <p:spPr>
          <a:xfrm>
            <a:off x="1094232" y="1825625"/>
            <a:ext cx="107808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To increase coordination between the Texas Education Agency (TEA), Texas Workforce Commission (TWC) and Local Education Agencies (LEAs) to identify and prepare students with disabilities to move to postsecondary education and/or competitive integrated employment.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To improve transition planning by Vocational Rehabilitation (VR) staff and LEAs for students with disabilities to facilitate the development and implementation of the Individualized Education Program (IEP).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To establish and periodically update a mechanism to identify the areas of the state with the greatest needs for VR transition services for students with disabilities.</a:t>
            </a:r>
            <a:endParaRPr/>
          </a:p>
        </p:txBody>
      </p:sp>
      <p:sp>
        <p:nvSpPr>
          <p:cNvPr id="71" name="Google Shape;71;g2835f410b4e_0_3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98c5c7741_0_14"/>
          <p:cNvSpPr txBox="1">
            <a:spLocks noGrp="1"/>
          </p:cNvSpPr>
          <p:nvPr>
            <p:ph type="title"/>
          </p:nvPr>
        </p:nvSpPr>
        <p:spPr>
          <a:xfrm>
            <a:off x="1038335" y="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50"/>
              <a:buNone/>
            </a:pPr>
            <a:r>
              <a:rPr lang="en-US" sz="3200">
                <a:solidFill>
                  <a:srgbClr val="500000"/>
                </a:solidFill>
              </a:rPr>
              <a:t>Phase 1 Outcome: </a:t>
            </a:r>
            <a:endParaRPr sz="3200">
              <a:solidFill>
                <a:srgbClr val="5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50"/>
              <a:buNone/>
            </a:pPr>
            <a:r>
              <a:rPr lang="en-US" sz="3200">
                <a:solidFill>
                  <a:srgbClr val="500000"/>
                </a:solidFill>
              </a:rPr>
              <a:t>Pre-Employment Transition Services  (Pre-ETS) Catalog </a:t>
            </a:r>
            <a:endParaRPr sz="3200"/>
          </a:p>
        </p:txBody>
      </p:sp>
      <p:sp>
        <p:nvSpPr>
          <p:cNvPr id="242" name="Google Shape;242;g2f98c5c7741_0_14"/>
          <p:cNvSpPr txBox="1">
            <a:spLocks noGrp="1"/>
          </p:cNvSpPr>
          <p:nvPr>
            <p:ph type="body" idx="4"/>
          </p:nvPr>
        </p:nvSpPr>
        <p:spPr>
          <a:xfrm>
            <a:off x="5161050" y="1325700"/>
            <a:ext cx="63930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500"/>
              <a:t>The Center on Disability and Development collaborated with TWC to develop the Pre-ETS Catalog, a guide to:</a:t>
            </a:r>
            <a:endParaRPr sz="25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Pre-ETS eligibility and applying for services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Service coordination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Planning and implementation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Pre-ETS categories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Benefits to students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Benefits to employers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Resources for each Pre-ETS category</a:t>
            </a:r>
            <a:endParaRPr sz="2400"/>
          </a:p>
        </p:txBody>
      </p:sp>
      <p:sp>
        <p:nvSpPr>
          <p:cNvPr id="243" name="Google Shape;243;g2f98c5c7741_0_14"/>
          <p:cNvSpPr txBox="1">
            <a:spLocks noGrp="1"/>
          </p:cNvSpPr>
          <p:nvPr>
            <p:ph type="body" idx="5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pic>
        <p:nvPicPr>
          <p:cNvPr id="244" name="Google Shape;244;g2f98c5c7741_0_14" descr="Picture of the cover of the Pre-ETS Guide. The cover features pictures of a young man learning to tie his tie, two female students working together, and two graduates wearing their caps and gowns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149" y="1438601"/>
            <a:ext cx="3056823" cy="395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7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500000"/>
                </a:solidFill>
              </a:rPr>
              <a:t>Rationale for Capacity Building Phase 2 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1292825" y="1601250"/>
            <a:ext cx="99897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Effective transition planning needs to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start early: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Phase 2 has focused on identifying and addressing barriers to serving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14-to-16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year-old students.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Having formed collaborative teams in Phase 1, the purpose of Phase 2 was to equip those teams to provide Pre-ETS services to younger teens as outlined in the Workforce Opportunity and Innovation Act (WIOA).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35f410b4e_0_5331"/>
          <p:cNvSpPr txBox="1">
            <a:spLocks noGrp="1"/>
          </p:cNvSpPr>
          <p:nvPr>
            <p:ph type="title"/>
          </p:nvPr>
        </p:nvSpPr>
        <p:spPr>
          <a:xfrm>
            <a:off x="965682" y="5052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Capacity Building: Phase 2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257" name="Google Shape;257;g2835f410b4e_0_5331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r>
              <a:rPr lang="en-US" u="sng"/>
              <a:t>Your</a:t>
            </a:r>
            <a:r>
              <a:rPr lang="en-US"/>
              <a:t> examples shaped practice. </a:t>
            </a:r>
            <a:endParaRPr/>
          </a:p>
        </p:txBody>
      </p:sp>
      <p:cxnSp>
        <p:nvCxnSpPr>
          <p:cNvPr id="258" name="Google Shape;258;g2835f410b4e_0_5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59" idx="2"/>
            <a:endCxn id="260" idx="1"/>
          </p:cNvCxnSpPr>
          <p:nvPr/>
        </p:nvCxnSpPr>
        <p:spPr>
          <a:xfrm rot="-5400000" flipH="1">
            <a:off x="2772650" y="3630250"/>
            <a:ext cx="897900" cy="11631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g2835f410b4e_0_5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62" idx="1"/>
          </p:cNvCxnSpPr>
          <p:nvPr/>
        </p:nvCxnSpPr>
        <p:spPr>
          <a:xfrm rot="-5400000">
            <a:off x="2052650" y="2821731"/>
            <a:ext cx="2337600" cy="11631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g2835f410b4e_0_5331"/>
          <p:cNvSpPr/>
          <p:nvPr/>
        </p:nvSpPr>
        <p:spPr>
          <a:xfrm>
            <a:off x="1377800" y="3062350"/>
            <a:ext cx="2524500" cy="700500"/>
          </a:xfrm>
          <a:prstGeom prst="roundRect">
            <a:avLst>
              <a:gd name="adj" fmla="val 16667"/>
            </a:avLst>
          </a:prstGeom>
          <a:solidFill>
            <a:srgbClr val="2F2F2F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Groups (6)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g2835f410b4e_0_5331"/>
          <p:cNvSpPr/>
          <p:nvPr/>
        </p:nvSpPr>
        <p:spPr>
          <a:xfrm>
            <a:off x="3803000" y="1884231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Training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g2835f410b4e_0_5331"/>
          <p:cNvSpPr/>
          <p:nvPr/>
        </p:nvSpPr>
        <p:spPr>
          <a:xfrm>
            <a:off x="3803000" y="4310365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414141"/>
          </a:solidFill>
          <a:ln w="9525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Showcase Events (12)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g2835f410b4e_0_5331"/>
          <p:cNvSpPr/>
          <p:nvPr/>
        </p:nvSpPr>
        <p:spPr>
          <a:xfrm>
            <a:off x="7208200" y="1266917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Statewide Conferences (2)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2835f410b4e_0_5331"/>
          <p:cNvSpPr/>
          <p:nvPr/>
        </p:nvSpPr>
        <p:spPr>
          <a:xfrm>
            <a:off x="7208200" y="2475317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Regional Conferences (6)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g2835f410b4e_0_5331"/>
          <p:cNvSpPr/>
          <p:nvPr/>
        </p:nvSpPr>
        <p:spPr>
          <a:xfrm>
            <a:off x="7208200" y="3682250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Highlighted Best Practice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g2835f410b4e_0_5331"/>
          <p:cNvSpPr/>
          <p:nvPr/>
        </p:nvSpPr>
        <p:spPr>
          <a:xfrm>
            <a:off x="7208200" y="4890650"/>
            <a:ext cx="2694000" cy="7005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Provided Technical Assistance 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7" name="Google Shape;267;g2835f410b4e_0_5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62" idx="3"/>
            <a:endCxn id="263" idx="1"/>
          </p:cNvCxnSpPr>
          <p:nvPr/>
        </p:nvCxnSpPr>
        <p:spPr>
          <a:xfrm rot="10800000" flipH="1">
            <a:off x="6497000" y="1617081"/>
            <a:ext cx="711300" cy="617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g2835f410b4e_0_5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62" idx="3"/>
            <a:endCxn id="264" idx="1"/>
          </p:cNvCxnSpPr>
          <p:nvPr/>
        </p:nvCxnSpPr>
        <p:spPr>
          <a:xfrm>
            <a:off x="6497000" y="2234481"/>
            <a:ext cx="711300" cy="59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g2835f410b4e_0_5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65" idx="1"/>
            <a:endCxn id="260" idx="3"/>
          </p:cNvCxnSpPr>
          <p:nvPr/>
        </p:nvCxnSpPr>
        <p:spPr>
          <a:xfrm flipH="1">
            <a:off x="6496900" y="4032500"/>
            <a:ext cx="711300" cy="62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g2835f410b4e_0_5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66" idx="1"/>
            <a:endCxn id="260" idx="3"/>
          </p:cNvCxnSpPr>
          <p:nvPr/>
        </p:nvCxnSpPr>
        <p:spPr>
          <a:xfrm rot="10800000">
            <a:off x="6496900" y="4660700"/>
            <a:ext cx="711300" cy="58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35f410b4e_0_6129"/>
          <p:cNvSpPr txBox="1">
            <a:spLocks noGrp="1"/>
          </p:cNvSpPr>
          <p:nvPr>
            <p:ph type="title"/>
          </p:nvPr>
        </p:nvSpPr>
        <p:spPr>
          <a:xfrm>
            <a:off x="1004332" y="68528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Phase 2:  6 Focus Groups</a:t>
            </a:r>
            <a:endParaRPr/>
          </a:p>
        </p:txBody>
      </p:sp>
      <p:sp>
        <p:nvSpPr>
          <p:cNvPr id="276" name="Google Shape;276;g2835f410b4e_0_6129"/>
          <p:cNvSpPr txBox="1">
            <a:spLocks noGrp="1"/>
          </p:cNvSpPr>
          <p:nvPr>
            <p:ph type="body" idx="1"/>
          </p:nvPr>
        </p:nvSpPr>
        <p:spPr>
          <a:xfrm>
            <a:off x="848110" y="1394227"/>
            <a:ext cx="11093243" cy="426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The </a:t>
            </a:r>
            <a:r>
              <a:rPr lang="en-US" b="1" dirty="0"/>
              <a:t>level of parent involvement </a:t>
            </a:r>
            <a:r>
              <a:rPr lang="en-US" dirty="0"/>
              <a:t>as a significant determinant for VR and ISDs to collaboratively deliver Pre-ETS to students with disabilities, ages 14-16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dirty="0"/>
              <a:t>Challenges with parent involvement: </a:t>
            </a:r>
            <a:endParaRPr dirty="0"/>
          </a:p>
          <a:p>
            <a:pPr marL="137160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US" sz="2100" dirty="0"/>
              <a:t>SES of the family </a:t>
            </a:r>
            <a:endParaRPr sz="2100" dirty="0"/>
          </a:p>
          <a:p>
            <a:pPr marL="137160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2100" dirty="0"/>
              <a:t>Fear of losing benefits</a:t>
            </a:r>
            <a:endParaRPr sz="2100" dirty="0"/>
          </a:p>
          <a:p>
            <a:pPr marL="137160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US" sz="2100" dirty="0"/>
              <a:t>Parents are already overwhelmed</a:t>
            </a:r>
            <a:endParaRPr sz="2100" dirty="0"/>
          </a:p>
          <a:p>
            <a:pPr marL="137160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US" sz="2100" dirty="0"/>
              <a:t>Language and culture barriers </a:t>
            </a:r>
            <a:endParaRPr sz="2100" dirty="0"/>
          </a:p>
          <a:p>
            <a:pPr marL="137160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ourier New"/>
              <a:buChar char="o"/>
            </a:pPr>
            <a:r>
              <a:rPr lang="en-US" sz="2100" dirty="0"/>
              <a:t>Lack of knowledge about TWC, Pre-ETS, student’s disability, and the service/support available </a:t>
            </a:r>
            <a:endParaRPr sz="2100" dirty="0"/>
          </a:p>
        </p:txBody>
      </p:sp>
      <p:sp>
        <p:nvSpPr>
          <p:cNvPr id="277" name="Google Shape;277;g2835f410b4e_0_6129"/>
          <p:cNvSpPr txBox="1">
            <a:spLocks noGrp="1"/>
          </p:cNvSpPr>
          <p:nvPr>
            <p:ph type="body" idx="2"/>
          </p:nvPr>
        </p:nvSpPr>
        <p:spPr>
          <a:xfrm>
            <a:off x="2212950" y="5568910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Early intervention is necessary.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xfrm>
            <a:off x="1094232" y="24239"/>
            <a:ext cx="107807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Phase 2: 6 Focus Groups</a:t>
            </a:r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body" idx="1"/>
          </p:nvPr>
        </p:nvSpPr>
        <p:spPr>
          <a:xfrm>
            <a:off x="982725" y="1182525"/>
            <a:ext cx="111186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Younger students’ </a:t>
            </a:r>
            <a:r>
              <a:rPr lang="en-US" b="1"/>
              <a:t>lack of disability awareness, self-determination, and self-advocacy skills</a:t>
            </a:r>
            <a:endParaRPr/>
          </a:p>
          <a:p>
            <a:pPr marL="919163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Potential causes: </a:t>
            </a:r>
            <a:endParaRPr/>
          </a:p>
          <a:p>
            <a:pPr marL="1376362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Parents often resist telling their students about their disabilities, which increases the stigma when the disability is disclosed.</a:t>
            </a:r>
            <a:endParaRPr/>
          </a:p>
          <a:p>
            <a:pPr marL="1376362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Students are not  given opportunities to understand why they have classroom accommodations and how those accommodations will translate to the workplace. </a:t>
            </a:r>
            <a:endParaRPr/>
          </a:p>
          <a:p>
            <a:pPr marL="1376363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VR Counselors become the “dream killers” and students may refuse VR services.</a:t>
            </a:r>
            <a:endParaRPr/>
          </a:p>
          <a:p>
            <a:pPr marL="1376363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6363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 b="1"/>
          </a:p>
          <a:p>
            <a:pPr marL="461963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7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Phase 2:  6 Focus Groups </a:t>
            </a:r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body" idx="1"/>
          </p:nvPr>
        </p:nvSpPr>
        <p:spPr>
          <a:xfrm>
            <a:off x="1094225" y="1458400"/>
            <a:ext cx="10632000" cy="4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570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0418"/>
              <a:buChar char="•"/>
            </a:pPr>
            <a:r>
              <a:rPr lang="en-US" sz="3380"/>
              <a:t>Limited opportunities to provide Pre-ETS to students with disabilities, ages 14-16</a:t>
            </a:r>
            <a:r>
              <a:rPr lang="en-US" sz="3380" b="1"/>
              <a:t>, during the school day</a:t>
            </a:r>
            <a:endParaRPr sz="338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380"/>
          </a:p>
          <a:p>
            <a:pPr marL="914400" lvl="1" indent="-3570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9869"/>
              <a:buFont typeface="Noto Sans Symbols"/>
              <a:buChar char="❑"/>
            </a:pPr>
            <a:r>
              <a:rPr lang="en-US" sz="2980"/>
              <a:t>Possible causes: </a:t>
            </a:r>
            <a:endParaRPr sz="2980"/>
          </a:p>
          <a:p>
            <a:pPr marL="1371600" lvl="2" indent="-35708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92249"/>
              <a:buFont typeface="Courier New"/>
              <a:buChar char="o"/>
            </a:pPr>
            <a:r>
              <a:rPr lang="en-US" sz="2580"/>
              <a:t>Misconceptions about school personnel roles and responsibilities</a:t>
            </a:r>
            <a:endParaRPr sz="2580"/>
          </a:p>
          <a:p>
            <a:pPr marL="1371600" lvl="2" indent="-3570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2249"/>
              <a:buFont typeface="Courier New"/>
              <a:buChar char="o"/>
            </a:pPr>
            <a:r>
              <a:rPr lang="en-US" sz="2580"/>
              <a:t>Lack of understanding on the impact of TWC/ISD collaboration in providing Pre-ETS for younger students with disabilities </a:t>
            </a:r>
            <a:endParaRPr sz="2580"/>
          </a:p>
          <a:p>
            <a:pPr marL="1371600" lvl="2" indent="-3570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2249"/>
              <a:buFont typeface="Courier New"/>
              <a:buChar char="o"/>
            </a:pPr>
            <a:r>
              <a:rPr lang="en-US" sz="2580"/>
              <a:t>Transportation/capacity to participate in Pre-ETS outside of school  </a:t>
            </a:r>
            <a:endParaRPr sz="2580"/>
          </a:p>
          <a:p>
            <a: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0000"/>
              <a:buFont typeface="Courier New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924676c1f_0_10"/>
          <p:cNvSpPr txBox="1">
            <a:spLocks noGrp="1"/>
          </p:cNvSpPr>
          <p:nvPr>
            <p:ph type="title"/>
          </p:nvPr>
        </p:nvSpPr>
        <p:spPr>
          <a:xfrm>
            <a:off x="968782" y="86325"/>
            <a:ext cx="1078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Conferences</a:t>
            </a:r>
            <a:endParaRPr/>
          </a:p>
        </p:txBody>
      </p:sp>
      <p:sp>
        <p:nvSpPr>
          <p:cNvPr id="297" name="Google Shape;297;g2f924676c1f_0_10"/>
          <p:cNvSpPr txBox="1">
            <a:spLocks noGrp="1"/>
          </p:cNvSpPr>
          <p:nvPr>
            <p:ph type="body" idx="1"/>
          </p:nvPr>
        </p:nvSpPr>
        <p:spPr>
          <a:xfrm>
            <a:off x="5871925" y="933900"/>
            <a:ext cx="5938200" cy="499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Created opportunities to learn about each other’s systems and procedures</a:t>
            </a:r>
            <a:endParaRPr sz="2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Highlighted outstanding school-VR teams</a:t>
            </a:r>
            <a:endParaRPr sz="2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Addressed barriers to Pre-ETS service delivery through collaborative teaming</a:t>
            </a:r>
            <a:endParaRPr sz="2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Provided training on transition assessment and best practices</a:t>
            </a:r>
            <a:endParaRPr sz="2600"/>
          </a:p>
        </p:txBody>
      </p:sp>
      <p:sp>
        <p:nvSpPr>
          <p:cNvPr id="298" name="Google Shape;298;g2f924676c1f_0_10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g2f924676c1f_0_10" descr="Picture of regional conference attendees working together at tables. One person at each table is taking notes on a flip chart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50" y="1412025"/>
            <a:ext cx="4692475" cy="35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8808da565_0_6"/>
          <p:cNvSpPr txBox="1">
            <a:spLocks noGrp="1"/>
          </p:cNvSpPr>
          <p:nvPr>
            <p:ph type="title"/>
          </p:nvPr>
        </p:nvSpPr>
        <p:spPr>
          <a:xfrm>
            <a:off x="1094228" y="36725"/>
            <a:ext cx="6506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Statewide Conference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3"/>
              <a:t>5 keynote + 18 Breakout Sessions</a:t>
            </a:r>
            <a:endParaRPr sz="2633"/>
          </a:p>
        </p:txBody>
      </p:sp>
      <p:sp>
        <p:nvSpPr>
          <p:cNvPr id="305" name="Google Shape;305;g308808da565_0_6"/>
          <p:cNvSpPr txBox="1">
            <a:spLocks noGrp="1"/>
          </p:cNvSpPr>
          <p:nvPr>
            <p:ph type="body" idx="1"/>
          </p:nvPr>
        </p:nvSpPr>
        <p:spPr>
          <a:xfrm>
            <a:off x="926950" y="1362425"/>
            <a:ext cx="3871800" cy="470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Addressing needs identified by focus groups and regional conference attendees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Opportunities to collaborate and plan implementation of new approaches to serving younger teens</a:t>
            </a:r>
            <a:endParaRPr sz="2400"/>
          </a:p>
        </p:txBody>
      </p:sp>
      <p:sp>
        <p:nvSpPr>
          <p:cNvPr id="306" name="Google Shape;306;g308808da565_0_6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g308808da565_0_6" descr="Picture of Ed Serna presenting to the statewide conferenc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9" y="259000"/>
            <a:ext cx="3457075" cy="259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08808da565_0_6" descr="Picture of local teams seated at round tables working together. One team member is standing and writing on a flip chart page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51" y="1972850"/>
            <a:ext cx="3457075" cy="259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08808da565_0_6" descr="Picture of Kristen Davis presenting at the 2023 Statewide Conference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900" y="3244462"/>
            <a:ext cx="3457075" cy="259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8808da565_0_0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and Statewide Conferences</a:t>
            </a:r>
            <a:endParaRPr/>
          </a:p>
        </p:txBody>
      </p:sp>
      <p:sp>
        <p:nvSpPr>
          <p:cNvPr id="315" name="Google Shape;315;g308808da565_0_0"/>
          <p:cNvSpPr txBox="1">
            <a:spLocks noGrp="1"/>
          </p:cNvSpPr>
          <p:nvPr>
            <p:ph type="body" idx="1"/>
          </p:nvPr>
        </p:nvSpPr>
        <p:spPr>
          <a:xfrm>
            <a:off x="1094232" y="1825625"/>
            <a:ext cx="10780800" cy="394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Most helpful to the conference participants: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Collaboration, networking with local schools and VR counselors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Learning about the work of other school districts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New themes: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Transition assessments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Learning about iGROW/resources for rural areas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Learning about the Work-Based Learning Project </a:t>
            </a:r>
            <a:endParaRPr sz="3200"/>
          </a:p>
        </p:txBody>
      </p:sp>
      <p:sp>
        <p:nvSpPr>
          <p:cNvPr id="316" name="Google Shape;316;g308808da565_0_0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f924676c1f_0_18"/>
          <p:cNvSpPr txBox="1">
            <a:spLocks noGrp="1"/>
          </p:cNvSpPr>
          <p:nvPr>
            <p:ph type="title"/>
          </p:nvPr>
        </p:nvSpPr>
        <p:spPr>
          <a:xfrm>
            <a:off x="1024557" y="100300"/>
            <a:ext cx="1078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Showcases </a:t>
            </a:r>
            <a:endParaRPr/>
          </a:p>
        </p:txBody>
      </p:sp>
      <p:sp>
        <p:nvSpPr>
          <p:cNvPr id="322" name="Google Shape;322;g2f924676c1f_0_18"/>
          <p:cNvSpPr txBox="1">
            <a:spLocks noGrp="1"/>
          </p:cNvSpPr>
          <p:nvPr>
            <p:ph type="body" idx="1"/>
          </p:nvPr>
        </p:nvSpPr>
        <p:spPr>
          <a:xfrm>
            <a:off x="6847675" y="1122725"/>
            <a:ext cx="5218800" cy="422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dirty="0"/>
              <a:t>Regional showcases provided practical strategies to address the barriers identified by focus groups and highlighted innovative approaches to serving younger teens.</a:t>
            </a:r>
            <a:endParaRPr sz="3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323" name="Google Shape;323;g2f924676c1f_0_18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g2f924676c1f_0_18" descr="Picture of participants listening to a regional showcase presentation. Two presenters with screens are speaking to a large group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75" y="3676325"/>
            <a:ext cx="4134221" cy="22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f924676c1f_0_18" descr="Picture of participants listening to a regional showcase presentation. Three presenters with screens are speaking to a large group.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25" y="1122725"/>
            <a:ext cx="3860577" cy="22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35f410b4e_0_3354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Rationale: MOU (continued)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77" name="Google Shape;77;g2835f410b4e_0_3354"/>
          <p:cNvSpPr txBox="1">
            <a:spLocks noGrp="1"/>
          </p:cNvSpPr>
          <p:nvPr>
            <p:ph type="body" idx="1"/>
          </p:nvPr>
        </p:nvSpPr>
        <p:spPr>
          <a:xfrm>
            <a:off x="1094232" y="1825625"/>
            <a:ext cx="107808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To institute mechanisms to ensure VR staff can attend ARD meetings when invited and as appropriate.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To clarify each party’s roles and responsibilities, including financial responsibilities.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Strengthen relationships between TEA, TWC, Education Service Centers (ESCs), LEAs, higher education entities, and businesses to facilitate successful outcomes for students with disabilities.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78" name="Google Shape;78;g2835f410b4e_0_3354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094220" y="30517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Taken Together</a:t>
            </a:r>
            <a:endParaRPr/>
          </a:p>
        </p:txBody>
      </p:sp>
      <p:sp>
        <p:nvSpPr>
          <p:cNvPr id="331" name="Google Shape;331;p21"/>
          <p:cNvSpPr txBox="1">
            <a:spLocks noGrp="1"/>
          </p:cNvSpPr>
          <p:nvPr>
            <p:ph type="body" idx="1"/>
          </p:nvPr>
        </p:nvSpPr>
        <p:spPr>
          <a:xfrm>
            <a:off x="1137025" y="1478900"/>
            <a:ext cx="10780800" cy="4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★"/>
            </a:pPr>
            <a:r>
              <a:rPr lang="en-US"/>
              <a:t>Collaboration and communication between schools and VRs have been improving </a:t>
            </a:r>
            <a:r>
              <a:rPr lang="en-US" b="1"/>
              <a:t>AND </a:t>
            </a:r>
            <a:r>
              <a:rPr lang="en-US"/>
              <a:t>remain as ongoing challenges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★"/>
            </a:pPr>
            <a:r>
              <a:rPr lang="en-US"/>
              <a:t>78% of survey respondents report increased collaboration , but this is still seen as an ongoing need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★"/>
            </a:pPr>
            <a:r>
              <a:rPr lang="en-US"/>
              <a:t>Roles are more defined, which helps identify who to contact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★"/>
            </a:pPr>
            <a:r>
              <a:rPr lang="en-US"/>
              <a:t>Increasing awareness to identify and involve students </a:t>
            </a:r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98c5c7741_0_147"/>
          <p:cNvSpPr txBox="1">
            <a:spLocks noGrp="1"/>
          </p:cNvSpPr>
          <p:nvPr>
            <p:ph type="title"/>
          </p:nvPr>
        </p:nvSpPr>
        <p:spPr>
          <a:xfrm>
            <a:off x="1042857" y="0"/>
            <a:ext cx="1078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 Challenges</a:t>
            </a:r>
            <a:endParaRPr/>
          </a:p>
        </p:txBody>
      </p:sp>
      <p:sp>
        <p:nvSpPr>
          <p:cNvPr id="338" name="Google Shape;338;g2f98c5c7741_0_147"/>
          <p:cNvSpPr txBox="1">
            <a:spLocks noGrp="1"/>
          </p:cNvSpPr>
          <p:nvPr>
            <p:ph type="body" idx="1"/>
          </p:nvPr>
        </p:nvSpPr>
        <p:spPr>
          <a:xfrm>
            <a:off x="1612575" y="1325700"/>
            <a:ext cx="9162000" cy="334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Communication and collaboration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Lack of staff and frequent turnover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High case load of VR counselors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More staff needs in rural areas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Continued emphasis on older high school students </a:t>
            </a:r>
            <a:endParaRPr/>
          </a:p>
        </p:txBody>
      </p:sp>
      <p:sp>
        <p:nvSpPr>
          <p:cNvPr id="339" name="Google Shape;339;g2f98c5c7741_0_147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98c5c7741_0_160"/>
          <p:cNvSpPr txBox="1">
            <a:spLocks noGrp="1"/>
          </p:cNvSpPr>
          <p:nvPr>
            <p:ph type="title"/>
          </p:nvPr>
        </p:nvSpPr>
        <p:spPr>
          <a:xfrm>
            <a:off x="1167384" y="2024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 Challenges </a:t>
            </a:r>
            <a:endParaRPr/>
          </a:p>
        </p:txBody>
      </p:sp>
      <p:sp>
        <p:nvSpPr>
          <p:cNvPr id="345" name="Google Shape;345;g2f98c5c7741_0_160"/>
          <p:cNvSpPr txBox="1">
            <a:spLocks noGrp="1"/>
          </p:cNvSpPr>
          <p:nvPr>
            <p:ph type="body" idx="1"/>
          </p:nvPr>
        </p:nvSpPr>
        <p:spPr>
          <a:xfrm>
            <a:off x="1167384" y="1690825"/>
            <a:ext cx="5181600" cy="39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TWC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US"/>
              <a:t>Parental involvement and understanding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US"/>
              <a:t>School schedule and access to students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US"/>
              <a:t>Competing priorities and limited VR resources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f98c5c7741_0_160"/>
          <p:cNvSpPr txBox="1">
            <a:spLocks noGrp="1"/>
          </p:cNvSpPr>
          <p:nvPr>
            <p:ph type="body" idx="2"/>
          </p:nvPr>
        </p:nvSpPr>
        <p:spPr>
          <a:xfrm>
            <a:off x="6501384" y="1690825"/>
            <a:ext cx="5181600" cy="39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Educators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Limited staffing and resources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Communication with TWC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Parental involvement  </a:t>
            </a:r>
            <a:endParaRPr/>
          </a:p>
        </p:txBody>
      </p:sp>
      <p:sp>
        <p:nvSpPr>
          <p:cNvPr id="347" name="Google Shape;347;g2f98c5c7741_0_160"/>
          <p:cNvSpPr txBox="1">
            <a:spLocks noGrp="1"/>
          </p:cNvSpPr>
          <p:nvPr>
            <p:ph type="body" idx="3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98c5c7741_0_153"/>
          <p:cNvSpPr txBox="1">
            <a:spLocks noGrp="1"/>
          </p:cNvSpPr>
          <p:nvPr>
            <p:ph type="title"/>
          </p:nvPr>
        </p:nvSpPr>
        <p:spPr>
          <a:xfrm>
            <a:off x="1167384" y="1168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Continued Training Needs</a:t>
            </a:r>
            <a:endParaRPr/>
          </a:p>
        </p:txBody>
      </p:sp>
      <p:sp>
        <p:nvSpPr>
          <p:cNvPr id="353" name="Google Shape;353;g2f98c5c7741_0_153"/>
          <p:cNvSpPr txBox="1">
            <a:spLocks noGrp="1"/>
          </p:cNvSpPr>
          <p:nvPr>
            <p:ph type="body" idx="2"/>
          </p:nvPr>
        </p:nvSpPr>
        <p:spPr>
          <a:xfrm>
            <a:off x="1124950" y="1169550"/>
            <a:ext cx="10261500" cy="445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225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538"/>
              <a:buChar char="•"/>
            </a:pPr>
            <a:r>
              <a:rPr lang="en-US" sz="2600"/>
              <a:t>Streamlining the VR application process and improve the communication about timelines for students and educators 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225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538"/>
              <a:buChar char="•"/>
            </a:pPr>
            <a:r>
              <a:rPr lang="en-US" sz="2600"/>
              <a:t>Early intervention strategies for students of 14-16 years old, smoother VR service integration 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225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538"/>
              <a:buChar char="•"/>
            </a:pPr>
            <a:r>
              <a:rPr lang="en-US" sz="2600"/>
              <a:t>Enhancing communication and collaboration with educators 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225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538"/>
              <a:buChar char="•"/>
            </a:pPr>
            <a:r>
              <a:rPr lang="en-US" sz="2600"/>
              <a:t>Working with parents: best practices to build trust and collaborate </a:t>
            </a:r>
            <a:endParaRPr sz="2600"/>
          </a:p>
        </p:txBody>
      </p:sp>
      <p:sp>
        <p:nvSpPr>
          <p:cNvPr id="354" name="Google Shape;354;g2f98c5c7741_0_153"/>
          <p:cNvSpPr txBox="1">
            <a:spLocks noGrp="1"/>
          </p:cNvSpPr>
          <p:nvPr>
            <p:ph type="body" idx="3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8ac8456099_0_14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60" name="Google Shape;360;g28ac8456099_0_14"/>
          <p:cNvSpPr txBox="1">
            <a:spLocks noGrp="1"/>
          </p:cNvSpPr>
          <p:nvPr>
            <p:ph type="title" idx="4294967295"/>
          </p:nvPr>
        </p:nvSpPr>
        <p:spPr>
          <a:xfrm>
            <a:off x="1292402" y="2169647"/>
            <a:ext cx="9607200" cy="2801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Thanks to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TWC’s Leadership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and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State Office Transition Team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08fa3db5b1_0_4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66" name="Google Shape;366;g308fa3db5b1_0_4"/>
          <p:cNvSpPr txBox="1">
            <a:spLocks noGrp="1"/>
          </p:cNvSpPr>
          <p:nvPr>
            <p:ph type="title" idx="4294967295"/>
          </p:nvPr>
        </p:nvSpPr>
        <p:spPr>
          <a:xfrm>
            <a:off x="1225752" y="976947"/>
            <a:ext cx="9607200" cy="48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Thanks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TWC Regional Directors, Deputy Regional Directors, Program Specialists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ESC Transition Specialists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8fa3db5b1_0_9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72" name="Google Shape;372;g308fa3db5b1_0_9"/>
          <p:cNvSpPr txBox="1">
            <a:spLocks noGrp="1"/>
          </p:cNvSpPr>
          <p:nvPr>
            <p:ph type="title" idx="4294967295"/>
          </p:nvPr>
        </p:nvSpPr>
        <p:spPr>
          <a:xfrm>
            <a:off x="1292402" y="2169647"/>
            <a:ext cx="9607200" cy="1446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Thanks to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Our Focus Group Participants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0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78" name="Google Shape;378;p4"/>
          <p:cNvSpPr txBox="1">
            <a:spLocks noGrp="1"/>
          </p:cNvSpPr>
          <p:nvPr>
            <p:ph type="title" idx="4294967295"/>
          </p:nvPr>
        </p:nvSpPr>
        <p:spPr>
          <a:xfrm>
            <a:off x="1225725" y="2365617"/>
            <a:ext cx="9607200" cy="212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Thanks to our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Regional Conference Presenters and Panelists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8ac8456099_0_5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84" name="Google Shape;384;g28ac8456099_0_5"/>
          <p:cNvSpPr txBox="1">
            <a:spLocks noGrp="1"/>
          </p:cNvSpPr>
          <p:nvPr>
            <p:ph type="title" idx="4294967295"/>
          </p:nvPr>
        </p:nvSpPr>
        <p:spPr>
          <a:xfrm>
            <a:off x="1292352" y="2633472"/>
            <a:ext cx="9607200" cy="14465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Thanks to our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Regional Showcase Presenters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ac8456099_0_19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90" name="Google Shape;390;g28ac8456099_0_19"/>
          <p:cNvSpPr txBox="1">
            <a:spLocks noGrp="1"/>
          </p:cNvSpPr>
          <p:nvPr>
            <p:ph type="title" idx="4294967295"/>
          </p:nvPr>
        </p:nvSpPr>
        <p:spPr>
          <a:xfrm>
            <a:off x="1292352" y="2633472"/>
            <a:ext cx="9607200" cy="14465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Thanks to our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Statewide Conference Presenters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98c5c7741_0_72"/>
          <p:cNvSpPr txBox="1">
            <a:spLocks noGrp="1"/>
          </p:cNvSpPr>
          <p:nvPr>
            <p:ph type="title"/>
          </p:nvPr>
        </p:nvSpPr>
        <p:spPr>
          <a:xfrm>
            <a:off x="1094232" y="3977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>
                <a:solidFill>
                  <a:srgbClr val="500000"/>
                </a:solidFill>
              </a:rPr>
              <a:t>Rationale: Findings from Research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84" name="Google Shape;84;g2f98c5c7741_0_72"/>
          <p:cNvSpPr txBox="1">
            <a:spLocks noGrp="1"/>
          </p:cNvSpPr>
          <p:nvPr>
            <p:ph type="body" idx="1"/>
          </p:nvPr>
        </p:nvSpPr>
        <p:spPr>
          <a:xfrm>
            <a:off x="1042850" y="1149000"/>
            <a:ext cx="10780800" cy="4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Texas: Individuals with disabilities represented only 6% of people employed </a:t>
            </a:r>
            <a:r>
              <a:rPr lang="en-US" sz="1200"/>
              <a:t>(Texas Workforce  Investment Council, 2016).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Evidence-based practice to prepare for transition to employment: </a:t>
            </a:r>
            <a:r>
              <a:rPr lang="en-US" sz="1200"/>
              <a:t>(Bellman et al., 2014; Lee &amp; Carter, 2012)</a:t>
            </a:r>
            <a:r>
              <a:rPr lang="en-US"/>
              <a:t> </a:t>
            </a:r>
            <a:endParaRPr/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/>
              <a:t>Early experiences</a:t>
            </a:r>
            <a:endParaRPr/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/>
              <a:t>Supported internships</a:t>
            </a:r>
            <a:endParaRPr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Collaboration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8ac8456099_0_24"/>
          <p:cNvSpPr txBox="1">
            <a:spLocks noGrp="1"/>
          </p:cNvSpPr>
          <p:nvPr>
            <p:ph type="body" idx="1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sp>
        <p:nvSpPr>
          <p:cNvPr id="396" name="Google Shape;396;g28ac8456099_0_24"/>
          <p:cNvSpPr txBox="1">
            <a:spLocks noGrp="1"/>
          </p:cNvSpPr>
          <p:nvPr>
            <p:ph type="title" idx="4294967295"/>
          </p:nvPr>
        </p:nvSpPr>
        <p:spPr>
          <a:xfrm>
            <a:off x="884351" y="1901188"/>
            <a:ext cx="10289998" cy="26776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And Thanks to All of You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"/>
              </a:rPr>
              <a:t>for Your Dedicated Service to our Transition-Aged Youth!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9bf55ea7f_0_83"/>
          <p:cNvSpPr txBox="1">
            <a:spLocks noGrp="1"/>
          </p:cNvSpPr>
          <p:nvPr>
            <p:ph type="title"/>
          </p:nvPr>
        </p:nvSpPr>
        <p:spPr>
          <a:xfrm>
            <a:off x="1024525" y="61850"/>
            <a:ext cx="11167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500000"/>
                </a:solidFill>
              </a:rPr>
              <a:t>Eight Substantiated Practices </a:t>
            </a:r>
            <a:endParaRPr sz="3400" dirty="0">
              <a:solidFill>
                <a:srgbClr val="5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00000"/>
                </a:solidFill>
              </a:rPr>
              <a:t>(Landmark, Ju, &amp; Zhang, 2010)</a:t>
            </a:r>
            <a:endParaRPr sz="3000" dirty="0">
              <a:solidFill>
                <a:srgbClr val="500000"/>
              </a:solidFill>
            </a:endParaRPr>
          </a:p>
        </p:txBody>
      </p:sp>
      <p:sp>
        <p:nvSpPr>
          <p:cNvPr id="90" name="Google Shape;90;g2f9bf55ea7f_0_83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g2f9bf55ea7f_0_83" descr="List of practices:&#10;paid or unpaid work experience&#10;employment preparation&#10;family involvement&#10;general education inclusion&#10;social skills training&#10;daily living skills training&#10;self-determination skills training&#10;community or agency collaboratio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86" b="23287"/>
          <a:stretch/>
        </p:blipFill>
        <p:spPr>
          <a:xfrm>
            <a:off x="1175175" y="1387550"/>
            <a:ext cx="10371024" cy="44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9bf55ea7f_0_76"/>
          <p:cNvSpPr txBox="1">
            <a:spLocks noGrp="1"/>
          </p:cNvSpPr>
          <p:nvPr>
            <p:ph type="body" idx="2"/>
          </p:nvPr>
        </p:nvSpPr>
        <p:spPr>
          <a:xfrm>
            <a:off x="757464" y="5662671"/>
            <a:ext cx="3550132" cy="39660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(Kohler et al., 2016)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7" name="Google Shape;97;g2f9bf55ea7f_0_76" descr="Visual of the taxonomy for transition planning, with connections to student-focused planning, student development, interagency collaboration, program structure, and family involvemen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850" y="83626"/>
            <a:ext cx="10730976" cy="53917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8C2A0-521D-43AA-CDEC-8DC099A1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32" y="-1325563"/>
            <a:ext cx="10780776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The transition taxonomy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9bf55ea7f_0_90"/>
          <p:cNvSpPr txBox="1">
            <a:spLocks noGrp="1"/>
          </p:cNvSpPr>
          <p:nvPr>
            <p:ph type="title"/>
          </p:nvPr>
        </p:nvSpPr>
        <p:spPr>
          <a:xfrm>
            <a:off x="1108182" y="124547"/>
            <a:ext cx="107808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500000"/>
                </a:solidFill>
              </a:rPr>
              <a:t>Interagency Collaboration</a:t>
            </a:r>
            <a:endParaRPr dirty="0">
              <a:solidFill>
                <a:srgbClr val="500000"/>
              </a:solidFill>
            </a:endParaRPr>
          </a:p>
        </p:txBody>
      </p:sp>
      <p:sp>
        <p:nvSpPr>
          <p:cNvPr id="103" name="Google Shape;103;g2f9bf55ea7f_0_90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endParaRPr/>
          </a:p>
        </p:txBody>
      </p:sp>
      <p:grpSp>
        <p:nvGrpSpPr>
          <p:cNvPr id="104" name="Google Shape;104;g2f9bf55ea7f_0_90" descr="Image of agencies, community support providers, education agencies, and families all contributing to transition planning,"/>
          <p:cNvGrpSpPr/>
          <p:nvPr/>
        </p:nvGrpSpPr>
        <p:grpSpPr>
          <a:xfrm>
            <a:off x="2194697" y="822047"/>
            <a:ext cx="5677212" cy="3888184"/>
            <a:chOff x="1290548" y="102214"/>
            <a:chExt cx="5266430" cy="3698102"/>
          </a:xfrm>
        </p:grpSpPr>
        <p:sp>
          <p:nvSpPr>
            <p:cNvPr id="105" name="Google Shape;105;g2f9bf55ea7f_0_90"/>
            <p:cNvSpPr/>
            <p:nvPr/>
          </p:nvSpPr>
          <p:spPr>
            <a:xfrm>
              <a:off x="3817936" y="2066016"/>
              <a:ext cx="1734300" cy="1734300"/>
            </a:xfrm>
            <a:prstGeom prst="ellipse">
              <a:avLst/>
            </a:prstGeom>
            <a:solidFill>
              <a:srgbClr val="74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2f9bf55ea7f_0_90"/>
            <p:cNvSpPr txBox="1"/>
            <p:nvPr/>
          </p:nvSpPr>
          <p:spPr>
            <a:xfrm>
              <a:off x="4071936" y="2320016"/>
              <a:ext cx="1226400" cy="12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Transition planning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2f9bf55ea7f_0_90"/>
            <p:cNvSpPr/>
            <p:nvPr/>
          </p:nvSpPr>
          <p:spPr>
            <a:xfrm rot="-9819866">
              <a:off x="2617286" y="2460697"/>
              <a:ext cx="1204213" cy="47304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2f9bf55ea7f_0_90"/>
            <p:cNvSpPr txBox="1"/>
            <p:nvPr/>
          </p:nvSpPr>
          <p:spPr>
            <a:xfrm>
              <a:off x="1290548" y="1784090"/>
              <a:ext cx="1570500" cy="12408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Agencies outside school 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f9bf55ea7f_0_90"/>
            <p:cNvSpPr/>
            <p:nvPr/>
          </p:nvSpPr>
          <p:spPr>
            <a:xfrm rot="-7489220">
              <a:off x="3040947" y="1384860"/>
              <a:ext cx="1328710" cy="49441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f9bf55ea7f_0_90"/>
            <p:cNvSpPr txBox="1"/>
            <p:nvPr/>
          </p:nvSpPr>
          <p:spPr>
            <a:xfrm>
              <a:off x="2698473" y="196007"/>
              <a:ext cx="1734300" cy="12408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Community support providers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f9bf55ea7f_0_90"/>
            <p:cNvSpPr/>
            <p:nvPr/>
          </p:nvSpPr>
          <p:spPr>
            <a:xfrm rot="-3856805">
              <a:off x="4905205" y="1378289"/>
              <a:ext cx="1382577" cy="47512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f9bf55ea7f_0_90"/>
            <p:cNvSpPr txBox="1"/>
            <p:nvPr/>
          </p:nvSpPr>
          <p:spPr>
            <a:xfrm>
              <a:off x="4986478" y="102214"/>
              <a:ext cx="1570500" cy="12408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agencies</a:t>
              </a:r>
              <a:endParaRPr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f9bf55ea7f_0_90"/>
          <p:cNvSpPr/>
          <p:nvPr/>
        </p:nvSpPr>
        <p:spPr>
          <a:xfrm>
            <a:off x="2297804" y="4795632"/>
            <a:ext cx="7463100" cy="104850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Holistic and supportive transition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Meaningful employment exploration opportunities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f9bf55ea7f_0_90"/>
          <p:cNvSpPr txBox="1"/>
          <p:nvPr/>
        </p:nvSpPr>
        <p:spPr>
          <a:xfrm>
            <a:off x="7905464" y="2413616"/>
            <a:ext cx="1692900" cy="1304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f9bf55ea7f_0_90" descr="arrow pointing from families to transition planning"/>
          <p:cNvSpPr/>
          <p:nvPr/>
        </p:nvSpPr>
        <p:spPr>
          <a:xfrm rot="-1121577">
            <a:off x="6792412" y="3213813"/>
            <a:ext cx="1453682" cy="51210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35f410b4e_0_3384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500000"/>
                </a:solidFill>
              </a:rPr>
              <a:t>GO TEXAS!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121" name="Google Shape;121;g2835f410b4e_0_3384"/>
          <p:cNvSpPr txBox="1">
            <a:spLocks noGrp="1"/>
          </p:cNvSpPr>
          <p:nvPr>
            <p:ph type="body" idx="1"/>
          </p:nvPr>
        </p:nvSpPr>
        <p:spPr>
          <a:xfrm>
            <a:off x="1094232" y="1825625"/>
            <a:ext cx="107808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Texas is the </a:t>
            </a:r>
            <a:r>
              <a:rPr lang="en-US" u="sng"/>
              <a:t>first</a:t>
            </a:r>
            <a:r>
              <a:rPr lang="en-US"/>
              <a:t> to engage in statewide capacity building to realize the goal of the MOU by funding a series of three-tier capacity building activities.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are proud that the Center on Disability and Development at Texas A&amp;M is entrusted with the tasks of implementing these activities.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2" name="Google Shape;122;g2835f410b4e_0_3384"/>
          <p:cNvSpPr txBox="1">
            <a:spLocks noGrp="1"/>
          </p:cNvSpPr>
          <p:nvPr>
            <p:ph type="body" idx="2"/>
          </p:nvPr>
        </p:nvSpPr>
        <p:spPr>
          <a:xfrm>
            <a:off x="2146300" y="6229922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35f410b4e_0_3378"/>
          <p:cNvSpPr txBox="1">
            <a:spLocks noGrp="1"/>
          </p:cNvSpPr>
          <p:nvPr>
            <p:ph type="title"/>
          </p:nvPr>
        </p:nvSpPr>
        <p:spPr>
          <a:xfrm>
            <a:off x="1094232" y="365125"/>
            <a:ext cx="1078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dirty="0">
                <a:solidFill>
                  <a:srgbClr val="500000"/>
                </a:solidFill>
              </a:rPr>
              <a:t>Purpose: Capacity Building Project</a:t>
            </a:r>
            <a:endParaRPr dirty="0">
              <a:solidFill>
                <a:srgbClr val="500000"/>
              </a:solidFill>
            </a:endParaRPr>
          </a:p>
        </p:txBody>
      </p:sp>
      <p:sp>
        <p:nvSpPr>
          <p:cNvPr id="128" name="Google Shape;128;g2835f410b4e_0_3378"/>
          <p:cNvSpPr txBox="1">
            <a:spLocks noGrp="1"/>
          </p:cNvSpPr>
          <p:nvPr>
            <p:ph type="body" idx="1"/>
          </p:nvPr>
        </p:nvSpPr>
        <p:spPr>
          <a:xfrm>
            <a:off x="983164" y="1365431"/>
            <a:ext cx="107808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 dirty="0"/>
              <a:t>To </a:t>
            </a:r>
            <a:r>
              <a:rPr lang="en-US" b="1" dirty="0"/>
              <a:t>enhance interagency collaboration</a:t>
            </a:r>
            <a:r>
              <a:rPr lang="en-US" dirty="0"/>
              <a:t>, especially between schools and workforce commission.</a:t>
            </a:r>
            <a:endParaRPr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Provide real-life and virtual platforms for networking and team building activities during and after the conference, </a:t>
            </a:r>
            <a:endParaRPr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Feature both national and local experts who will help us engage in evidence-based and best practices, </a:t>
            </a:r>
            <a:endParaRPr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Offer a variety of tools and perspectives that will broaden our vision and enhance our practices, and  </a:t>
            </a:r>
            <a:endParaRPr dirty="0"/>
          </a:p>
          <a:p>
            <a:pPr marL="914400" lvl="1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Culminate with group activities to develop goals at the regional and local levels. 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 dirty="0"/>
              <a:t>Our hope is this work would sustain your zeal and </a:t>
            </a:r>
            <a:r>
              <a:rPr lang="en-US" b="1" dirty="0"/>
              <a:t>love for transition services in Texas</a:t>
            </a:r>
            <a:r>
              <a:rPr lang="en-US" dirty="0"/>
              <a:t>. </a:t>
            </a:r>
            <a:endParaRPr b="1" dirty="0"/>
          </a:p>
        </p:txBody>
      </p:sp>
      <p:sp>
        <p:nvSpPr>
          <p:cNvPr id="129" name="Google Shape;129;g2835f410b4e_0_3378"/>
          <p:cNvSpPr txBox="1">
            <a:spLocks noGrp="1"/>
          </p:cNvSpPr>
          <p:nvPr>
            <p:ph type="body" idx="2"/>
          </p:nvPr>
        </p:nvSpPr>
        <p:spPr>
          <a:xfrm>
            <a:off x="2080199" y="5449750"/>
            <a:ext cx="77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</a:rPr>
              <a:t>Interagency Collaboration is CRITICAL for increasing postsecondary employment outcomes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1701</Words>
  <Application>Microsoft Macintosh PowerPoint</Application>
  <PresentationFormat>Widescreen</PresentationFormat>
  <Paragraphs>271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Open Sans</vt:lpstr>
      <vt:lpstr>Open Sans Light</vt:lpstr>
      <vt:lpstr>Courier New</vt:lpstr>
      <vt:lpstr>Arial</vt:lpstr>
      <vt:lpstr>Roboto</vt:lpstr>
      <vt:lpstr>Noto Sans Symbols</vt:lpstr>
      <vt:lpstr>Open Sans ExtraBold</vt:lpstr>
      <vt:lpstr>Office Theme</vt:lpstr>
      <vt:lpstr>Blazing a Trail</vt:lpstr>
      <vt:lpstr>Rationale:  Memorandum of Understanding (MOU)</vt:lpstr>
      <vt:lpstr>Rationale: MOU (continued)</vt:lpstr>
      <vt:lpstr>Rationale: Findings from Research</vt:lpstr>
      <vt:lpstr>Eight Substantiated Practices  (Landmark, Ju, &amp; Zhang, 2010)</vt:lpstr>
      <vt:lpstr>The transition taxonomy</vt:lpstr>
      <vt:lpstr>Interagency Collaboration</vt:lpstr>
      <vt:lpstr>GO TEXAS!</vt:lpstr>
      <vt:lpstr>Purpose: Capacity Building Project</vt:lpstr>
      <vt:lpstr>Capacity Building Project Roadmap</vt:lpstr>
      <vt:lpstr>Capacity Building: Phase 1</vt:lpstr>
      <vt:lpstr>Phase 1: 8 Focus Groups</vt:lpstr>
      <vt:lpstr>Phase 1: 6 Regional and 1 Statewide Conferences</vt:lpstr>
      <vt:lpstr>Collaborative Teams Formed in Phase 1</vt:lpstr>
      <vt:lpstr>Phase 1 Outcome: Transition Teams</vt:lpstr>
      <vt:lpstr>Collaborative Teams in Action</vt:lpstr>
      <vt:lpstr>Phase 1 Outcome: Transition Teams</vt:lpstr>
      <vt:lpstr>Phase 1 Outcome:  Collaborative Service Delivery Models</vt:lpstr>
      <vt:lpstr>Phase 1 Outcome:  Collaborative Service Delivery Models</vt:lpstr>
      <vt:lpstr>Phase 1 Outcome:  Pre-Employment Transition Services  (Pre-ETS) Catalog </vt:lpstr>
      <vt:lpstr>Rationale for Capacity Building Phase 2 </vt:lpstr>
      <vt:lpstr>Capacity Building: Phase 2</vt:lpstr>
      <vt:lpstr>Phase 2:  6 Focus Groups</vt:lpstr>
      <vt:lpstr>Phase 2: 6 Focus Groups</vt:lpstr>
      <vt:lpstr>Phase 2:  6 Focus Groups </vt:lpstr>
      <vt:lpstr>Regional Conferences</vt:lpstr>
      <vt:lpstr>2023 Statewide Conference 5 keynote + 18 Breakout Sessions</vt:lpstr>
      <vt:lpstr>Regional and Statewide Conferences</vt:lpstr>
      <vt:lpstr>Showcases </vt:lpstr>
      <vt:lpstr>Taken Together</vt:lpstr>
      <vt:lpstr>Ongoing Challenges</vt:lpstr>
      <vt:lpstr>Ongoing Challenges </vt:lpstr>
      <vt:lpstr>Continued Training Needs</vt:lpstr>
      <vt:lpstr>Thanks to  TWC’s Leadership  and the  State Office Transition Team </vt:lpstr>
      <vt:lpstr>Thanks to   TWC Regional Directors, Deputy Regional Directors, Program Specialists and ESC Transition Specialists</vt:lpstr>
      <vt:lpstr>Thanks to  Our Focus Group Participants</vt:lpstr>
      <vt:lpstr>Thanks to our  Regional Conference Presenters and Panelists</vt:lpstr>
      <vt:lpstr>Thanks to our  Regional Showcase Presenters</vt:lpstr>
      <vt:lpstr>Thanks to our  Statewide Conference Presenters</vt:lpstr>
      <vt:lpstr>And Thanks to All of You   for Your Dedicated Service to our Transition-Aged Youth!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Cano, Ryan</dc:creator>
  <cp:lastModifiedBy>Siegel, Joshua</cp:lastModifiedBy>
  <cp:revision>4</cp:revision>
  <dcterms:created xsi:type="dcterms:W3CDTF">2024-07-12T15:01:44Z</dcterms:created>
  <dcterms:modified xsi:type="dcterms:W3CDTF">2024-10-07T16:57:13Z</dcterms:modified>
</cp:coreProperties>
</file>