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7" r:id="rId4"/>
    <p:sldId id="259" r:id="rId5"/>
    <p:sldId id="267" r:id="rId6"/>
    <p:sldId id="260" r:id="rId7"/>
    <p:sldId id="265" r:id="rId8"/>
    <p:sldId id="261" r:id="rId9"/>
    <p:sldId id="262" r:id="rId10"/>
    <p:sldId id="263" r:id="rId11"/>
    <p:sldId id="266" r:id="rId12"/>
    <p:sldId id="268" r:id="rId13"/>
    <p:sldId id="269" r:id="rId14"/>
    <p:sldId id="270" r:id="rId15"/>
    <p:sldId id="272" r:id="rId16"/>
    <p:sldId id="275" r:id="rId17"/>
    <p:sldId id="276" r:id="rId18"/>
    <p:sldId id="271" r:id="rId19"/>
    <p:sldId id="279" r:id="rId20"/>
    <p:sldId id="277" r:id="rId21"/>
    <p:sldId id="280"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BAC097-343A-4A1C-AD13-D9F300A6859A}" v="13" dt="2024-09-23T19:29:55.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64110" autoAdjust="0"/>
  </p:normalViewPr>
  <p:slideViewPr>
    <p:cSldViewPr snapToGrid="0">
      <p:cViewPr varScale="1">
        <p:scale>
          <a:sx n="79" d="100"/>
          <a:sy n="79" d="100"/>
        </p:scale>
        <p:origin x="2440" y="1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3.xml.rels><?xml version="1.0" encoding="UTF-8" standalone="yes"?>
<Relationships xmlns="http://schemas.openxmlformats.org/package/2006/relationships"><Relationship Id="rId2" Type="http://schemas.openxmlformats.org/officeDocument/2006/relationships/hyperlink" Target="https://intra.twc.texas.gov/intranet/vrs/html/transition.html" TargetMode="External"/><Relationship Id="rId1" Type="http://schemas.openxmlformats.org/officeDocument/2006/relationships/hyperlink" Target="mailto:VR.Pre-ETS@twc.Texas.gov"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intra.twc.texas.gov/intranet/vrs/html/transition.html" TargetMode="External"/><Relationship Id="rId1" Type="http://schemas.openxmlformats.org/officeDocument/2006/relationships/hyperlink" Target="mailto:VR.Pre-ETS@twc.Texas.gov"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5B75D7-E590-4584-A6CB-74BB3C17615A}"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89A517E4-15A7-44C7-8C7F-AA80BE402B10}">
      <dgm:prSet/>
      <dgm:spPr/>
      <dgm:t>
        <a:bodyPr/>
        <a:lstStyle/>
        <a:p>
          <a:r>
            <a:rPr lang="en-US" dirty="0">
              <a:latin typeface="Amasis MT Pro Light" panose="02040304050005020304" pitchFamily="18" charset="0"/>
            </a:rPr>
            <a:t>To outline a process that can be used to identify the need for Pre-ETS and other VR services for younger students, ages 14-16.</a:t>
          </a:r>
        </a:p>
      </dgm:t>
    </dgm:pt>
    <dgm:pt modelId="{B7044756-F3A2-4824-94BD-33E79FD87195}" type="parTrans" cxnId="{9C4E4C98-90E7-437A-B842-145CDBADEB98}">
      <dgm:prSet/>
      <dgm:spPr/>
      <dgm:t>
        <a:bodyPr/>
        <a:lstStyle/>
        <a:p>
          <a:endParaRPr lang="en-US"/>
        </a:p>
      </dgm:t>
    </dgm:pt>
    <dgm:pt modelId="{BB06B222-9DD2-4745-A763-6CF0DCC3A666}" type="sibTrans" cxnId="{9C4E4C98-90E7-437A-B842-145CDBADEB98}">
      <dgm:prSet/>
      <dgm:spPr/>
      <dgm:t>
        <a:bodyPr/>
        <a:lstStyle/>
        <a:p>
          <a:endParaRPr lang="en-US"/>
        </a:p>
      </dgm:t>
    </dgm:pt>
    <dgm:pt modelId="{56A6ED3D-74E8-4407-B896-6662E02F7FA8}">
      <dgm:prSet/>
      <dgm:spPr/>
      <dgm:t>
        <a:bodyPr/>
        <a:lstStyle/>
        <a:p>
          <a:r>
            <a:rPr lang="en-US" dirty="0">
              <a:latin typeface="Amasis MT Pro Light" panose="02040304050005020304" pitchFamily="18" charset="0"/>
            </a:rPr>
            <a:t>To work through a case example to practice applying that process.</a:t>
          </a:r>
        </a:p>
      </dgm:t>
    </dgm:pt>
    <dgm:pt modelId="{8197AC5B-57A0-4179-9AF1-E9287D7BE137}" type="parTrans" cxnId="{BABAA707-492E-4E36-AB93-71DE54A68226}">
      <dgm:prSet/>
      <dgm:spPr/>
      <dgm:t>
        <a:bodyPr/>
        <a:lstStyle/>
        <a:p>
          <a:endParaRPr lang="en-US"/>
        </a:p>
      </dgm:t>
    </dgm:pt>
    <dgm:pt modelId="{D048FE1D-4051-40D9-8BDF-F3B32C10832E}" type="sibTrans" cxnId="{BABAA707-492E-4E36-AB93-71DE54A68226}">
      <dgm:prSet/>
      <dgm:spPr/>
      <dgm:t>
        <a:bodyPr/>
        <a:lstStyle/>
        <a:p>
          <a:endParaRPr lang="en-US"/>
        </a:p>
      </dgm:t>
    </dgm:pt>
    <dgm:pt modelId="{3AC1982E-663F-4E7A-965E-1BBF62231634}">
      <dgm:prSet/>
      <dgm:spPr/>
      <dgm:t>
        <a:bodyPr/>
        <a:lstStyle/>
        <a:p>
          <a:r>
            <a:rPr lang="en-US" dirty="0">
              <a:latin typeface="Amasis MT Pro Light" panose="02040304050005020304" pitchFamily="18" charset="0"/>
            </a:rPr>
            <a:t>To talk through big picture planning for Pre-ETS so customer knowledge builds over time.</a:t>
          </a:r>
        </a:p>
      </dgm:t>
    </dgm:pt>
    <dgm:pt modelId="{0091995A-BCDE-4ADB-B97F-FA3EF2091ECB}" type="parTrans" cxnId="{8A7528FD-E248-4BAE-A7E6-986417682BA8}">
      <dgm:prSet/>
      <dgm:spPr/>
      <dgm:t>
        <a:bodyPr/>
        <a:lstStyle/>
        <a:p>
          <a:endParaRPr lang="en-US"/>
        </a:p>
      </dgm:t>
    </dgm:pt>
    <dgm:pt modelId="{170C6AC5-5553-46F7-9F62-C079C8F3EA0E}" type="sibTrans" cxnId="{8A7528FD-E248-4BAE-A7E6-986417682BA8}">
      <dgm:prSet/>
      <dgm:spPr/>
      <dgm:t>
        <a:bodyPr/>
        <a:lstStyle/>
        <a:p>
          <a:endParaRPr lang="en-US"/>
        </a:p>
      </dgm:t>
    </dgm:pt>
    <dgm:pt modelId="{8291B5F9-4409-4150-BD9E-99C5FFCF69BB}">
      <dgm:prSet/>
      <dgm:spPr/>
      <dgm:t>
        <a:bodyPr/>
        <a:lstStyle/>
        <a:p>
          <a:r>
            <a:rPr lang="en-US" dirty="0">
              <a:latin typeface="Amasis MT Pro Light" panose="02040304050005020304" pitchFamily="18" charset="0"/>
            </a:rPr>
            <a:t>To share resources that can be referenced outside of this training.</a:t>
          </a:r>
        </a:p>
      </dgm:t>
    </dgm:pt>
    <dgm:pt modelId="{F04BA069-BB8B-450C-BE06-8112D62E9B9C}" type="parTrans" cxnId="{392CEE19-EDD9-4D77-98EE-CB30CDC54C5A}">
      <dgm:prSet/>
      <dgm:spPr/>
      <dgm:t>
        <a:bodyPr/>
        <a:lstStyle/>
        <a:p>
          <a:endParaRPr lang="en-US"/>
        </a:p>
      </dgm:t>
    </dgm:pt>
    <dgm:pt modelId="{DBBE3879-AFD4-476A-B9FA-C09637AE477B}" type="sibTrans" cxnId="{392CEE19-EDD9-4D77-98EE-CB30CDC54C5A}">
      <dgm:prSet/>
      <dgm:spPr/>
      <dgm:t>
        <a:bodyPr/>
        <a:lstStyle/>
        <a:p>
          <a:endParaRPr lang="en-US"/>
        </a:p>
      </dgm:t>
    </dgm:pt>
    <dgm:pt modelId="{3CEBA8F0-EAC9-4AAE-81C2-89265169D706}" type="pres">
      <dgm:prSet presAssocID="{235B75D7-E590-4584-A6CB-74BB3C17615A}" presName="vert0" presStyleCnt="0">
        <dgm:presLayoutVars>
          <dgm:dir/>
          <dgm:animOne val="branch"/>
          <dgm:animLvl val="lvl"/>
        </dgm:presLayoutVars>
      </dgm:prSet>
      <dgm:spPr/>
    </dgm:pt>
    <dgm:pt modelId="{753D3F6D-16AB-4FD2-92DB-310810B4CE92}" type="pres">
      <dgm:prSet presAssocID="{89A517E4-15A7-44C7-8C7F-AA80BE402B10}" presName="thickLine" presStyleLbl="alignNode1" presStyleIdx="0" presStyleCnt="4"/>
      <dgm:spPr/>
    </dgm:pt>
    <dgm:pt modelId="{7A6BCA40-9081-4B84-B3D6-38C4EB5E9D18}" type="pres">
      <dgm:prSet presAssocID="{89A517E4-15A7-44C7-8C7F-AA80BE402B10}" presName="horz1" presStyleCnt="0"/>
      <dgm:spPr/>
    </dgm:pt>
    <dgm:pt modelId="{9CE0FEA3-EE59-4691-B2D5-0CD15F344BC0}" type="pres">
      <dgm:prSet presAssocID="{89A517E4-15A7-44C7-8C7F-AA80BE402B10}" presName="tx1" presStyleLbl="revTx" presStyleIdx="0" presStyleCnt="4"/>
      <dgm:spPr/>
    </dgm:pt>
    <dgm:pt modelId="{D65AC2FF-DB7B-4762-AE9E-848C185358FD}" type="pres">
      <dgm:prSet presAssocID="{89A517E4-15A7-44C7-8C7F-AA80BE402B10}" presName="vert1" presStyleCnt="0"/>
      <dgm:spPr/>
    </dgm:pt>
    <dgm:pt modelId="{F47218F7-DAE9-4A4D-B834-E4723153BDDE}" type="pres">
      <dgm:prSet presAssocID="{56A6ED3D-74E8-4407-B896-6662E02F7FA8}" presName="thickLine" presStyleLbl="alignNode1" presStyleIdx="1" presStyleCnt="4"/>
      <dgm:spPr/>
    </dgm:pt>
    <dgm:pt modelId="{2FD1B712-45F4-4542-B4E1-F6E0511EBDE8}" type="pres">
      <dgm:prSet presAssocID="{56A6ED3D-74E8-4407-B896-6662E02F7FA8}" presName="horz1" presStyleCnt="0"/>
      <dgm:spPr/>
    </dgm:pt>
    <dgm:pt modelId="{9B821214-2997-4F1F-84DB-8D549646D5FA}" type="pres">
      <dgm:prSet presAssocID="{56A6ED3D-74E8-4407-B896-6662E02F7FA8}" presName="tx1" presStyleLbl="revTx" presStyleIdx="1" presStyleCnt="4"/>
      <dgm:spPr/>
    </dgm:pt>
    <dgm:pt modelId="{3A521EB2-76F5-48FE-9516-28456C13B117}" type="pres">
      <dgm:prSet presAssocID="{56A6ED3D-74E8-4407-B896-6662E02F7FA8}" presName="vert1" presStyleCnt="0"/>
      <dgm:spPr/>
    </dgm:pt>
    <dgm:pt modelId="{5BEB3365-3EB4-4885-852F-D74F688A46E0}" type="pres">
      <dgm:prSet presAssocID="{3AC1982E-663F-4E7A-965E-1BBF62231634}" presName="thickLine" presStyleLbl="alignNode1" presStyleIdx="2" presStyleCnt="4"/>
      <dgm:spPr/>
    </dgm:pt>
    <dgm:pt modelId="{5822B8BA-A0A2-4C5B-9E67-43250F20F6F2}" type="pres">
      <dgm:prSet presAssocID="{3AC1982E-663F-4E7A-965E-1BBF62231634}" presName="horz1" presStyleCnt="0"/>
      <dgm:spPr/>
    </dgm:pt>
    <dgm:pt modelId="{800AA3D3-E765-4F47-B513-EBF199DDD151}" type="pres">
      <dgm:prSet presAssocID="{3AC1982E-663F-4E7A-965E-1BBF62231634}" presName="tx1" presStyleLbl="revTx" presStyleIdx="2" presStyleCnt="4"/>
      <dgm:spPr/>
    </dgm:pt>
    <dgm:pt modelId="{649BE354-1BEA-4CD8-857C-458F72AACF28}" type="pres">
      <dgm:prSet presAssocID="{3AC1982E-663F-4E7A-965E-1BBF62231634}" presName="vert1" presStyleCnt="0"/>
      <dgm:spPr/>
    </dgm:pt>
    <dgm:pt modelId="{B6F3E1BD-A51C-4CED-A0D6-36E2B4252AA6}" type="pres">
      <dgm:prSet presAssocID="{8291B5F9-4409-4150-BD9E-99C5FFCF69BB}" presName="thickLine" presStyleLbl="alignNode1" presStyleIdx="3" presStyleCnt="4"/>
      <dgm:spPr/>
    </dgm:pt>
    <dgm:pt modelId="{25ED6309-94AB-41F5-9E77-EDAF955ECD0F}" type="pres">
      <dgm:prSet presAssocID="{8291B5F9-4409-4150-BD9E-99C5FFCF69BB}" presName="horz1" presStyleCnt="0"/>
      <dgm:spPr/>
    </dgm:pt>
    <dgm:pt modelId="{D4EBC811-1A34-4998-BD1E-02BD0DC9381E}" type="pres">
      <dgm:prSet presAssocID="{8291B5F9-4409-4150-BD9E-99C5FFCF69BB}" presName="tx1" presStyleLbl="revTx" presStyleIdx="3" presStyleCnt="4"/>
      <dgm:spPr/>
    </dgm:pt>
    <dgm:pt modelId="{76ADFC00-3FEE-476A-964C-3C2136D1C75F}" type="pres">
      <dgm:prSet presAssocID="{8291B5F9-4409-4150-BD9E-99C5FFCF69BB}" presName="vert1" presStyleCnt="0"/>
      <dgm:spPr/>
    </dgm:pt>
  </dgm:ptLst>
  <dgm:cxnLst>
    <dgm:cxn modelId="{BABAA707-492E-4E36-AB93-71DE54A68226}" srcId="{235B75D7-E590-4584-A6CB-74BB3C17615A}" destId="{56A6ED3D-74E8-4407-B896-6662E02F7FA8}" srcOrd="1" destOrd="0" parTransId="{8197AC5B-57A0-4179-9AF1-E9287D7BE137}" sibTransId="{D048FE1D-4051-40D9-8BDF-F3B32C10832E}"/>
    <dgm:cxn modelId="{392CEE19-EDD9-4D77-98EE-CB30CDC54C5A}" srcId="{235B75D7-E590-4584-A6CB-74BB3C17615A}" destId="{8291B5F9-4409-4150-BD9E-99C5FFCF69BB}" srcOrd="3" destOrd="0" parTransId="{F04BA069-BB8B-450C-BE06-8112D62E9B9C}" sibTransId="{DBBE3879-AFD4-476A-B9FA-C09637AE477B}"/>
    <dgm:cxn modelId="{AD2E8134-6886-495B-9C16-0F1EB7181DF7}" type="presOf" srcId="{56A6ED3D-74E8-4407-B896-6662E02F7FA8}" destId="{9B821214-2997-4F1F-84DB-8D549646D5FA}" srcOrd="0" destOrd="0" presId="urn:microsoft.com/office/officeart/2008/layout/LinedList"/>
    <dgm:cxn modelId="{244F668B-D831-42AE-AEFC-F899CF6730EC}" type="presOf" srcId="{8291B5F9-4409-4150-BD9E-99C5FFCF69BB}" destId="{D4EBC811-1A34-4998-BD1E-02BD0DC9381E}" srcOrd="0" destOrd="0" presId="urn:microsoft.com/office/officeart/2008/layout/LinedList"/>
    <dgm:cxn modelId="{9C4E4C98-90E7-437A-B842-145CDBADEB98}" srcId="{235B75D7-E590-4584-A6CB-74BB3C17615A}" destId="{89A517E4-15A7-44C7-8C7F-AA80BE402B10}" srcOrd="0" destOrd="0" parTransId="{B7044756-F3A2-4824-94BD-33E79FD87195}" sibTransId="{BB06B222-9DD2-4745-A763-6CF0DCC3A666}"/>
    <dgm:cxn modelId="{AFC32FA3-2CDD-4315-B39C-98E15D926160}" type="presOf" srcId="{3AC1982E-663F-4E7A-965E-1BBF62231634}" destId="{800AA3D3-E765-4F47-B513-EBF199DDD151}" srcOrd="0" destOrd="0" presId="urn:microsoft.com/office/officeart/2008/layout/LinedList"/>
    <dgm:cxn modelId="{71E36BE4-0DF9-46DE-B516-86E249E4A530}" type="presOf" srcId="{235B75D7-E590-4584-A6CB-74BB3C17615A}" destId="{3CEBA8F0-EAC9-4AAE-81C2-89265169D706}" srcOrd="0" destOrd="0" presId="urn:microsoft.com/office/officeart/2008/layout/LinedList"/>
    <dgm:cxn modelId="{DCB005ED-78CA-4955-ACCD-689FB34C57A6}" type="presOf" srcId="{89A517E4-15A7-44C7-8C7F-AA80BE402B10}" destId="{9CE0FEA3-EE59-4691-B2D5-0CD15F344BC0}" srcOrd="0" destOrd="0" presId="urn:microsoft.com/office/officeart/2008/layout/LinedList"/>
    <dgm:cxn modelId="{8A7528FD-E248-4BAE-A7E6-986417682BA8}" srcId="{235B75D7-E590-4584-A6CB-74BB3C17615A}" destId="{3AC1982E-663F-4E7A-965E-1BBF62231634}" srcOrd="2" destOrd="0" parTransId="{0091995A-BCDE-4ADB-B97F-FA3EF2091ECB}" sibTransId="{170C6AC5-5553-46F7-9F62-C079C8F3EA0E}"/>
    <dgm:cxn modelId="{DA583773-A033-44B6-B1F5-54526FBB2476}" type="presParOf" srcId="{3CEBA8F0-EAC9-4AAE-81C2-89265169D706}" destId="{753D3F6D-16AB-4FD2-92DB-310810B4CE92}" srcOrd="0" destOrd="0" presId="urn:microsoft.com/office/officeart/2008/layout/LinedList"/>
    <dgm:cxn modelId="{9D7B7597-7C7B-4BC1-984E-87EF4226895B}" type="presParOf" srcId="{3CEBA8F0-EAC9-4AAE-81C2-89265169D706}" destId="{7A6BCA40-9081-4B84-B3D6-38C4EB5E9D18}" srcOrd="1" destOrd="0" presId="urn:microsoft.com/office/officeart/2008/layout/LinedList"/>
    <dgm:cxn modelId="{A65ED3DE-44EF-4540-BBC2-4E69BF5F5E8B}" type="presParOf" srcId="{7A6BCA40-9081-4B84-B3D6-38C4EB5E9D18}" destId="{9CE0FEA3-EE59-4691-B2D5-0CD15F344BC0}" srcOrd="0" destOrd="0" presId="urn:microsoft.com/office/officeart/2008/layout/LinedList"/>
    <dgm:cxn modelId="{896A4679-4788-46CE-8B69-576711015A31}" type="presParOf" srcId="{7A6BCA40-9081-4B84-B3D6-38C4EB5E9D18}" destId="{D65AC2FF-DB7B-4762-AE9E-848C185358FD}" srcOrd="1" destOrd="0" presId="urn:microsoft.com/office/officeart/2008/layout/LinedList"/>
    <dgm:cxn modelId="{5176A54A-C903-4F42-8B31-B2C2C53194B1}" type="presParOf" srcId="{3CEBA8F0-EAC9-4AAE-81C2-89265169D706}" destId="{F47218F7-DAE9-4A4D-B834-E4723153BDDE}" srcOrd="2" destOrd="0" presId="urn:microsoft.com/office/officeart/2008/layout/LinedList"/>
    <dgm:cxn modelId="{977C2009-DC45-4C72-B407-3111F0294C85}" type="presParOf" srcId="{3CEBA8F0-EAC9-4AAE-81C2-89265169D706}" destId="{2FD1B712-45F4-4542-B4E1-F6E0511EBDE8}" srcOrd="3" destOrd="0" presId="urn:microsoft.com/office/officeart/2008/layout/LinedList"/>
    <dgm:cxn modelId="{2A408F41-4041-4C54-AD2B-B3A94CC033A0}" type="presParOf" srcId="{2FD1B712-45F4-4542-B4E1-F6E0511EBDE8}" destId="{9B821214-2997-4F1F-84DB-8D549646D5FA}" srcOrd="0" destOrd="0" presId="urn:microsoft.com/office/officeart/2008/layout/LinedList"/>
    <dgm:cxn modelId="{7CC2F352-6088-4D14-B0AD-4D5324FEE63B}" type="presParOf" srcId="{2FD1B712-45F4-4542-B4E1-F6E0511EBDE8}" destId="{3A521EB2-76F5-48FE-9516-28456C13B117}" srcOrd="1" destOrd="0" presId="urn:microsoft.com/office/officeart/2008/layout/LinedList"/>
    <dgm:cxn modelId="{04DF8C5C-BF5E-4DDF-9B14-E2EB55990152}" type="presParOf" srcId="{3CEBA8F0-EAC9-4AAE-81C2-89265169D706}" destId="{5BEB3365-3EB4-4885-852F-D74F688A46E0}" srcOrd="4" destOrd="0" presId="urn:microsoft.com/office/officeart/2008/layout/LinedList"/>
    <dgm:cxn modelId="{5C211BC1-4FED-4BB7-A667-265019A46D8D}" type="presParOf" srcId="{3CEBA8F0-EAC9-4AAE-81C2-89265169D706}" destId="{5822B8BA-A0A2-4C5B-9E67-43250F20F6F2}" srcOrd="5" destOrd="0" presId="urn:microsoft.com/office/officeart/2008/layout/LinedList"/>
    <dgm:cxn modelId="{2AA54DE1-7006-4ECC-B210-E3EF80329D79}" type="presParOf" srcId="{5822B8BA-A0A2-4C5B-9E67-43250F20F6F2}" destId="{800AA3D3-E765-4F47-B513-EBF199DDD151}" srcOrd="0" destOrd="0" presId="urn:microsoft.com/office/officeart/2008/layout/LinedList"/>
    <dgm:cxn modelId="{AF87BD20-671C-4E52-B01F-7C5FAEB4A63C}" type="presParOf" srcId="{5822B8BA-A0A2-4C5B-9E67-43250F20F6F2}" destId="{649BE354-1BEA-4CD8-857C-458F72AACF28}" srcOrd="1" destOrd="0" presId="urn:microsoft.com/office/officeart/2008/layout/LinedList"/>
    <dgm:cxn modelId="{4FB4C62F-FDCE-4376-8171-0DDDD6E361CD}" type="presParOf" srcId="{3CEBA8F0-EAC9-4AAE-81C2-89265169D706}" destId="{B6F3E1BD-A51C-4CED-A0D6-36E2B4252AA6}" srcOrd="6" destOrd="0" presId="urn:microsoft.com/office/officeart/2008/layout/LinedList"/>
    <dgm:cxn modelId="{5D0DA05C-7CE0-4463-9C01-9D919EA7EDD7}" type="presParOf" srcId="{3CEBA8F0-EAC9-4AAE-81C2-89265169D706}" destId="{25ED6309-94AB-41F5-9E77-EDAF955ECD0F}" srcOrd="7" destOrd="0" presId="urn:microsoft.com/office/officeart/2008/layout/LinedList"/>
    <dgm:cxn modelId="{E17AE2B3-E22D-4718-8B2D-EDDC10815B80}" type="presParOf" srcId="{25ED6309-94AB-41F5-9E77-EDAF955ECD0F}" destId="{D4EBC811-1A34-4998-BD1E-02BD0DC9381E}" srcOrd="0" destOrd="0" presId="urn:microsoft.com/office/officeart/2008/layout/LinedList"/>
    <dgm:cxn modelId="{4A005776-0FC4-4B3E-B775-DBBFF090D2B1}" type="presParOf" srcId="{25ED6309-94AB-41F5-9E77-EDAF955ECD0F}" destId="{76ADFC00-3FEE-476A-964C-3C2136D1C75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8C4EC8-DFF6-4B5F-BC6D-2A1B9F06B135}" type="doc">
      <dgm:prSet loTypeId="urn:microsoft.com/office/officeart/2005/8/layout/vList2" loCatId="list" qsTypeId="urn:microsoft.com/office/officeart/2005/8/quickstyle/simple1" qsCatId="simple" csTypeId="urn:microsoft.com/office/officeart/2005/8/colors/accent3_5" csCatId="accent3" phldr="1"/>
      <dgm:spPr/>
      <dgm:t>
        <a:bodyPr/>
        <a:lstStyle/>
        <a:p>
          <a:endParaRPr lang="en-US"/>
        </a:p>
      </dgm:t>
    </dgm:pt>
    <dgm:pt modelId="{9A583E34-9185-475F-AB77-1869BFFF09DF}">
      <dgm:prSet/>
      <dgm:spPr/>
      <dgm:t>
        <a:bodyPr/>
        <a:lstStyle/>
        <a:p>
          <a:r>
            <a:rPr lang="en-US" b="1" dirty="0">
              <a:solidFill>
                <a:schemeClr val="tx1"/>
              </a:solidFill>
              <a:latin typeface="Amasis MT Pro Light" panose="02040304050005020304" pitchFamily="18" charset="0"/>
            </a:rPr>
            <a:t>Each table has a case example and a list of questions.</a:t>
          </a:r>
        </a:p>
      </dgm:t>
    </dgm:pt>
    <dgm:pt modelId="{992A5979-6E96-4C18-BFD6-A48E0737BE9C}" type="parTrans" cxnId="{71FA3D9D-6FB1-4DD1-BA8F-B2C5D4E810B4}">
      <dgm:prSet/>
      <dgm:spPr/>
      <dgm:t>
        <a:bodyPr/>
        <a:lstStyle/>
        <a:p>
          <a:endParaRPr lang="en-US"/>
        </a:p>
      </dgm:t>
    </dgm:pt>
    <dgm:pt modelId="{4E273311-908C-46BB-B949-866BBF97D5FB}" type="sibTrans" cxnId="{71FA3D9D-6FB1-4DD1-BA8F-B2C5D4E810B4}">
      <dgm:prSet/>
      <dgm:spPr/>
      <dgm:t>
        <a:bodyPr/>
        <a:lstStyle/>
        <a:p>
          <a:endParaRPr lang="en-US"/>
        </a:p>
      </dgm:t>
    </dgm:pt>
    <dgm:pt modelId="{0E3DFE49-98AF-401A-9B69-7A9E1DD6EB44}">
      <dgm:prSet/>
      <dgm:spPr/>
      <dgm:t>
        <a:bodyPr/>
        <a:lstStyle/>
        <a:p>
          <a:r>
            <a:rPr lang="en-US" b="1" dirty="0">
              <a:solidFill>
                <a:schemeClr val="tx1"/>
              </a:solidFill>
              <a:latin typeface="Amasis MT Pro Light" panose="02040304050005020304" pitchFamily="18" charset="0"/>
            </a:rPr>
            <a:t>Each group will have 15 minutes to read the case and answer the questions. </a:t>
          </a:r>
        </a:p>
      </dgm:t>
    </dgm:pt>
    <dgm:pt modelId="{57664010-B4A1-4459-ACAD-BEDD0BDA115A}" type="parTrans" cxnId="{AAC0F12C-3F5D-4207-8006-04BCED155966}">
      <dgm:prSet/>
      <dgm:spPr/>
      <dgm:t>
        <a:bodyPr/>
        <a:lstStyle/>
        <a:p>
          <a:endParaRPr lang="en-US"/>
        </a:p>
      </dgm:t>
    </dgm:pt>
    <dgm:pt modelId="{5ED7663C-E704-4EB5-B3E6-8927889BE736}" type="sibTrans" cxnId="{AAC0F12C-3F5D-4207-8006-04BCED155966}">
      <dgm:prSet/>
      <dgm:spPr/>
      <dgm:t>
        <a:bodyPr/>
        <a:lstStyle/>
        <a:p>
          <a:endParaRPr lang="en-US"/>
        </a:p>
      </dgm:t>
    </dgm:pt>
    <dgm:pt modelId="{8CB19A67-B714-4ACE-A10D-19FF0797F52C}">
      <dgm:prSet/>
      <dgm:spPr/>
      <dgm:t>
        <a:bodyPr/>
        <a:lstStyle/>
        <a:p>
          <a:r>
            <a:rPr lang="en-US" b="1" dirty="0">
              <a:solidFill>
                <a:schemeClr val="tx1"/>
              </a:solidFill>
              <a:latin typeface="Amasis MT Pro Light" panose="02040304050005020304" pitchFamily="18" charset="0"/>
            </a:rPr>
            <a:t>One person should be the notetaker.</a:t>
          </a:r>
        </a:p>
      </dgm:t>
    </dgm:pt>
    <dgm:pt modelId="{B2839D5A-C8DD-4B1E-BB06-A4774505B81B}" type="parTrans" cxnId="{620499C8-F313-4D55-B5D9-95A045C78D65}">
      <dgm:prSet/>
      <dgm:spPr/>
      <dgm:t>
        <a:bodyPr/>
        <a:lstStyle/>
        <a:p>
          <a:endParaRPr lang="en-US"/>
        </a:p>
      </dgm:t>
    </dgm:pt>
    <dgm:pt modelId="{461DACB0-3D53-468C-9628-02E18D0C267F}" type="sibTrans" cxnId="{620499C8-F313-4D55-B5D9-95A045C78D65}">
      <dgm:prSet/>
      <dgm:spPr/>
      <dgm:t>
        <a:bodyPr/>
        <a:lstStyle/>
        <a:p>
          <a:endParaRPr lang="en-US"/>
        </a:p>
      </dgm:t>
    </dgm:pt>
    <dgm:pt modelId="{6839D397-31AE-4A40-B882-9D8F5860C330}">
      <dgm:prSet/>
      <dgm:spPr/>
      <dgm:t>
        <a:bodyPr/>
        <a:lstStyle/>
        <a:p>
          <a:r>
            <a:rPr lang="en-US" b="1" dirty="0">
              <a:solidFill>
                <a:schemeClr val="tx1"/>
              </a:solidFill>
              <a:latin typeface="Amasis MT Pro Light" panose="02040304050005020304" pitchFamily="18" charset="0"/>
            </a:rPr>
            <a:t>Each team will then report out to the group.</a:t>
          </a:r>
        </a:p>
      </dgm:t>
    </dgm:pt>
    <dgm:pt modelId="{8031B2D9-3313-450E-AA94-19B9BAC9E8CC}" type="parTrans" cxnId="{77E645A1-1F71-4C4A-8D5B-6F2C244A5089}">
      <dgm:prSet/>
      <dgm:spPr/>
      <dgm:t>
        <a:bodyPr/>
        <a:lstStyle/>
        <a:p>
          <a:endParaRPr lang="en-US"/>
        </a:p>
      </dgm:t>
    </dgm:pt>
    <dgm:pt modelId="{38FC0585-1E23-401D-A748-40048C7E2D6F}" type="sibTrans" cxnId="{77E645A1-1F71-4C4A-8D5B-6F2C244A5089}">
      <dgm:prSet/>
      <dgm:spPr/>
      <dgm:t>
        <a:bodyPr/>
        <a:lstStyle/>
        <a:p>
          <a:endParaRPr lang="en-US"/>
        </a:p>
      </dgm:t>
    </dgm:pt>
    <dgm:pt modelId="{6E73FE89-CC23-4ED9-803D-07EFBE4F1868}" type="pres">
      <dgm:prSet presAssocID="{238C4EC8-DFF6-4B5F-BC6D-2A1B9F06B135}" presName="linear" presStyleCnt="0">
        <dgm:presLayoutVars>
          <dgm:animLvl val="lvl"/>
          <dgm:resizeHandles val="exact"/>
        </dgm:presLayoutVars>
      </dgm:prSet>
      <dgm:spPr/>
    </dgm:pt>
    <dgm:pt modelId="{44143D3F-FAFD-4208-B6B2-7C3C8EAEAED3}" type="pres">
      <dgm:prSet presAssocID="{9A583E34-9185-475F-AB77-1869BFFF09DF}" presName="parentText" presStyleLbl="node1" presStyleIdx="0" presStyleCnt="4">
        <dgm:presLayoutVars>
          <dgm:chMax val="0"/>
          <dgm:bulletEnabled val="1"/>
        </dgm:presLayoutVars>
      </dgm:prSet>
      <dgm:spPr/>
    </dgm:pt>
    <dgm:pt modelId="{07231ABD-A5AF-44E4-9816-3D2A61C27A72}" type="pres">
      <dgm:prSet presAssocID="{4E273311-908C-46BB-B949-866BBF97D5FB}" presName="spacer" presStyleCnt="0"/>
      <dgm:spPr/>
    </dgm:pt>
    <dgm:pt modelId="{06E35D10-3689-4B77-A08A-2E96267E92DF}" type="pres">
      <dgm:prSet presAssocID="{0E3DFE49-98AF-401A-9B69-7A9E1DD6EB44}" presName="parentText" presStyleLbl="node1" presStyleIdx="1" presStyleCnt="4">
        <dgm:presLayoutVars>
          <dgm:chMax val="0"/>
          <dgm:bulletEnabled val="1"/>
        </dgm:presLayoutVars>
      </dgm:prSet>
      <dgm:spPr/>
    </dgm:pt>
    <dgm:pt modelId="{D18DD32B-2717-4E77-8CBF-33CC4F9DF434}" type="pres">
      <dgm:prSet presAssocID="{5ED7663C-E704-4EB5-B3E6-8927889BE736}" presName="spacer" presStyleCnt="0"/>
      <dgm:spPr/>
    </dgm:pt>
    <dgm:pt modelId="{C7E0101D-6429-431D-BA35-95685CA53D6A}" type="pres">
      <dgm:prSet presAssocID="{8CB19A67-B714-4ACE-A10D-19FF0797F52C}" presName="parentText" presStyleLbl="node1" presStyleIdx="2" presStyleCnt="4">
        <dgm:presLayoutVars>
          <dgm:chMax val="0"/>
          <dgm:bulletEnabled val="1"/>
        </dgm:presLayoutVars>
      </dgm:prSet>
      <dgm:spPr/>
    </dgm:pt>
    <dgm:pt modelId="{236ADAC6-4BF2-4B39-8439-18592F1CA54E}" type="pres">
      <dgm:prSet presAssocID="{461DACB0-3D53-468C-9628-02E18D0C267F}" presName="spacer" presStyleCnt="0"/>
      <dgm:spPr/>
    </dgm:pt>
    <dgm:pt modelId="{DC7F7766-031B-46AE-93C0-EE557DE558A9}" type="pres">
      <dgm:prSet presAssocID="{6839D397-31AE-4A40-B882-9D8F5860C330}" presName="parentText" presStyleLbl="node1" presStyleIdx="3" presStyleCnt="4">
        <dgm:presLayoutVars>
          <dgm:chMax val="0"/>
          <dgm:bulletEnabled val="1"/>
        </dgm:presLayoutVars>
      </dgm:prSet>
      <dgm:spPr/>
    </dgm:pt>
  </dgm:ptLst>
  <dgm:cxnLst>
    <dgm:cxn modelId="{4C435701-8FE5-40CD-AC7F-8F8B93FD0FC8}" type="presOf" srcId="{6839D397-31AE-4A40-B882-9D8F5860C330}" destId="{DC7F7766-031B-46AE-93C0-EE557DE558A9}" srcOrd="0" destOrd="0" presId="urn:microsoft.com/office/officeart/2005/8/layout/vList2"/>
    <dgm:cxn modelId="{AAC0F12C-3F5D-4207-8006-04BCED155966}" srcId="{238C4EC8-DFF6-4B5F-BC6D-2A1B9F06B135}" destId="{0E3DFE49-98AF-401A-9B69-7A9E1DD6EB44}" srcOrd="1" destOrd="0" parTransId="{57664010-B4A1-4459-ACAD-BEDD0BDA115A}" sibTransId="{5ED7663C-E704-4EB5-B3E6-8927889BE736}"/>
    <dgm:cxn modelId="{71FA3D9D-6FB1-4DD1-BA8F-B2C5D4E810B4}" srcId="{238C4EC8-DFF6-4B5F-BC6D-2A1B9F06B135}" destId="{9A583E34-9185-475F-AB77-1869BFFF09DF}" srcOrd="0" destOrd="0" parTransId="{992A5979-6E96-4C18-BFD6-A48E0737BE9C}" sibTransId="{4E273311-908C-46BB-B949-866BBF97D5FB}"/>
    <dgm:cxn modelId="{77E645A1-1F71-4C4A-8D5B-6F2C244A5089}" srcId="{238C4EC8-DFF6-4B5F-BC6D-2A1B9F06B135}" destId="{6839D397-31AE-4A40-B882-9D8F5860C330}" srcOrd="3" destOrd="0" parTransId="{8031B2D9-3313-450E-AA94-19B9BAC9E8CC}" sibTransId="{38FC0585-1E23-401D-A748-40048C7E2D6F}"/>
    <dgm:cxn modelId="{CB5D18A6-EB6D-448A-996E-7723CD9B6AC8}" type="presOf" srcId="{238C4EC8-DFF6-4B5F-BC6D-2A1B9F06B135}" destId="{6E73FE89-CC23-4ED9-803D-07EFBE4F1868}" srcOrd="0" destOrd="0" presId="urn:microsoft.com/office/officeart/2005/8/layout/vList2"/>
    <dgm:cxn modelId="{4D4823A6-6B29-41F7-8EF3-D4A280343680}" type="presOf" srcId="{0E3DFE49-98AF-401A-9B69-7A9E1DD6EB44}" destId="{06E35D10-3689-4B77-A08A-2E96267E92DF}" srcOrd="0" destOrd="0" presId="urn:microsoft.com/office/officeart/2005/8/layout/vList2"/>
    <dgm:cxn modelId="{E9D38CB5-CABC-40F1-9935-1C805172645D}" type="presOf" srcId="{9A583E34-9185-475F-AB77-1869BFFF09DF}" destId="{44143D3F-FAFD-4208-B6B2-7C3C8EAEAED3}" srcOrd="0" destOrd="0" presId="urn:microsoft.com/office/officeart/2005/8/layout/vList2"/>
    <dgm:cxn modelId="{620499C8-F313-4D55-B5D9-95A045C78D65}" srcId="{238C4EC8-DFF6-4B5F-BC6D-2A1B9F06B135}" destId="{8CB19A67-B714-4ACE-A10D-19FF0797F52C}" srcOrd="2" destOrd="0" parTransId="{B2839D5A-C8DD-4B1E-BB06-A4774505B81B}" sibTransId="{461DACB0-3D53-468C-9628-02E18D0C267F}"/>
    <dgm:cxn modelId="{8835FFE6-9AB6-42E6-8EE6-8BD3F3F4BD0F}" type="presOf" srcId="{8CB19A67-B714-4ACE-A10D-19FF0797F52C}" destId="{C7E0101D-6429-431D-BA35-95685CA53D6A}" srcOrd="0" destOrd="0" presId="urn:microsoft.com/office/officeart/2005/8/layout/vList2"/>
    <dgm:cxn modelId="{DA8E5F2A-9B59-49DF-B44A-8B1A54DF1BBD}" type="presParOf" srcId="{6E73FE89-CC23-4ED9-803D-07EFBE4F1868}" destId="{44143D3F-FAFD-4208-B6B2-7C3C8EAEAED3}" srcOrd="0" destOrd="0" presId="urn:microsoft.com/office/officeart/2005/8/layout/vList2"/>
    <dgm:cxn modelId="{89A08490-84B7-4C30-8E34-54BD820D926C}" type="presParOf" srcId="{6E73FE89-CC23-4ED9-803D-07EFBE4F1868}" destId="{07231ABD-A5AF-44E4-9816-3D2A61C27A72}" srcOrd="1" destOrd="0" presId="urn:microsoft.com/office/officeart/2005/8/layout/vList2"/>
    <dgm:cxn modelId="{A1B12A3C-34F4-4D3B-B7B9-1BA4288ED790}" type="presParOf" srcId="{6E73FE89-CC23-4ED9-803D-07EFBE4F1868}" destId="{06E35D10-3689-4B77-A08A-2E96267E92DF}" srcOrd="2" destOrd="0" presId="urn:microsoft.com/office/officeart/2005/8/layout/vList2"/>
    <dgm:cxn modelId="{E7056EF9-FCF4-4F42-AB2F-7811FAD222B8}" type="presParOf" srcId="{6E73FE89-CC23-4ED9-803D-07EFBE4F1868}" destId="{D18DD32B-2717-4E77-8CBF-33CC4F9DF434}" srcOrd="3" destOrd="0" presId="urn:microsoft.com/office/officeart/2005/8/layout/vList2"/>
    <dgm:cxn modelId="{83CA7D0B-BEBE-4760-A0A1-317D2C53A4B1}" type="presParOf" srcId="{6E73FE89-CC23-4ED9-803D-07EFBE4F1868}" destId="{C7E0101D-6429-431D-BA35-95685CA53D6A}" srcOrd="4" destOrd="0" presId="urn:microsoft.com/office/officeart/2005/8/layout/vList2"/>
    <dgm:cxn modelId="{A9E9B61B-C1A4-4C4D-B690-4CA476D4C268}" type="presParOf" srcId="{6E73FE89-CC23-4ED9-803D-07EFBE4F1868}" destId="{236ADAC6-4BF2-4B39-8439-18592F1CA54E}" srcOrd="5" destOrd="0" presId="urn:microsoft.com/office/officeart/2005/8/layout/vList2"/>
    <dgm:cxn modelId="{3C310601-39FB-4C08-A790-9AA1AEA20C33}" type="presParOf" srcId="{6E73FE89-CC23-4ED9-803D-07EFBE4F1868}" destId="{DC7F7766-031B-46AE-93C0-EE557DE558A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9EDF6494-45B7-4F85-8586-24DB72EECE91}"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AE4FA402-481F-4762-8A3C-6FEC374ED3A6}">
      <dgm:prSet/>
      <dgm:spPr/>
      <dgm:t>
        <a:bodyPr/>
        <a:lstStyle/>
        <a:p>
          <a:r>
            <a:rPr lang="en-US"/>
            <a:t>Pre-ETS Mailbox: </a:t>
          </a:r>
          <a:r>
            <a:rPr lang="en-US">
              <a:hlinkClick xmlns:r="http://schemas.openxmlformats.org/officeDocument/2006/relationships" r:id="rId1"/>
            </a:rPr>
            <a:t>VR.Pre-ETS@twc.Texas.gov</a:t>
          </a:r>
          <a:endParaRPr lang="en-US"/>
        </a:p>
      </dgm:t>
    </dgm:pt>
    <dgm:pt modelId="{49355695-E338-471C-A325-1BA281CA5868}" type="parTrans" cxnId="{C31662E9-1D7A-4301-AA31-269C56C51493}">
      <dgm:prSet/>
      <dgm:spPr/>
      <dgm:t>
        <a:bodyPr/>
        <a:lstStyle/>
        <a:p>
          <a:endParaRPr lang="en-US"/>
        </a:p>
      </dgm:t>
    </dgm:pt>
    <dgm:pt modelId="{5EDAAB6F-2A8C-4995-B6EE-717F177D2BFE}" type="sibTrans" cxnId="{C31662E9-1D7A-4301-AA31-269C56C51493}">
      <dgm:prSet/>
      <dgm:spPr/>
      <dgm:t>
        <a:bodyPr/>
        <a:lstStyle/>
        <a:p>
          <a:endParaRPr lang="en-US"/>
        </a:p>
      </dgm:t>
    </dgm:pt>
    <dgm:pt modelId="{B1B17164-A79D-4898-89E2-A5FAB3997EFC}">
      <dgm:prSet/>
      <dgm:spPr/>
      <dgm:t>
        <a:bodyPr/>
        <a:lstStyle/>
        <a:p>
          <a:r>
            <a:rPr lang="en-US"/>
            <a:t>Transition Intranet Page (internal only): </a:t>
          </a:r>
          <a:r>
            <a:rPr lang="en-US">
              <a:hlinkClick xmlns:r="http://schemas.openxmlformats.org/officeDocument/2006/relationships" r:id="rId2"/>
            </a:rPr>
            <a:t>Vocational Rehabilitation Division: Transition Services for Students and Youth with Disabilities (texas.gov)</a:t>
          </a:r>
          <a:endParaRPr lang="en-US"/>
        </a:p>
      </dgm:t>
    </dgm:pt>
    <dgm:pt modelId="{CBEF443F-582D-4418-9501-AA7E1E34F7F1}" type="parTrans" cxnId="{BDB53AAC-E38A-409F-9C8E-8449A500DFFF}">
      <dgm:prSet/>
      <dgm:spPr/>
      <dgm:t>
        <a:bodyPr/>
        <a:lstStyle/>
        <a:p>
          <a:endParaRPr lang="en-US"/>
        </a:p>
      </dgm:t>
    </dgm:pt>
    <dgm:pt modelId="{ED7914B3-45E7-433C-8AD7-E5DA6C4E7958}" type="sibTrans" cxnId="{BDB53AAC-E38A-409F-9C8E-8449A500DFFF}">
      <dgm:prSet/>
      <dgm:spPr/>
      <dgm:t>
        <a:bodyPr/>
        <a:lstStyle/>
        <a:p>
          <a:endParaRPr lang="en-US"/>
        </a:p>
      </dgm:t>
    </dgm:pt>
    <dgm:pt modelId="{7D185A8E-24A4-435B-BF4C-04F29696D3E8}" type="pres">
      <dgm:prSet presAssocID="{9EDF6494-45B7-4F85-8586-24DB72EECE91}" presName="vert0" presStyleCnt="0">
        <dgm:presLayoutVars>
          <dgm:dir/>
          <dgm:animOne val="branch"/>
          <dgm:animLvl val="lvl"/>
        </dgm:presLayoutVars>
      </dgm:prSet>
      <dgm:spPr/>
    </dgm:pt>
    <dgm:pt modelId="{F63475EE-C1FB-40A7-BA2C-FE77519FBFAF}" type="pres">
      <dgm:prSet presAssocID="{AE4FA402-481F-4762-8A3C-6FEC374ED3A6}" presName="thickLine" presStyleLbl="alignNode1" presStyleIdx="0" presStyleCnt="2"/>
      <dgm:spPr/>
    </dgm:pt>
    <dgm:pt modelId="{11D2867A-975F-4C39-90DE-FF5A516CA391}" type="pres">
      <dgm:prSet presAssocID="{AE4FA402-481F-4762-8A3C-6FEC374ED3A6}" presName="horz1" presStyleCnt="0"/>
      <dgm:spPr/>
    </dgm:pt>
    <dgm:pt modelId="{E01732A3-6A18-4228-BC2B-5DAEDDB85D39}" type="pres">
      <dgm:prSet presAssocID="{AE4FA402-481F-4762-8A3C-6FEC374ED3A6}" presName="tx1" presStyleLbl="revTx" presStyleIdx="0" presStyleCnt="2"/>
      <dgm:spPr/>
    </dgm:pt>
    <dgm:pt modelId="{3DC734A3-0468-40F9-8876-37FD76036D9D}" type="pres">
      <dgm:prSet presAssocID="{AE4FA402-481F-4762-8A3C-6FEC374ED3A6}" presName="vert1" presStyleCnt="0"/>
      <dgm:spPr/>
    </dgm:pt>
    <dgm:pt modelId="{1E4D89B6-3B85-4CA9-8AA8-D0AE097ABAD7}" type="pres">
      <dgm:prSet presAssocID="{B1B17164-A79D-4898-89E2-A5FAB3997EFC}" presName="thickLine" presStyleLbl="alignNode1" presStyleIdx="1" presStyleCnt="2"/>
      <dgm:spPr/>
    </dgm:pt>
    <dgm:pt modelId="{B7C9FA8C-545E-4E00-A1B3-A56231CEB448}" type="pres">
      <dgm:prSet presAssocID="{B1B17164-A79D-4898-89E2-A5FAB3997EFC}" presName="horz1" presStyleCnt="0"/>
      <dgm:spPr/>
    </dgm:pt>
    <dgm:pt modelId="{1AA446C5-118B-44E8-B48B-73BD7C320A3F}" type="pres">
      <dgm:prSet presAssocID="{B1B17164-A79D-4898-89E2-A5FAB3997EFC}" presName="tx1" presStyleLbl="revTx" presStyleIdx="1" presStyleCnt="2"/>
      <dgm:spPr/>
    </dgm:pt>
    <dgm:pt modelId="{3A53D50D-0D11-43A2-AF76-B75AD1D3135F}" type="pres">
      <dgm:prSet presAssocID="{B1B17164-A79D-4898-89E2-A5FAB3997EFC}" presName="vert1" presStyleCnt="0"/>
      <dgm:spPr/>
    </dgm:pt>
  </dgm:ptLst>
  <dgm:cxnLst>
    <dgm:cxn modelId="{BDB53AAC-E38A-409F-9C8E-8449A500DFFF}" srcId="{9EDF6494-45B7-4F85-8586-24DB72EECE91}" destId="{B1B17164-A79D-4898-89E2-A5FAB3997EFC}" srcOrd="1" destOrd="0" parTransId="{CBEF443F-582D-4418-9501-AA7E1E34F7F1}" sibTransId="{ED7914B3-45E7-433C-8AD7-E5DA6C4E7958}"/>
    <dgm:cxn modelId="{17512AB6-B427-42D1-AE89-B3EDAD3A255B}" type="presOf" srcId="{B1B17164-A79D-4898-89E2-A5FAB3997EFC}" destId="{1AA446C5-118B-44E8-B48B-73BD7C320A3F}" srcOrd="0" destOrd="0" presId="urn:microsoft.com/office/officeart/2008/layout/LinedList"/>
    <dgm:cxn modelId="{D2CC4BC8-AC19-4E69-8AD7-EB5F295790A7}" type="presOf" srcId="{AE4FA402-481F-4762-8A3C-6FEC374ED3A6}" destId="{E01732A3-6A18-4228-BC2B-5DAEDDB85D39}" srcOrd="0" destOrd="0" presId="urn:microsoft.com/office/officeart/2008/layout/LinedList"/>
    <dgm:cxn modelId="{7CA797D9-F734-4FD0-B919-A94E6BB29323}" type="presOf" srcId="{9EDF6494-45B7-4F85-8586-24DB72EECE91}" destId="{7D185A8E-24A4-435B-BF4C-04F29696D3E8}" srcOrd="0" destOrd="0" presId="urn:microsoft.com/office/officeart/2008/layout/LinedList"/>
    <dgm:cxn modelId="{C31662E9-1D7A-4301-AA31-269C56C51493}" srcId="{9EDF6494-45B7-4F85-8586-24DB72EECE91}" destId="{AE4FA402-481F-4762-8A3C-6FEC374ED3A6}" srcOrd="0" destOrd="0" parTransId="{49355695-E338-471C-A325-1BA281CA5868}" sibTransId="{5EDAAB6F-2A8C-4995-B6EE-717F177D2BFE}"/>
    <dgm:cxn modelId="{837CED91-A0F3-4E96-8898-D89E69D42EB2}" type="presParOf" srcId="{7D185A8E-24A4-435B-BF4C-04F29696D3E8}" destId="{F63475EE-C1FB-40A7-BA2C-FE77519FBFAF}" srcOrd="0" destOrd="0" presId="urn:microsoft.com/office/officeart/2008/layout/LinedList"/>
    <dgm:cxn modelId="{CE687CDB-F725-4A72-9BC7-05129AEAD499}" type="presParOf" srcId="{7D185A8E-24A4-435B-BF4C-04F29696D3E8}" destId="{11D2867A-975F-4C39-90DE-FF5A516CA391}" srcOrd="1" destOrd="0" presId="urn:microsoft.com/office/officeart/2008/layout/LinedList"/>
    <dgm:cxn modelId="{9352578B-E47A-4C1A-9DD5-9D334AF189CC}" type="presParOf" srcId="{11D2867A-975F-4C39-90DE-FF5A516CA391}" destId="{E01732A3-6A18-4228-BC2B-5DAEDDB85D39}" srcOrd="0" destOrd="0" presId="urn:microsoft.com/office/officeart/2008/layout/LinedList"/>
    <dgm:cxn modelId="{901D4C86-4477-42A8-8470-D46CD9D47C80}" type="presParOf" srcId="{11D2867A-975F-4C39-90DE-FF5A516CA391}" destId="{3DC734A3-0468-40F9-8876-37FD76036D9D}" srcOrd="1" destOrd="0" presId="urn:microsoft.com/office/officeart/2008/layout/LinedList"/>
    <dgm:cxn modelId="{1FE48AD0-E345-4B50-87EB-B11563ECAA12}" type="presParOf" srcId="{7D185A8E-24A4-435B-BF4C-04F29696D3E8}" destId="{1E4D89B6-3B85-4CA9-8AA8-D0AE097ABAD7}" srcOrd="2" destOrd="0" presId="urn:microsoft.com/office/officeart/2008/layout/LinedList"/>
    <dgm:cxn modelId="{7984AAF7-F37A-4AC6-98F2-0650C443DA40}" type="presParOf" srcId="{7D185A8E-24A4-435B-BF4C-04F29696D3E8}" destId="{B7C9FA8C-545E-4E00-A1B3-A56231CEB448}" srcOrd="3" destOrd="0" presId="urn:microsoft.com/office/officeart/2008/layout/LinedList"/>
    <dgm:cxn modelId="{FE598328-B14A-4D13-8607-0A156AFBFBAC}" type="presParOf" srcId="{B7C9FA8C-545E-4E00-A1B3-A56231CEB448}" destId="{1AA446C5-118B-44E8-B48B-73BD7C320A3F}" srcOrd="0" destOrd="0" presId="urn:microsoft.com/office/officeart/2008/layout/LinedList"/>
    <dgm:cxn modelId="{DAEAAF62-991E-4743-AB5E-449602D4DBA2}" type="presParOf" srcId="{B7C9FA8C-545E-4E00-A1B3-A56231CEB448}" destId="{3A53D50D-0D11-43A2-AF76-B75AD1D3135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D3F6D-16AB-4FD2-92DB-310810B4CE92}">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E0FEA3-EE59-4691-B2D5-0CD15F344BC0}">
      <dsp:nvSpPr>
        <dsp:cNvPr id="0" name=""/>
        <dsp:cNvSpPr/>
      </dsp:nvSpPr>
      <dsp:spPr>
        <a:xfrm>
          <a:off x="0" y="0"/>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latin typeface="Amasis MT Pro Light" panose="02040304050005020304" pitchFamily="18" charset="0"/>
            </a:rPr>
            <a:t>To outline a process that can be used to identify the need for Pre-ETS and other VR services for younger students, ages 14-16.</a:t>
          </a:r>
        </a:p>
      </dsp:txBody>
      <dsp:txXfrm>
        <a:off x="0" y="0"/>
        <a:ext cx="10515600" cy="1088136"/>
      </dsp:txXfrm>
    </dsp:sp>
    <dsp:sp modelId="{F47218F7-DAE9-4A4D-B834-E4723153BDDE}">
      <dsp:nvSpPr>
        <dsp:cNvPr id="0" name=""/>
        <dsp:cNvSpPr/>
      </dsp:nvSpPr>
      <dsp:spPr>
        <a:xfrm>
          <a:off x="0" y="1088136"/>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821214-2997-4F1F-84DB-8D549646D5FA}">
      <dsp:nvSpPr>
        <dsp:cNvPr id="0" name=""/>
        <dsp:cNvSpPr/>
      </dsp:nvSpPr>
      <dsp:spPr>
        <a:xfrm>
          <a:off x="0" y="1088136"/>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latin typeface="Amasis MT Pro Light" panose="02040304050005020304" pitchFamily="18" charset="0"/>
            </a:rPr>
            <a:t>To work through a case example to practice applying that process.</a:t>
          </a:r>
        </a:p>
      </dsp:txBody>
      <dsp:txXfrm>
        <a:off x="0" y="1088136"/>
        <a:ext cx="10515600" cy="1088136"/>
      </dsp:txXfrm>
    </dsp:sp>
    <dsp:sp modelId="{5BEB3365-3EB4-4885-852F-D74F688A46E0}">
      <dsp:nvSpPr>
        <dsp:cNvPr id="0" name=""/>
        <dsp:cNvSpPr/>
      </dsp:nvSpPr>
      <dsp:spPr>
        <a:xfrm>
          <a:off x="0" y="2176272"/>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0AA3D3-E765-4F47-B513-EBF199DDD151}">
      <dsp:nvSpPr>
        <dsp:cNvPr id="0" name=""/>
        <dsp:cNvSpPr/>
      </dsp:nvSpPr>
      <dsp:spPr>
        <a:xfrm>
          <a:off x="0" y="2176272"/>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latin typeface="Amasis MT Pro Light" panose="02040304050005020304" pitchFamily="18" charset="0"/>
            </a:rPr>
            <a:t>To talk through big picture planning for Pre-ETS so customer knowledge builds over time.</a:t>
          </a:r>
        </a:p>
      </dsp:txBody>
      <dsp:txXfrm>
        <a:off x="0" y="2176272"/>
        <a:ext cx="10515600" cy="1088136"/>
      </dsp:txXfrm>
    </dsp:sp>
    <dsp:sp modelId="{B6F3E1BD-A51C-4CED-A0D6-36E2B4252AA6}">
      <dsp:nvSpPr>
        <dsp:cNvPr id="0" name=""/>
        <dsp:cNvSpPr/>
      </dsp:nvSpPr>
      <dsp:spPr>
        <a:xfrm>
          <a:off x="0" y="3264408"/>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EBC811-1A34-4998-BD1E-02BD0DC9381E}">
      <dsp:nvSpPr>
        <dsp:cNvPr id="0" name=""/>
        <dsp:cNvSpPr/>
      </dsp:nvSpPr>
      <dsp:spPr>
        <a:xfrm>
          <a:off x="0" y="3264408"/>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latin typeface="Amasis MT Pro Light" panose="02040304050005020304" pitchFamily="18" charset="0"/>
            </a:rPr>
            <a:t>To share resources that can be referenced outside of this training.</a:t>
          </a:r>
        </a:p>
      </dsp:txBody>
      <dsp:txXfrm>
        <a:off x="0" y="3264408"/>
        <a:ext cx="10515600" cy="10881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43D3F-FAFD-4208-B6B2-7C3C8EAEAED3}">
      <dsp:nvSpPr>
        <dsp:cNvPr id="0" name=""/>
        <dsp:cNvSpPr/>
      </dsp:nvSpPr>
      <dsp:spPr>
        <a:xfrm>
          <a:off x="0" y="290728"/>
          <a:ext cx="7559504" cy="1352520"/>
        </a:xfrm>
        <a:prstGeom prst="roundRect">
          <a:avLst/>
        </a:prstGeom>
        <a:solidFill>
          <a:schemeClr val="accent3">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dirty="0">
              <a:solidFill>
                <a:schemeClr val="tx1"/>
              </a:solidFill>
              <a:latin typeface="Amasis MT Pro Light" panose="02040304050005020304" pitchFamily="18" charset="0"/>
            </a:rPr>
            <a:t>Each table has a case example and a list of questions.</a:t>
          </a:r>
        </a:p>
      </dsp:txBody>
      <dsp:txXfrm>
        <a:off x="66025" y="356753"/>
        <a:ext cx="7427454" cy="1220470"/>
      </dsp:txXfrm>
    </dsp:sp>
    <dsp:sp modelId="{06E35D10-3689-4B77-A08A-2E96267E92DF}">
      <dsp:nvSpPr>
        <dsp:cNvPr id="0" name=""/>
        <dsp:cNvSpPr/>
      </dsp:nvSpPr>
      <dsp:spPr>
        <a:xfrm>
          <a:off x="0" y="1741168"/>
          <a:ext cx="7559504" cy="1352520"/>
        </a:xfrm>
        <a:prstGeom prst="roundRect">
          <a:avLst/>
        </a:prstGeom>
        <a:solidFill>
          <a:schemeClr val="accent3">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dirty="0">
              <a:solidFill>
                <a:schemeClr val="tx1"/>
              </a:solidFill>
              <a:latin typeface="Amasis MT Pro Light" panose="02040304050005020304" pitchFamily="18" charset="0"/>
            </a:rPr>
            <a:t>Each group will have 15 minutes to read the case and answer the questions. </a:t>
          </a:r>
        </a:p>
      </dsp:txBody>
      <dsp:txXfrm>
        <a:off x="66025" y="1807193"/>
        <a:ext cx="7427454" cy="1220470"/>
      </dsp:txXfrm>
    </dsp:sp>
    <dsp:sp modelId="{C7E0101D-6429-431D-BA35-95685CA53D6A}">
      <dsp:nvSpPr>
        <dsp:cNvPr id="0" name=""/>
        <dsp:cNvSpPr/>
      </dsp:nvSpPr>
      <dsp:spPr>
        <a:xfrm>
          <a:off x="0" y="3191608"/>
          <a:ext cx="7559504" cy="1352520"/>
        </a:xfrm>
        <a:prstGeom prst="roundRect">
          <a:avLst/>
        </a:prstGeom>
        <a:solidFill>
          <a:schemeClr val="accent3">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dirty="0">
              <a:solidFill>
                <a:schemeClr val="tx1"/>
              </a:solidFill>
              <a:latin typeface="Amasis MT Pro Light" panose="02040304050005020304" pitchFamily="18" charset="0"/>
            </a:rPr>
            <a:t>One person should be the notetaker.</a:t>
          </a:r>
        </a:p>
      </dsp:txBody>
      <dsp:txXfrm>
        <a:off x="66025" y="3257633"/>
        <a:ext cx="7427454" cy="1220470"/>
      </dsp:txXfrm>
    </dsp:sp>
    <dsp:sp modelId="{DC7F7766-031B-46AE-93C0-EE557DE558A9}">
      <dsp:nvSpPr>
        <dsp:cNvPr id="0" name=""/>
        <dsp:cNvSpPr/>
      </dsp:nvSpPr>
      <dsp:spPr>
        <a:xfrm>
          <a:off x="0" y="4642048"/>
          <a:ext cx="7559504" cy="1352520"/>
        </a:xfrm>
        <a:prstGeom prst="roundRect">
          <a:avLst/>
        </a:prstGeom>
        <a:solidFill>
          <a:schemeClr val="accent3">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dirty="0">
              <a:solidFill>
                <a:schemeClr val="tx1"/>
              </a:solidFill>
              <a:latin typeface="Amasis MT Pro Light" panose="02040304050005020304" pitchFamily="18" charset="0"/>
            </a:rPr>
            <a:t>Each team will then report out to the group.</a:t>
          </a:r>
        </a:p>
      </dsp:txBody>
      <dsp:txXfrm>
        <a:off x="66025" y="4708073"/>
        <a:ext cx="7427454" cy="12204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475EE-C1FB-40A7-BA2C-FE77519FBFAF}">
      <dsp:nvSpPr>
        <dsp:cNvPr id="0" name=""/>
        <dsp:cNvSpPr/>
      </dsp:nvSpPr>
      <dsp:spPr>
        <a:xfrm>
          <a:off x="0" y="0"/>
          <a:ext cx="629171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1732A3-6A18-4228-BC2B-5DAEDDB85D39}">
      <dsp:nvSpPr>
        <dsp:cNvPr id="0" name=""/>
        <dsp:cNvSpPr/>
      </dsp:nvSpPr>
      <dsp:spPr>
        <a:xfrm>
          <a:off x="0" y="0"/>
          <a:ext cx="6291714" cy="2765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Pre-ETS Mailbox: </a:t>
          </a:r>
          <a:r>
            <a:rPr lang="en-US" sz="3500" kern="1200">
              <a:hlinkClick xmlns:r="http://schemas.openxmlformats.org/officeDocument/2006/relationships" r:id="rId1"/>
            </a:rPr>
            <a:t>VR.Pre-ETS@twc.Texas.gov</a:t>
          </a:r>
          <a:endParaRPr lang="en-US" sz="3500" kern="1200"/>
        </a:p>
      </dsp:txBody>
      <dsp:txXfrm>
        <a:off x="0" y="0"/>
        <a:ext cx="6291714" cy="2765367"/>
      </dsp:txXfrm>
    </dsp:sp>
    <dsp:sp modelId="{1E4D89B6-3B85-4CA9-8AA8-D0AE097ABAD7}">
      <dsp:nvSpPr>
        <dsp:cNvPr id="0" name=""/>
        <dsp:cNvSpPr/>
      </dsp:nvSpPr>
      <dsp:spPr>
        <a:xfrm>
          <a:off x="0" y="2765367"/>
          <a:ext cx="6291714"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A446C5-118B-44E8-B48B-73BD7C320A3F}">
      <dsp:nvSpPr>
        <dsp:cNvPr id="0" name=""/>
        <dsp:cNvSpPr/>
      </dsp:nvSpPr>
      <dsp:spPr>
        <a:xfrm>
          <a:off x="0" y="2765367"/>
          <a:ext cx="6291714" cy="2765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Transition Intranet Page (internal only): </a:t>
          </a:r>
          <a:r>
            <a:rPr lang="en-US" sz="3500" kern="1200">
              <a:hlinkClick xmlns:r="http://schemas.openxmlformats.org/officeDocument/2006/relationships" r:id="rId2"/>
            </a:rPr>
            <a:t>Vocational Rehabilitation Division: Transition Services for Students and Youth with Disabilities (texas.gov)</a:t>
          </a:r>
          <a:endParaRPr lang="en-US" sz="3500" kern="1200"/>
        </a:p>
      </dsp:txBody>
      <dsp:txXfrm>
        <a:off x="0" y="2765367"/>
        <a:ext cx="6291714" cy="276536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0CEC58-2DA5-463C-9F05-CED65A1F1EF9}" type="datetimeFigureOut">
              <a:rPr lang="en-US" smtClean="0"/>
              <a:t>10/4/24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89A0F-460B-4292-8583-4EC3EC807D18}" type="slidenum">
              <a:rPr lang="en-US" smtClean="0"/>
              <a:t>‹#›</a:t>
            </a:fld>
            <a:endParaRPr lang="en-US"/>
          </a:p>
        </p:txBody>
      </p:sp>
    </p:spTree>
    <p:extLst>
      <p:ext uri="{BB962C8B-B14F-4D97-AF65-F5344CB8AC3E}">
        <p14:creationId xmlns:p14="http://schemas.microsoft.com/office/powerpoint/2010/main" val="1471037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D89A0F-460B-4292-8583-4EC3EC807D18}" type="slidenum">
              <a:rPr lang="en-US" smtClean="0"/>
              <a:t>2</a:t>
            </a:fld>
            <a:endParaRPr lang="en-US"/>
          </a:p>
        </p:txBody>
      </p:sp>
    </p:spTree>
    <p:extLst>
      <p:ext uri="{BB962C8B-B14F-4D97-AF65-F5344CB8AC3E}">
        <p14:creationId xmlns:p14="http://schemas.microsoft.com/office/powerpoint/2010/main" val="2107245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 that some terms used are different.  For example, a school may determine a student eligible for Special Education in the category of Emotional Disturbance, but a psychologist will not use that term.  They will use a DSM diagnosis.  Understanding the general definitions for Special Education disability categories and how someone qualifies in each one can help you understand what the evaluator sees.  </a:t>
            </a:r>
          </a:p>
          <a:p>
            <a:r>
              <a:rPr lang="en-US" dirty="0"/>
              <a:t>See handout on Special Education disability categories and their definitions.</a:t>
            </a:r>
          </a:p>
        </p:txBody>
      </p:sp>
      <p:sp>
        <p:nvSpPr>
          <p:cNvPr id="4" name="Slide Number Placeholder 3"/>
          <p:cNvSpPr>
            <a:spLocks noGrp="1"/>
          </p:cNvSpPr>
          <p:nvPr>
            <p:ph type="sldNum" sz="quarter" idx="5"/>
          </p:nvPr>
        </p:nvSpPr>
        <p:spPr/>
        <p:txBody>
          <a:bodyPr/>
          <a:lstStyle/>
          <a:p>
            <a:fld id="{94D89A0F-460B-4292-8583-4EC3EC807D18}" type="slidenum">
              <a:rPr lang="en-US" smtClean="0"/>
              <a:t>12</a:t>
            </a:fld>
            <a:endParaRPr lang="en-US"/>
          </a:p>
        </p:txBody>
      </p:sp>
    </p:spTree>
    <p:extLst>
      <p:ext uri="{BB962C8B-B14F-4D97-AF65-F5344CB8AC3E}">
        <p14:creationId xmlns:p14="http://schemas.microsoft.com/office/powerpoint/2010/main" val="2880391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additional questions to think about and what they might tell you about how the student is functioning.</a:t>
            </a:r>
          </a:p>
          <a:p>
            <a:endParaRPr lang="en-US" dirty="0"/>
          </a:p>
          <a:p>
            <a:r>
              <a:rPr lang="en-US" dirty="0"/>
              <a:t>Go over Impediments to Employment handout.</a:t>
            </a:r>
          </a:p>
        </p:txBody>
      </p:sp>
      <p:sp>
        <p:nvSpPr>
          <p:cNvPr id="4" name="Slide Number Placeholder 3"/>
          <p:cNvSpPr>
            <a:spLocks noGrp="1"/>
          </p:cNvSpPr>
          <p:nvPr>
            <p:ph type="sldNum" sz="quarter" idx="5"/>
          </p:nvPr>
        </p:nvSpPr>
        <p:spPr/>
        <p:txBody>
          <a:bodyPr/>
          <a:lstStyle/>
          <a:p>
            <a:fld id="{94D89A0F-460B-4292-8583-4EC3EC807D18}" type="slidenum">
              <a:rPr lang="en-US" smtClean="0"/>
              <a:t>13</a:t>
            </a:fld>
            <a:endParaRPr lang="en-US"/>
          </a:p>
        </p:txBody>
      </p:sp>
    </p:spTree>
    <p:extLst>
      <p:ext uri="{BB962C8B-B14F-4D97-AF65-F5344CB8AC3E}">
        <p14:creationId xmlns:p14="http://schemas.microsoft.com/office/powerpoint/2010/main" val="3278450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Indication of Need handout</a:t>
            </a:r>
          </a:p>
        </p:txBody>
      </p:sp>
      <p:sp>
        <p:nvSpPr>
          <p:cNvPr id="4" name="Slide Number Placeholder 3"/>
          <p:cNvSpPr>
            <a:spLocks noGrp="1"/>
          </p:cNvSpPr>
          <p:nvPr>
            <p:ph type="sldNum" sz="quarter" idx="5"/>
          </p:nvPr>
        </p:nvSpPr>
        <p:spPr/>
        <p:txBody>
          <a:bodyPr/>
          <a:lstStyle/>
          <a:p>
            <a:fld id="{94D89A0F-460B-4292-8583-4EC3EC807D18}" type="slidenum">
              <a:rPr lang="en-US" smtClean="0"/>
              <a:t>14</a:t>
            </a:fld>
            <a:endParaRPr lang="en-US"/>
          </a:p>
        </p:txBody>
      </p:sp>
    </p:spTree>
    <p:extLst>
      <p:ext uri="{BB962C8B-B14F-4D97-AF65-F5344CB8AC3E}">
        <p14:creationId xmlns:p14="http://schemas.microsoft.com/office/powerpoint/2010/main" val="1901442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talked about how to identify the needs of the students, let’s talk about how to arrange the services so they build on each other over time.  Keep in mind that working with students is a marathon, not a sprint.  The purpose of Pre-ETS is to enhance the services, instruction and support they get in school to truly lead to successful work and independent living after high school, that doesn’t happen overnight.  Some students may need repetition or information presented to them in different way to truly master skills– this is normal.</a:t>
            </a:r>
          </a:p>
          <a:p>
            <a:endParaRPr lang="en-US" dirty="0"/>
          </a:p>
          <a:p>
            <a:r>
              <a:rPr lang="en-US" dirty="0"/>
              <a:t>Looking at the big picture and planning services out for the long-term will help your customers reach this goal.</a:t>
            </a:r>
          </a:p>
        </p:txBody>
      </p:sp>
      <p:sp>
        <p:nvSpPr>
          <p:cNvPr id="4" name="Slide Number Placeholder 3"/>
          <p:cNvSpPr>
            <a:spLocks noGrp="1"/>
          </p:cNvSpPr>
          <p:nvPr>
            <p:ph type="sldNum" sz="quarter" idx="5"/>
          </p:nvPr>
        </p:nvSpPr>
        <p:spPr/>
        <p:txBody>
          <a:bodyPr/>
          <a:lstStyle/>
          <a:p>
            <a:fld id="{94D89A0F-460B-4292-8583-4EC3EC807D18}" type="slidenum">
              <a:rPr lang="en-US" smtClean="0"/>
              <a:t>15</a:t>
            </a:fld>
            <a:endParaRPr lang="en-US"/>
          </a:p>
        </p:txBody>
      </p:sp>
    </p:spTree>
    <p:extLst>
      <p:ext uri="{BB962C8B-B14F-4D97-AF65-F5344CB8AC3E}">
        <p14:creationId xmlns:p14="http://schemas.microsoft.com/office/powerpoint/2010/main" val="4106765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preface this by saying :</a:t>
            </a:r>
          </a:p>
          <a:p>
            <a:pPr marL="228600" indent="-228600">
              <a:buAutoNum type="arabicPeriod"/>
            </a:pPr>
            <a:r>
              <a:rPr lang="en-US" dirty="0"/>
              <a:t>Providing services for younger students is a marathon, not a sprint.  You may run into a variety of needs, with some starting off more basic than others.  There may also be changes in circumstances, needs, and goals, all of this is normal for this stage.  Don’t expect them to be adults, they aren’t!</a:t>
            </a:r>
          </a:p>
          <a:p>
            <a:pPr marL="228600" indent="-228600">
              <a:buAutoNum type="arabicPeriod"/>
            </a:pPr>
            <a:r>
              <a:rPr lang="en-US" dirty="0"/>
              <a:t>While there is a general order to Pre-ETS that allows you to start in the more basic skills and build from there, this may look different for each student.</a:t>
            </a:r>
          </a:p>
          <a:p>
            <a:pPr marL="228600" indent="-228600">
              <a:buAutoNum type="arabicPeriod"/>
            </a:pPr>
            <a:r>
              <a:rPr lang="en-US" dirty="0"/>
              <a:t>Our goal here is to give you some general guidelines and things to consider so you can tailor this process to the individual.</a:t>
            </a:r>
          </a:p>
        </p:txBody>
      </p:sp>
      <p:sp>
        <p:nvSpPr>
          <p:cNvPr id="4" name="Slide Number Placeholder 3"/>
          <p:cNvSpPr>
            <a:spLocks noGrp="1"/>
          </p:cNvSpPr>
          <p:nvPr>
            <p:ph type="sldNum" sz="quarter" idx="5"/>
          </p:nvPr>
        </p:nvSpPr>
        <p:spPr/>
        <p:txBody>
          <a:bodyPr/>
          <a:lstStyle/>
          <a:p>
            <a:fld id="{94D89A0F-460B-4292-8583-4EC3EC807D18}" type="slidenum">
              <a:rPr lang="en-US" smtClean="0"/>
              <a:t>16</a:t>
            </a:fld>
            <a:endParaRPr lang="en-US"/>
          </a:p>
        </p:txBody>
      </p:sp>
    </p:spTree>
    <p:extLst>
      <p:ext uri="{BB962C8B-B14F-4D97-AF65-F5344CB8AC3E}">
        <p14:creationId xmlns:p14="http://schemas.microsoft.com/office/powerpoint/2010/main" val="2139644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student will be different, even two that have similar needs on paper.</a:t>
            </a:r>
          </a:p>
          <a:p>
            <a:endParaRPr lang="en-US" dirty="0"/>
          </a:p>
          <a:p>
            <a:r>
              <a:rPr lang="en-US" dirty="0"/>
              <a:t>In general, you want to start with the basic services that will allow them to gain a concept of what work is out there and what it means to be an employee, so Job readiness, career exploration, and self-advocacy.</a:t>
            </a:r>
          </a:p>
          <a:p>
            <a:r>
              <a:rPr lang="en-US" dirty="0"/>
              <a:t>Once the student has had an opportunity to master the basics, they are probably ready to try working.  This is a good opportunity to try work-based learning.</a:t>
            </a:r>
          </a:p>
          <a:p>
            <a:r>
              <a:rPr lang="en-US" dirty="0"/>
              <a:t>Remember that work-based learning isn’t always an actual work placement.  It can also be informational interviews, jobsite tours, and job shadowing.</a:t>
            </a:r>
          </a:p>
          <a:p>
            <a:endParaRPr lang="en-US" dirty="0"/>
          </a:p>
          <a:p>
            <a:endParaRPr lang="en-US" dirty="0"/>
          </a:p>
          <a:p>
            <a:r>
              <a:rPr lang="en-US" dirty="0"/>
              <a:t>If a student completes one service and hasn’t yet mastered the information:</a:t>
            </a:r>
          </a:p>
          <a:p>
            <a:r>
              <a:rPr lang="en-US" dirty="0"/>
              <a:t>	- Consider a similar service to present the information in a different way.  For example, many Pre-ETS providers provide job readiness and they each have their own curricula.  Review the curricula on the share point to determine 	which one might best fit your student.  Is the way the information is presented better for that student because of their disability or the way they learn, or would they simply benefit from similar information shared in a variety of 	ways?</a:t>
            </a:r>
          </a:p>
          <a:p>
            <a:endParaRPr lang="en-US" dirty="0"/>
          </a:p>
          <a:p>
            <a:endParaRPr lang="en-US" dirty="0"/>
          </a:p>
          <a:p>
            <a:r>
              <a:rPr lang="en-US" dirty="0"/>
              <a:t>Sometimes additional needs arise as services are being provided.  For example, you may discover that in a class or work setting the student has disruptive behaviors or is withdrawn.  If you identify additional needs for services, that’s okay, regroup with the customer and revise your original plan (actual IPE for those who are eligible).</a:t>
            </a:r>
          </a:p>
          <a:p>
            <a:endParaRPr lang="en-US" dirty="0"/>
          </a:p>
          <a:p>
            <a:r>
              <a:rPr lang="en-US" dirty="0"/>
              <a:t>Document everything for all students!</a:t>
            </a:r>
          </a:p>
        </p:txBody>
      </p:sp>
      <p:sp>
        <p:nvSpPr>
          <p:cNvPr id="4" name="Slide Number Placeholder 3"/>
          <p:cNvSpPr>
            <a:spLocks noGrp="1"/>
          </p:cNvSpPr>
          <p:nvPr>
            <p:ph type="sldNum" sz="quarter" idx="5"/>
          </p:nvPr>
        </p:nvSpPr>
        <p:spPr/>
        <p:txBody>
          <a:bodyPr/>
          <a:lstStyle/>
          <a:p>
            <a:fld id="{94D89A0F-460B-4292-8583-4EC3EC807D18}" type="slidenum">
              <a:rPr lang="en-US" smtClean="0"/>
              <a:t>17</a:t>
            </a:fld>
            <a:endParaRPr lang="en-US"/>
          </a:p>
        </p:txBody>
      </p:sp>
    </p:spTree>
    <p:extLst>
      <p:ext uri="{BB962C8B-B14F-4D97-AF65-F5344CB8AC3E}">
        <p14:creationId xmlns:p14="http://schemas.microsoft.com/office/powerpoint/2010/main" val="1449963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do:</a:t>
            </a:r>
          </a:p>
          <a:p>
            <a:pPr marL="171450" indent="-171450">
              <a:buFontTx/>
              <a:buChar char="-"/>
            </a:pPr>
            <a:r>
              <a:rPr lang="en-US" dirty="0"/>
              <a:t>Create case examples.</a:t>
            </a:r>
          </a:p>
          <a:p>
            <a:pPr marL="171450" indent="-171450">
              <a:buFontTx/>
              <a:buChar char="-"/>
            </a:pPr>
            <a:r>
              <a:rPr lang="en-US" dirty="0"/>
              <a:t>Create questions.</a:t>
            </a:r>
          </a:p>
          <a:p>
            <a:pPr marL="628650" lvl="1" indent="-171450">
              <a:buFontTx/>
              <a:buChar char="-"/>
            </a:pPr>
            <a:r>
              <a:rPr lang="en-US" dirty="0"/>
              <a:t>What questions would you ask?  What do you think the answers might tell you?</a:t>
            </a:r>
          </a:p>
          <a:p>
            <a:pPr marL="628650" lvl="1" indent="-171450">
              <a:buFontTx/>
              <a:buChar char="-"/>
            </a:pPr>
            <a:r>
              <a:rPr lang="en-US" dirty="0"/>
              <a:t>What records would you ask for and why?</a:t>
            </a:r>
          </a:p>
          <a:p>
            <a:pPr marL="628650" lvl="1" indent="-171450">
              <a:buFontTx/>
              <a:buChar char="-"/>
            </a:pPr>
            <a:r>
              <a:rPr lang="en-US" dirty="0"/>
              <a:t>Who else should you talk to?</a:t>
            </a:r>
          </a:p>
          <a:p>
            <a:pPr marL="628650" lvl="1" indent="-171450">
              <a:buFontTx/>
              <a:buChar char="-"/>
            </a:pPr>
            <a:r>
              <a:rPr lang="en-US" dirty="0"/>
              <a:t>What needs have you identified for Pre-ETS or other VR services?</a:t>
            </a:r>
          </a:p>
          <a:p>
            <a:pPr marL="628650" lvl="1" indent="-171450">
              <a:buFontTx/>
              <a:buChar char="-"/>
            </a:pPr>
            <a:r>
              <a:rPr lang="en-US" dirty="0"/>
              <a:t>How would you sequence the Pre-ETS so they build on each other over time?</a:t>
            </a:r>
          </a:p>
          <a:p>
            <a:pPr marL="628650" lvl="1" indent="-171450">
              <a:buFontTx/>
              <a:buChar char="-"/>
            </a:pPr>
            <a:endParaRPr lang="en-US" dirty="0"/>
          </a:p>
        </p:txBody>
      </p:sp>
      <p:sp>
        <p:nvSpPr>
          <p:cNvPr id="4" name="Slide Number Placeholder 3"/>
          <p:cNvSpPr>
            <a:spLocks noGrp="1"/>
          </p:cNvSpPr>
          <p:nvPr>
            <p:ph type="sldNum" sz="quarter" idx="5"/>
          </p:nvPr>
        </p:nvSpPr>
        <p:spPr/>
        <p:txBody>
          <a:bodyPr/>
          <a:lstStyle/>
          <a:p>
            <a:fld id="{94D89A0F-460B-4292-8583-4EC3EC807D18}" type="slidenum">
              <a:rPr lang="en-US" smtClean="0"/>
              <a:t>18</a:t>
            </a:fld>
            <a:endParaRPr lang="en-US"/>
          </a:p>
        </p:txBody>
      </p:sp>
    </p:spTree>
    <p:extLst>
      <p:ext uri="{BB962C8B-B14F-4D97-AF65-F5344CB8AC3E}">
        <p14:creationId xmlns:p14="http://schemas.microsoft.com/office/powerpoint/2010/main" val="1835516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a:t>
            </a:r>
          </a:p>
          <a:p>
            <a:endParaRPr lang="en-US" dirty="0"/>
          </a:p>
          <a:p>
            <a:r>
              <a:rPr lang="en-US" dirty="0"/>
              <a:t>If you are here, it’s because you’ve been identified as VR staff.  In the last few years, the VR program has had many new staff start as VR counselors and this may be new information for you if you’re in that category.  However, we have also seen struggles with assessment of needs and service planning among more seasoned counselors.  Before WIOA, we didn’t normally serve students in the 14-16 range.  AND the average age for our customers in transition is still in the 17-18 range, which means we have only moved the needle a little bit when it comes to working with students, despite many more services and people being served.  </a:t>
            </a:r>
          </a:p>
          <a:p>
            <a:endParaRPr lang="en-US" dirty="0"/>
          </a:p>
          <a:p>
            <a:r>
              <a:rPr lang="en-US" dirty="0"/>
              <a:t>The objectives below outline our goals for this training.  As with anything, if you have questions after you leave or are running into challenges, please contact the Pre-ETS mailbox and we will be happy to work with you.  If you would benefit from some case </a:t>
            </a:r>
            <a:r>
              <a:rPr lang="en-US" dirty="0" err="1"/>
              <a:t>staffings</a:t>
            </a:r>
            <a:r>
              <a:rPr lang="en-US" dirty="0"/>
              <a:t>, we’re always open to that too.  We hope to provide an engaging, fun training for you while giving you an opportunity to learn and interact with the people at your table.</a:t>
            </a:r>
          </a:p>
        </p:txBody>
      </p:sp>
      <p:sp>
        <p:nvSpPr>
          <p:cNvPr id="4" name="Slide Number Placeholder 3"/>
          <p:cNvSpPr>
            <a:spLocks noGrp="1"/>
          </p:cNvSpPr>
          <p:nvPr>
            <p:ph type="sldNum" sz="quarter" idx="5"/>
          </p:nvPr>
        </p:nvSpPr>
        <p:spPr/>
        <p:txBody>
          <a:bodyPr/>
          <a:lstStyle/>
          <a:p>
            <a:fld id="{94D89A0F-460B-4292-8583-4EC3EC807D18}" type="slidenum">
              <a:rPr lang="en-US" smtClean="0"/>
              <a:t>3</a:t>
            </a:fld>
            <a:endParaRPr lang="en-US"/>
          </a:p>
        </p:txBody>
      </p:sp>
    </p:spTree>
    <p:extLst>
      <p:ext uri="{BB962C8B-B14F-4D97-AF65-F5344CB8AC3E}">
        <p14:creationId xmlns:p14="http://schemas.microsoft.com/office/powerpoint/2010/main" val="1877847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a:t>
            </a:r>
          </a:p>
          <a:p>
            <a:endParaRPr lang="en-US" dirty="0"/>
          </a:p>
          <a:p>
            <a:r>
              <a:rPr lang="en-US" dirty="0"/>
              <a:t>First, it’s good to know where to start with students.  There are many sources of information that may help you determine need.  If you have already established that the student is potentially eligible, don’t hesitate to ask for more information if you feel you don’t have enough to adequately plan.  </a:t>
            </a:r>
          </a:p>
        </p:txBody>
      </p:sp>
      <p:sp>
        <p:nvSpPr>
          <p:cNvPr id="4" name="Slide Number Placeholder 3"/>
          <p:cNvSpPr>
            <a:spLocks noGrp="1"/>
          </p:cNvSpPr>
          <p:nvPr>
            <p:ph type="sldNum" sz="quarter" idx="5"/>
          </p:nvPr>
        </p:nvSpPr>
        <p:spPr/>
        <p:txBody>
          <a:bodyPr/>
          <a:lstStyle/>
          <a:p>
            <a:fld id="{94D89A0F-460B-4292-8583-4EC3EC807D18}" type="slidenum">
              <a:rPr lang="en-US" smtClean="0"/>
              <a:t>4</a:t>
            </a:fld>
            <a:endParaRPr lang="en-US"/>
          </a:p>
        </p:txBody>
      </p:sp>
    </p:spTree>
    <p:extLst>
      <p:ext uri="{BB962C8B-B14F-4D97-AF65-F5344CB8AC3E}">
        <p14:creationId xmlns:p14="http://schemas.microsoft.com/office/powerpoint/2010/main" val="787781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a:t>
            </a:r>
          </a:p>
          <a:p>
            <a:endParaRPr lang="en-US" dirty="0"/>
          </a:p>
          <a:p>
            <a:r>
              <a:rPr lang="en-US" dirty="0"/>
              <a:t>What other questions might you want to ask?</a:t>
            </a:r>
          </a:p>
          <a:p>
            <a:r>
              <a:rPr lang="en-US" dirty="0"/>
              <a:t>What will the answers to these questions tell you and how does that tie to need?</a:t>
            </a:r>
          </a:p>
        </p:txBody>
      </p:sp>
      <p:sp>
        <p:nvSpPr>
          <p:cNvPr id="4" name="Slide Number Placeholder 3"/>
          <p:cNvSpPr>
            <a:spLocks noGrp="1"/>
          </p:cNvSpPr>
          <p:nvPr>
            <p:ph type="sldNum" sz="quarter" idx="5"/>
          </p:nvPr>
        </p:nvSpPr>
        <p:spPr/>
        <p:txBody>
          <a:bodyPr/>
          <a:lstStyle/>
          <a:p>
            <a:fld id="{94D89A0F-460B-4292-8583-4EC3EC807D18}" type="slidenum">
              <a:rPr lang="en-US" smtClean="0"/>
              <a:t>5</a:t>
            </a:fld>
            <a:endParaRPr lang="en-US"/>
          </a:p>
        </p:txBody>
      </p:sp>
    </p:spTree>
    <p:extLst>
      <p:ext uri="{BB962C8B-B14F-4D97-AF65-F5344CB8AC3E}">
        <p14:creationId xmlns:p14="http://schemas.microsoft.com/office/powerpoint/2010/main" val="1453317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 – cover FIE and Sped Disability Categories</a:t>
            </a:r>
          </a:p>
          <a:p>
            <a:endParaRPr lang="en-US" dirty="0"/>
          </a:p>
          <a:p>
            <a:r>
              <a:rPr lang="en-US" dirty="0"/>
              <a:t>When you think of school records you might ask for, what comes to mind?  (have participants shout out answers)</a:t>
            </a:r>
          </a:p>
          <a:p>
            <a:r>
              <a:rPr lang="en-US" dirty="0"/>
              <a:t>	- Full and Individual Evaluation (FIE)</a:t>
            </a:r>
          </a:p>
          <a:p>
            <a:r>
              <a:rPr lang="en-US" dirty="0"/>
              <a:t>	- Individualized Education Program (IEP)</a:t>
            </a:r>
          </a:p>
          <a:p>
            <a:r>
              <a:rPr lang="en-US" dirty="0"/>
              <a:t>	- 504 Plan</a:t>
            </a:r>
          </a:p>
          <a:p>
            <a:r>
              <a:rPr lang="en-US" dirty="0"/>
              <a:t>	- Grades</a:t>
            </a:r>
          </a:p>
          <a:p>
            <a:endParaRPr lang="en-US" dirty="0"/>
          </a:p>
          <a:p>
            <a:r>
              <a:rPr lang="en-US" dirty="0"/>
              <a:t>Now let’s look at what each of these might tell you…</a:t>
            </a:r>
          </a:p>
          <a:p>
            <a:endParaRPr lang="en-US" dirty="0"/>
          </a:p>
          <a:p>
            <a:endParaRPr lang="en-US" dirty="0"/>
          </a:p>
        </p:txBody>
      </p:sp>
      <p:sp>
        <p:nvSpPr>
          <p:cNvPr id="4" name="Slide Number Placeholder 3"/>
          <p:cNvSpPr>
            <a:spLocks noGrp="1"/>
          </p:cNvSpPr>
          <p:nvPr>
            <p:ph type="sldNum" sz="quarter" idx="5"/>
          </p:nvPr>
        </p:nvSpPr>
        <p:spPr/>
        <p:txBody>
          <a:bodyPr/>
          <a:lstStyle/>
          <a:p>
            <a:fld id="{94D89A0F-460B-4292-8583-4EC3EC807D18}" type="slidenum">
              <a:rPr lang="en-US" smtClean="0"/>
              <a:t>6</a:t>
            </a:fld>
            <a:endParaRPr lang="en-US"/>
          </a:p>
        </p:txBody>
      </p:sp>
    </p:spTree>
    <p:extLst>
      <p:ext uri="{BB962C8B-B14F-4D97-AF65-F5344CB8AC3E}">
        <p14:creationId xmlns:p14="http://schemas.microsoft.com/office/powerpoint/2010/main" val="1373423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a:t>
            </a:r>
          </a:p>
          <a:p>
            <a:endParaRPr lang="en-US" dirty="0"/>
          </a:p>
          <a:p>
            <a:r>
              <a:rPr lang="en-US" dirty="0"/>
              <a:t>So, if a student is receiving Special Education, you will want to ask for the IEP.  A student receiving 504 services will not have an IEP.  </a:t>
            </a:r>
          </a:p>
          <a:p>
            <a:endParaRPr lang="en-US" dirty="0"/>
          </a:p>
          <a:p>
            <a:r>
              <a:rPr lang="en-US" dirty="0"/>
              <a:t>Conversely, if you aren’t sure what services they are receiving and you hear that they are having an ARD or you receive an IEP, you’ll know they are receiving Special Education services.</a:t>
            </a:r>
          </a:p>
          <a:p>
            <a:endParaRPr lang="en-US" dirty="0"/>
          </a:p>
          <a:p>
            <a:endParaRPr lang="en-US" dirty="0"/>
          </a:p>
          <a:p>
            <a:r>
              <a:rPr lang="en-US" dirty="0"/>
              <a:t>Accommodations versus modifications:</a:t>
            </a:r>
          </a:p>
          <a:p>
            <a:endParaRPr lang="en-US" dirty="0"/>
          </a:p>
          <a:p>
            <a:pPr marL="171450" indent="-171450">
              <a:buFontTx/>
              <a:buChar char="-"/>
            </a:pPr>
            <a:r>
              <a:rPr lang="en-US" dirty="0"/>
              <a:t>An accommodation might be more time for assignments or tests, preferential seating in the classroom, oral administration of tests, using the computer for the STAAR test.  They change the way the information is presented to the student, but they do not change the expectations of the class.</a:t>
            </a:r>
          </a:p>
          <a:p>
            <a:pPr marL="171450" indent="-171450">
              <a:buFontTx/>
              <a:buChar char="-"/>
            </a:pPr>
            <a:endParaRPr lang="en-US" dirty="0"/>
          </a:p>
          <a:p>
            <a:pPr marL="171450" indent="-171450">
              <a:buFontTx/>
              <a:buChar char="-"/>
            </a:pPr>
            <a:r>
              <a:rPr lang="en-US" dirty="0"/>
              <a:t>Modifications change the expectations for that student in a particular class.  For example, if there are 5 skills students are supposed to master in a particular class, the ARD committee can decide based on  need that a particular student only has to master 3 of them to successfully complete the class.</a:t>
            </a:r>
          </a:p>
          <a:p>
            <a:pPr marL="171450" indent="-171450">
              <a:buFontTx/>
              <a:buChar char="-"/>
            </a:pPr>
            <a:endParaRPr lang="en-US" dirty="0"/>
          </a:p>
          <a:p>
            <a:pPr marL="171450" indent="-171450">
              <a:buFontTx/>
              <a:buChar char="-"/>
            </a:pPr>
            <a:endParaRPr lang="en-US" dirty="0"/>
          </a:p>
          <a:p>
            <a:pPr marL="0" indent="0">
              <a:buFontTx/>
              <a:buNone/>
            </a:pPr>
            <a:r>
              <a:rPr lang="en-US" dirty="0"/>
              <a:t>504 is a much broader law than IDEA.  It applies to any entity receiving federal funding, so technically all students receiving Special Ed (IDEA) services are also 504 students, but not all 504 students will meet the qualifications for Special Ed.</a:t>
            </a:r>
          </a:p>
        </p:txBody>
      </p:sp>
      <p:sp>
        <p:nvSpPr>
          <p:cNvPr id="4" name="Slide Number Placeholder 3"/>
          <p:cNvSpPr>
            <a:spLocks noGrp="1"/>
          </p:cNvSpPr>
          <p:nvPr>
            <p:ph type="sldNum" sz="quarter" idx="5"/>
          </p:nvPr>
        </p:nvSpPr>
        <p:spPr/>
        <p:txBody>
          <a:bodyPr/>
          <a:lstStyle/>
          <a:p>
            <a:fld id="{94D89A0F-460B-4292-8583-4EC3EC807D18}" type="slidenum">
              <a:rPr lang="en-US" smtClean="0"/>
              <a:t>7</a:t>
            </a:fld>
            <a:endParaRPr lang="en-US"/>
          </a:p>
        </p:txBody>
      </p:sp>
    </p:spTree>
    <p:extLst>
      <p:ext uri="{BB962C8B-B14F-4D97-AF65-F5344CB8AC3E}">
        <p14:creationId xmlns:p14="http://schemas.microsoft.com/office/powerpoint/2010/main" val="152241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This slide outlines information the FIE is required to have, and what it might have.  </a:t>
            </a:r>
          </a:p>
          <a:p>
            <a:endParaRPr lang="en-US" dirty="0"/>
          </a:p>
          <a:p>
            <a:endParaRPr lang="en-US" dirty="0"/>
          </a:p>
          <a:p>
            <a:endParaRPr lang="en-US" dirty="0"/>
          </a:p>
          <a:p>
            <a:endParaRPr lang="en-US" dirty="0"/>
          </a:p>
          <a:p>
            <a:endParaRPr lang="en-US" dirty="0"/>
          </a:p>
          <a:p>
            <a:r>
              <a:rPr lang="en-US" dirty="0"/>
              <a:t>Note: Beware the Re-evaluation of Existing Data (REED).  It’s always a good idea to check the date of the actual testing.  In cases where a student has had a REED, the actual testing may be old and therefore not reflective of the student’s current level of functioning, especially for conditions that change over time.  Get more information if you need it.</a:t>
            </a:r>
          </a:p>
        </p:txBody>
      </p:sp>
      <p:sp>
        <p:nvSpPr>
          <p:cNvPr id="4" name="Slide Number Placeholder 3"/>
          <p:cNvSpPr>
            <a:spLocks noGrp="1"/>
          </p:cNvSpPr>
          <p:nvPr>
            <p:ph type="sldNum" sz="quarter" idx="5"/>
          </p:nvPr>
        </p:nvSpPr>
        <p:spPr/>
        <p:txBody>
          <a:bodyPr/>
          <a:lstStyle/>
          <a:p>
            <a:fld id="{94D89A0F-460B-4292-8583-4EC3EC807D18}" type="slidenum">
              <a:rPr lang="en-US" smtClean="0"/>
              <a:t>8</a:t>
            </a:fld>
            <a:endParaRPr lang="en-US"/>
          </a:p>
        </p:txBody>
      </p:sp>
    </p:spTree>
    <p:extLst>
      <p:ext uri="{BB962C8B-B14F-4D97-AF65-F5344CB8AC3E}">
        <p14:creationId xmlns:p14="http://schemas.microsoft.com/office/powerpoint/2010/main" val="3490852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D89A0F-460B-4292-8583-4EC3EC807D18}" type="slidenum">
              <a:rPr lang="en-US" smtClean="0"/>
              <a:t>9</a:t>
            </a:fld>
            <a:endParaRPr lang="en-US"/>
          </a:p>
        </p:txBody>
      </p:sp>
    </p:spTree>
    <p:extLst>
      <p:ext uri="{BB962C8B-B14F-4D97-AF65-F5344CB8AC3E}">
        <p14:creationId xmlns:p14="http://schemas.microsoft.com/office/powerpoint/2010/main" val="797801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or not they are successful in their classes?  Is that all you would want to know for VR planning purposes?  No, but it gives you something to investigate.  Are there support needs that aren’t being met and may extend beyond school?  Is the student struggling at home or other stressful environmental factors?   Are they not doing the work?  If not, why?  Difficulty with organization?  Motivation?  Are there some classes where they excel and others where they are barely passing or failing?  Could that be an attention issue?  Many students with ADHD excel in the subjects that interest them and struggle to stay focused on the things that are boring to them.</a:t>
            </a:r>
          </a:p>
          <a:p>
            <a:endParaRPr lang="en-US" dirty="0"/>
          </a:p>
          <a:p>
            <a:r>
              <a:rPr lang="en-US" dirty="0"/>
              <a:t>What can you gather from this information?</a:t>
            </a:r>
          </a:p>
        </p:txBody>
      </p:sp>
      <p:sp>
        <p:nvSpPr>
          <p:cNvPr id="4" name="Slide Number Placeholder 3"/>
          <p:cNvSpPr>
            <a:spLocks noGrp="1"/>
          </p:cNvSpPr>
          <p:nvPr>
            <p:ph type="sldNum" sz="quarter" idx="5"/>
          </p:nvPr>
        </p:nvSpPr>
        <p:spPr/>
        <p:txBody>
          <a:bodyPr/>
          <a:lstStyle/>
          <a:p>
            <a:fld id="{94D89A0F-460B-4292-8583-4EC3EC807D18}" type="slidenum">
              <a:rPr lang="en-US" smtClean="0"/>
              <a:t>11</a:t>
            </a:fld>
            <a:endParaRPr lang="en-US"/>
          </a:p>
        </p:txBody>
      </p:sp>
    </p:spTree>
    <p:extLst>
      <p:ext uri="{BB962C8B-B14F-4D97-AF65-F5344CB8AC3E}">
        <p14:creationId xmlns:p14="http://schemas.microsoft.com/office/powerpoint/2010/main" val="2937015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22561-8B40-F46E-ADBA-EC84DDF4F9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426AFC-8988-686E-F64E-5D5B226C23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D634AA-A8AA-6E25-D40B-E40103EA7497}"/>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3001C0A8-3362-FCA7-E929-6CAB32322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3DDAE6-906C-AF89-A955-A3DDDAAFE4BB}"/>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48479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81D82-E63C-EC81-9180-158BA27054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6407F7-2FD7-8FDF-06E6-2B98B9848F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F9ED44-E73D-3341-09A3-8B556B00EA06}"/>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AF46A3D9-8A18-7089-7561-98FBB0F182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8E3F35-ECEE-369D-9AD8-E57D9254CB8A}"/>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426450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FB857B-92D0-1020-F4F0-9259331BB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305554-D96E-0526-A649-BDEF3E26B4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881F3-8F11-C973-99E8-E7814F3A6476}"/>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624A4986-0F1F-7493-AB62-005D78605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1EFB5-3958-7584-D23E-45F01BC819E7}"/>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226472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24002-11B6-DE30-6147-F58B0602B3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99715-699E-9BAE-11EC-7DCF2F1CFA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A5CC0-14D9-8845-D774-3F709209A7AE}"/>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4D4D2588-A094-77A1-5F2D-6A7773926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02D30E-BAF7-180F-32A1-A9858E66D3BF}"/>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4007889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AF6C2-3F17-77EE-47C1-7E974CD3EB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F8E199-D790-5EAA-5AC7-3EC0643949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DDDD21-564D-C8C0-8B7A-78F00DCDCB70}"/>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B6682F45-B884-727F-0681-F92945DB0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4D50E-032F-29C1-C642-2E1CDC7A7A8B}"/>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70941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43B75-0B69-7B2A-7F48-21087BEBB9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0AB171-1E67-D0B5-E49B-FA27B6268A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2804C6-5CA2-340E-2962-C710A33132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90481D-98AF-33F3-6E07-D85B07B1BC23}"/>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6" name="Footer Placeholder 5">
            <a:extLst>
              <a:ext uri="{FF2B5EF4-FFF2-40B4-BE49-F238E27FC236}">
                <a16:creationId xmlns:a16="http://schemas.microsoft.com/office/drawing/2014/main" id="{09C6E08F-41F9-3249-3056-B5E6EA62BC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B2D4ED-E9BF-067D-0DD7-460094FE8117}"/>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3766609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ED62A-937E-22C4-0650-3B2A9CD44D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E80332-F2EF-BEB7-B66E-B08D876BE5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BA599B-6F7B-BD33-1A7C-B0EFC53381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045274-1534-B659-5868-28AFABB6ED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D936D-74E8-6B7C-9448-DB08484730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8B5A13-0FF5-219F-92D0-341053EE9788}"/>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8" name="Footer Placeholder 7">
            <a:extLst>
              <a:ext uri="{FF2B5EF4-FFF2-40B4-BE49-F238E27FC236}">
                <a16:creationId xmlns:a16="http://schemas.microsoft.com/office/drawing/2014/main" id="{2D224EBA-8A13-F23A-6619-05B214446B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690FC1-CD9D-F962-121E-55BA0F314543}"/>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4258909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6264A-4C6D-64F9-8D95-CC37EE4A07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11F8C6-A595-76DA-F2A7-B0717ADEAB6D}"/>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4" name="Footer Placeholder 3">
            <a:extLst>
              <a:ext uri="{FF2B5EF4-FFF2-40B4-BE49-F238E27FC236}">
                <a16:creationId xmlns:a16="http://schemas.microsoft.com/office/drawing/2014/main" id="{0F298494-0F14-3277-3038-91C7D481E9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BCD75E-C5AD-E5B7-FDAD-89309CDF22BD}"/>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206296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B5916B-3B1D-BB66-E85A-250861A8837C}"/>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3" name="Footer Placeholder 2">
            <a:extLst>
              <a:ext uri="{FF2B5EF4-FFF2-40B4-BE49-F238E27FC236}">
                <a16:creationId xmlns:a16="http://schemas.microsoft.com/office/drawing/2014/main" id="{EFD7C879-0C30-7565-1493-13D8321727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1E579F-0D3B-322F-8502-EF900AAB13C1}"/>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111415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F49F-95B3-6D82-3B6F-9FEA62616E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372BC9-CBBC-430E-CBE4-4F95CD6B39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28144A-CDD3-A3C1-A384-C3FB3BC0D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3EA77A-B6CC-FD94-C256-A6BED8AEAE2E}"/>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6" name="Footer Placeholder 5">
            <a:extLst>
              <a:ext uri="{FF2B5EF4-FFF2-40B4-BE49-F238E27FC236}">
                <a16:creationId xmlns:a16="http://schemas.microsoft.com/office/drawing/2014/main" id="{ACA80267-C819-8C0E-9944-BEB4DADA7B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3C55D-6EDA-89A5-B8FA-09EE9722F5D5}"/>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2663286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1EEB-9D13-C0C5-520B-C103BFDB79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057D85-4CF7-0D52-3006-E97AE227C5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0F989E-F49C-EF04-82FE-C89AE4E1B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CD0187-A98E-7F90-E6E9-6F59F669C480}"/>
              </a:ext>
            </a:extLst>
          </p:cNvPr>
          <p:cNvSpPr>
            <a:spLocks noGrp="1"/>
          </p:cNvSpPr>
          <p:nvPr>
            <p:ph type="dt" sz="half" idx="10"/>
          </p:nvPr>
        </p:nvSpPr>
        <p:spPr/>
        <p:txBody>
          <a:bodyPr/>
          <a:lstStyle/>
          <a:p>
            <a:fld id="{EA07851C-3DD5-4A2A-ADF3-E7CD343C9976}" type="datetimeFigureOut">
              <a:rPr lang="en-US" smtClean="0"/>
              <a:t>10/4/24</a:t>
            </a:fld>
            <a:endParaRPr lang="en-US"/>
          </a:p>
        </p:txBody>
      </p:sp>
      <p:sp>
        <p:nvSpPr>
          <p:cNvPr id="6" name="Footer Placeholder 5">
            <a:extLst>
              <a:ext uri="{FF2B5EF4-FFF2-40B4-BE49-F238E27FC236}">
                <a16:creationId xmlns:a16="http://schemas.microsoft.com/office/drawing/2014/main" id="{47041E5C-EEB8-0BAD-2780-7712A0847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711EA1-3D39-BC6C-052B-DC36F9B3BA25}"/>
              </a:ext>
            </a:extLst>
          </p:cNvPr>
          <p:cNvSpPr>
            <a:spLocks noGrp="1"/>
          </p:cNvSpPr>
          <p:nvPr>
            <p:ph type="sldNum" sz="quarter" idx="12"/>
          </p:nvPr>
        </p:nvSpPr>
        <p:spPr/>
        <p:txBody>
          <a:bodyPr/>
          <a:lstStyle/>
          <a:p>
            <a:fld id="{C1B60500-8D71-427D-B9D7-7780487A2070}" type="slidenum">
              <a:rPr lang="en-US" smtClean="0"/>
              <a:t>‹#›</a:t>
            </a:fld>
            <a:endParaRPr lang="en-US"/>
          </a:p>
        </p:txBody>
      </p:sp>
    </p:spTree>
    <p:extLst>
      <p:ext uri="{BB962C8B-B14F-4D97-AF65-F5344CB8AC3E}">
        <p14:creationId xmlns:p14="http://schemas.microsoft.com/office/powerpoint/2010/main" val="153621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0B0B0D-3F3A-9C38-3A94-54BDC24652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FB22D4-0AB2-FDAE-90E7-FCBE4B5FF4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B98F46-0061-EAAC-B526-047AC4228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7851C-3DD5-4A2A-ADF3-E7CD343C9976}" type="datetimeFigureOut">
              <a:rPr lang="en-US" smtClean="0"/>
              <a:t>10/4/24</a:t>
            </a:fld>
            <a:endParaRPr lang="en-US"/>
          </a:p>
        </p:txBody>
      </p:sp>
      <p:sp>
        <p:nvSpPr>
          <p:cNvPr id="5" name="Footer Placeholder 4">
            <a:extLst>
              <a:ext uri="{FF2B5EF4-FFF2-40B4-BE49-F238E27FC236}">
                <a16:creationId xmlns:a16="http://schemas.microsoft.com/office/drawing/2014/main" id="{1C0049AA-4610-2120-86DF-38F93049F4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95FE06-B7EE-B27C-6173-7FB7F285FE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60500-8D71-427D-B9D7-7780487A2070}" type="slidenum">
              <a:rPr lang="en-US" smtClean="0"/>
              <a:t>‹#›</a:t>
            </a:fld>
            <a:endParaRPr lang="en-US"/>
          </a:p>
        </p:txBody>
      </p:sp>
    </p:spTree>
    <p:extLst>
      <p:ext uri="{BB962C8B-B14F-4D97-AF65-F5344CB8AC3E}">
        <p14:creationId xmlns:p14="http://schemas.microsoft.com/office/powerpoint/2010/main" val="3726466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wild9640/OneDrive%20-%20Texas%20Workforce%20Commission/Past%20Trainings/impediment%20to%20employment%20chart-%20updated%207-30-24.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hyperlink" Target="file:///C:/Users/wild9640/OneDrive%20-%20Texas%20Workforce%20Commission/Past%20Trainings/Indication%20of%20Need%20Chart%20updated%207-30-24.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Erin.Wilder@TWC.Texas.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Kristen.Davis@twc.texas.gov" TargetMode="External"/><Relationship Id="rId4" Type="http://schemas.openxmlformats.org/officeDocument/2006/relationships/hyperlink" Target="mailto:LeighAnn.Godinez@TWC.Texas.gov"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pngall.com/presentation-png/download/13329"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hyperlink" Target="https://commons.wikimedia.org/wiki/File:Thank_You!.jpg"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8" name="Arc 27">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C7A4D5-21FB-A383-8242-43D9B7E5F84B}"/>
              </a:ext>
            </a:extLst>
          </p:cNvPr>
          <p:cNvSpPr>
            <a:spLocks noGrp="1"/>
          </p:cNvSpPr>
          <p:nvPr>
            <p:ph type="ctrTitle"/>
          </p:nvPr>
        </p:nvSpPr>
        <p:spPr>
          <a:xfrm>
            <a:off x="4038600" y="1939159"/>
            <a:ext cx="7644627" cy="2751086"/>
          </a:xfrm>
        </p:spPr>
        <p:txBody>
          <a:bodyPr>
            <a:normAutofit/>
          </a:bodyPr>
          <a:lstStyle/>
          <a:p>
            <a:pPr algn="r"/>
            <a:r>
              <a:rPr lang="en-US" dirty="0">
                <a:latin typeface="Amasis MT Pro Light" panose="02040304050005020304" pitchFamily="18" charset="0"/>
              </a:rPr>
              <a:t>Assessment and Service Planning for Younger VR Customers</a:t>
            </a:r>
          </a:p>
        </p:txBody>
      </p:sp>
    </p:spTree>
    <p:extLst>
      <p:ext uri="{BB962C8B-B14F-4D97-AF65-F5344CB8AC3E}">
        <p14:creationId xmlns:p14="http://schemas.microsoft.com/office/powerpoint/2010/main" val="140698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39794B-D013-9F57-F35D-D1F5F86EB38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504 Plan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FCECA39-87AC-E8B8-15FD-25EE9C4F58AD}"/>
              </a:ext>
            </a:extLst>
          </p:cNvPr>
          <p:cNvSpPr>
            <a:spLocks noGrp="1"/>
          </p:cNvSpPr>
          <p:nvPr>
            <p:ph idx="1"/>
          </p:nvPr>
        </p:nvSpPr>
        <p:spPr>
          <a:xfrm>
            <a:off x="4447308" y="591344"/>
            <a:ext cx="6906491" cy="5585619"/>
          </a:xfrm>
        </p:spPr>
        <p:txBody>
          <a:bodyPr anchor="ctr">
            <a:normAutofit/>
          </a:bodyPr>
          <a:lstStyle/>
          <a:p>
            <a:pPr marL="0" indent="0" algn="l">
              <a:buNone/>
            </a:pPr>
            <a:r>
              <a:rPr lang="en-US" b="1" i="0" dirty="0">
                <a:effectLst/>
                <a:latin typeface="Amasis MT Pro Light" panose="02040304050005020304" pitchFamily="18" charset="0"/>
              </a:rPr>
              <a:t>504 plans generally include:</a:t>
            </a:r>
          </a:p>
          <a:p>
            <a:pPr marL="0" indent="0" algn="l">
              <a:buNone/>
            </a:pPr>
            <a:endParaRPr lang="en-US" b="0" i="0" dirty="0">
              <a:effectLst/>
              <a:latin typeface="Amasis MT Pro Light" panose="02040304050005020304" pitchFamily="18" charset="0"/>
            </a:endParaRPr>
          </a:p>
          <a:p>
            <a:pPr marL="0" indent="0" algn="l">
              <a:buNone/>
            </a:pPr>
            <a:r>
              <a:rPr lang="en-US" sz="2000" b="1" i="0" dirty="0">
                <a:effectLst/>
                <a:latin typeface="Amasis MT Pro Light" panose="02040304050005020304" pitchFamily="18" charset="0"/>
              </a:rPr>
              <a:t>•</a:t>
            </a:r>
            <a:r>
              <a:rPr lang="en-US" sz="2000" b="0" i="0" dirty="0">
                <a:effectLst/>
                <a:latin typeface="Amasis MT Pro Light" panose="02040304050005020304" pitchFamily="18" charset="0"/>
              </a:rPr>
              <a:t> </a:t>
            </a:r>
            <a:r>
              <a:rPr lang="en-US" sz="2000" i="0" dirty="0">
                <a:effectLst/>
                <a:latin typeface="Amasis MT Pro Light" panose="02040304050005020304" pitchFamily="18" charset="0"/>
              </a:rPr>
              <a:t>Any accommodations (changes to the student’s learning environment)</a:t>
            </a:r>
          </a:p>
          <a:p>
            <a:pPr marL="0" indent="0" algn="l">
              <a:buNone/>
            </a:pPr>
            <a:r>
              <a:rPr lang="en-US" sz="2000" i="0" dirty="0">
                <a:effectLst/>
                <a:latin typeface="Amasis MT Pro Light" panose="02040304050005020304" pitchFamily="18" charset="0"/>
              </a:rPr>
              <a:t>• Any assistive technology </a:t>
            </a:r>
            <a:r>
              <a:rPr lang="en-US" sz="2000" b="0" i="0" dirty="0">
                <a:effectLst/>
                <a:latin typeface="Amasis MT Pro Light" panose="02040304050005020304" pitchFamily="18" charset="0"/>
              </a:rPr>
              <a:t>or tools the school will provide</a:t>
            </a:r>
          </a:p>
          <a:p>
            <a:pPr marL="0" indent="0" algn="l">
              <a:buNone/>
            </a:pPr>
            <a:r>
              <a:rPr lang="en-US" sz="2000" b="1" i="0" dirty="0">
                <a:effectLst/>
                <a:latin typeface="Amasis MT Pro Light" panose="02040304050005020304" pitchFamily="18" charset="0"/>
              </a:rPr>
              <a:t>•</a:t>
            </a:r>
            <a:r>
              <a:rPr lang="en-US" sz="2000" b="0" i="0" dirty="0">
                <a:effectLst/>
                <a:latin typeface="Amasis MT Pro Light" panose="02040304050005020304" pitchFamily="18" charset="0"/>
              </a:rPr>
              <a:t> Name of the person responsible for making sure the 504 plan is put into action</a:t>
            </a:r>
          </a:p>
          <a:p>
            <a:pPr marL="0" indent="0" algn="l">
              <a:buNone/>
            </a:pPr>
            <a:endParaRPr lang="en-US" sz="2000" b="0" i="0" dirty="0">
              <a:effectLst/>
              <a:latin typeface="Amasis MT Pro Light" panose="02040304050005020304" pitchFamily="18" charset="0"/>
            </a:endParaRPr>
          </a:p>
          <a:p>
            <a:pPr marL="0" indent="0" algn="l">
              <a:buNone/>
            </a:pPr>
            <a:r>
              <a:rPr lang="en-US" sz="2000" b="1" i="0" dirty="0">
                <a:effectLst/>
                <a:latin typeface="Amasis MT Pro Light" panose="02040304050005020304" pitchFamily="18" charset="0"/>
              </a:rPr>
              <a:t>Less common but possible to include:</a:t>
            </a:r>
          </a:p>
          <a:p>
            <a:pPr marL="0" indent="0" algn="l">
              <a:buNone/>
            </a:pPr>
            <a:r>
              <a:rPr lang="en-US" sz="2000" b="1" i="0" dirty="0">
                <a:effectLst/>
                <a:latin typeface="Amasis MT Pro Light" panose="02040304050005020304" pitchFamily="18" charset="0"/>
              </a:rPr>
              <a:t>•</a:t>
            </a:r>
            <a:r>
              <a:rPr lang="en-US" sz="2000" b="0" i="0" dirty="0">
                <a:effectLst/>
                <a:latin typeface="Amasis MT Pro Light" panose="02040304050005020304" pitchFamily="18" charset="0"/>
              </a:rPr>
              <a:t> Any services the school will provide</a:t>
            </a:r>
          </a:p>
          <a:p>
            <a:pPr marL="0" indent="0" algn="l">
              <a:buNone/>
            </a:pPr>
            <a:r>
              <a:rPr lang="en-US" sz="2000" b="1" i="0" dirty="0">
                <a:effectLst/>
                <a:latin typeface="Amasis MT Pro Light" panose="02040304050005020304" pitchFamily="18" charset="0"/>
              </a:rPr>
              <a:t>•</a:t>
            </a:r>
            <a:r>
              <a:rPr lang="en-US" sz="2000" b="0" i="0" dirty="0">
                <a:effectLst/>
                <a:latin typeface="Amasis MT Pro Light" panose="02040304050005020304" pitchFamily="18" charset="0"/>
              </a:rPr>
              <a:t> Any modifications (changes to what the student is expected to learn or know)</a:t>
            </a:r>
          </a:p>
          <a:p>
            <a:pPr marL="0" indent="0">
              <a:buNone/>
            </a:pPr>
            <a:endParaRPr lang="en-US" dirty="0"/>
          </a:p>
        </p:txBody>
      </p:sp>
    </p:spTree>
    <p:extLst>
      <p:ext uri="{BB962C8B-B14F-4D97-AF65-F5344CB8AC3E}">
        <p14:creationId xmlns:p14="http://schemas.microsoft.com/office/powerpoint/2010/main" val="2247145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A2F18E-63F7-B9FC-FFCC-0759B9C9EC78}"/>
              </a:ext>
            </a:extLst>
          </p:cNvPr>
          <p:cNvSpPr>
            <a:spLocks noGrp="1"/>
          </p:cNvSpPr>
          <p:nvPr>
            <p:ph type="title"/>
          </p:nvPr>
        </p:nvSpPr>
        <p:spPr>
          <a:xfrm>
            <a:off x="841248" y="548640"/>
            <a:ext cx="3600860" cy="5431536"/>
          </a:xfrm>
        </p:spPr>
        <p:txBody>
          <a:bodyPr>
            <a:normAutofit/>
          </a:bodyPr>
          <a:lstStyle/>
          <a:p>
            <a:r>
              <a:rPr lang="en-US" sz="5400" dirty="0">
                <a:latin typeface="Amasis MT Pro Light" panose="02040304050005020304" pitchFamily="18" charset="0"/>
              </a:rPr>
              <a:t>Report Cards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C96D0A6-88E6-9849-357C-8036E5AD0F4A}"/>
              </a:ext>
            </a:extLst>
          </p:cNvPr>
          <p:cNvSpPr>
            <a:spLocks noGrp="1"/>
          </p:cNvSpPr>
          <p:nvPr>
            <p:ph idx="1"/>
          </p:nvPr>
        </p:nvSpPr>
        <p:spPr>
          <a:xfrm>
            <a:off x="5126418" y="552091"/>
            <a:ext cx="6224335" cy="5431536"/>
          </a:xfrm>
        </p:spPr>
        <p:txBody>
          <a:bodyPr anchor="ctr">
            <a:normAutofit/>
          </a:bodyPr>
          <a:lstStyle/>
          <a:p>
            <a:pPr marL="0" indent="0">
              <a:buNone/>
            </a:pPr>
            <a:endParaRPr lang="en-US" sz="2200">
              <a:latin typeface="Amasis MT Pro Light" panose="02040304050005020304" pitchFamily="18" charset="0"/>
            </a:endParaRPr>
          </a:p>
          <a:p>
            <a:pPr marL="0" indent="0">
              <a:buNone/>
            </a:pPr>
            <a:r>
              <a:rPr lang="en-US" sz="2200">
                <a:latin typeface="Amasis MT Pro Light" panose="02040304050005020304" pitchFamily="18" charset="0"/>
              </a:rPr>
              <a:t>You already know what is on a report card, but what can it tell you about the student?</a:t>
            </a:r>
          </a:p>
          <a:p>
            <a:pPr>
              <a:buFontTx/>
              <a:buChar char="-"/>
            </a:pPr>
            <a:r>
              <a:rPr lang="en-US" sz="2200">
                <a:latin typeface="Amasis MT Pro Light" panose="02040304050005020304" pitchFamily="18" charset="0"/>
              </a:rPr>
              <a:t>Are they successful in their classes?</a:t>
            </a:r>
          </a:p>
          <a:p>
            <a:pPr lvl="1">
              <a:buFontTx/>
              <a:buChar char="-"/>
            </a:pPr>
            <a:r>
              <a:rPr lang="en-US" sz="2200">
                <a:latin typeface="Amasis MT Pro Light" panose="02040304050005020304" pitchFamily="18" charset="0"/>
              </a:rPr>
              <a:t>If not, why?</a:t>
            </a:r>
          </a:p>
          <a:p>
            <a:pPr lvl="1">
              <a:buFontTx/>
              <a:buChar char="-"/>
            </a:pPr>
            <a:r>
              <a:rPr lang="en-US" sz="2200">
                <a:latin typeface="Amasis MT Pro Light" panose="02040304050005020304" pitchFamily="18" charset="0"/>
              </a:rPr>
              <a:t>Why some and not others?</a:t>
            </a:r>
          </a:p>
          <a:p>
            <a:pPr lvl="1">
              <a:buFontTx/>
              <a:buChar char="-"/>
            </a:pPr>
            <a:r>
              <a:rPr lang="en-US" sz="2200">
                <a:latin typeface="Amasis MT Pro Light" panose="02040304050005020304" pitchFamily="18" charset="0"/>
              </a:rPr>
              <a:t>Could it be a learning, attention, or motivation issue?  What can those things tell you about need?</a:t>
            </a:r>
            <a:endParaRPr lang="en-US" sz="2200"/>
          </a:p>
        </p:txBody>
      </p:sp>
    </p:spTree>
    <p:extLst>
      <p:ext uri="{BB962C8B-B14F-4D97-AF65-F5344CB8AC3E}">
        <p14:creationId xmlns:p14="http://schemas.microsoft.com/office/powerpoint/2010/main" val="394352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90C41B7-3F8D-4F27-5483-CC79209A0EDB}"/>
              </a:ext>
            </a:extLst>
          </p:cNvPr>
          <p:cNvSpPr>
            <a:spLocks noGrp="1"/>
          </p:cNvSpPr>
          <p:nvPr>
            <p:ph type="title"/>
          </p:nvPr>
        </p:nvSpPr>
        <p:spPr>
          <a:xfrm>
            <a:off x="838200" y="401221"/>
            <a:ext cx="10515600" cy="1348065"/>
          </a:xfrm>
        </p:spPr>
        <p:txBody>
          <a:bodyPr>
            <a:normAutofit/>
          </a:bodyPr>
          <a:lstStyle/>
          <a:p>
            <a:pPr algn="ctr"/>
            <a:r>
              <a:rPr lang="en-US" sz="5400" dirty="0">
                <a:solidFill>
                  <a:srgbClr val="FFFFFF"/>
                </a:solidFill>
                <a:latin typeface="Amasis MT Pro Light" panose="02040304050005020304" pitchFamily="18" charset="0"/>
              </a:rPr>
              <a:t>Medical/Psychological Records</a:t>
            </a:r>
          </a:p>
        </p:txBody>
      </p:sp>
      <p:sp>
        <p:nvSpPr>
          <p:cNvPr id="3" name="Content Placeholder 2">
            <a:extLst>
              <a:ext uri="{FF2B5EF4-FFF2-40B4-BE49-F238E27FC236}">
                <a16:creationId xmlns:a16="http://schemas.microsoft.com/office/drawing/2014/main" id="{F5DE01BF-040E-8D8E-6204-F24EB3B51E2C}"/>
              </a:ext>
            </a:extLst>
          </p:cNvPr>
          <p:cNvSpPr>
            <a:spLocks noGrp="1"/>
          </p:cNvSpPr>
          <p:nvPr>
            <p:ph idx="1"/>
          </p:nvPr>
        </p:nvSpPr>
        <p:spPr>
          <a:xfrm>
            <a:off x="838200" y="2586789"/>
            <a:ext cx="10515600" cy="3590174"/>
          </a:xfrm>
        </p:spPr>
        <p:txBody>
          <a:bodyPr>
            <a:normAutofit/>
          </a:bodyPr>
          <a:lstStyle/>
          <a:p>
            <a:pPr marL="0" indent="0">
              <a:buNone/>
            </a:pPr>
            <a:r>
              <a:rPr lang="en-US" sz="2200" dirty="0">
                <a:latin typeface="Amasis MT Pro Light" panose="02040304050005020304" pitchFamily="18" charset="0"/>
              </a:rPr>
              <a:t>If medical or psychological records are available, it doesn’t hurt to review them.</a:t>
            </a:r>
          </a:p>
          <a:p>
            <a:pPr marL="0" indent="0">
              <a:buNone/>
            </a:pPr>
            <a:endParaRPr lang="en-US" sz="2200" dirty="0">
              <a:latin typeface="Amasis MT Pro Light" panose="02040304050005020304" pitchFamily="18" charset="0"/>
            </a:endParaRPr>
          </a:p>
          <a:p>
            <a:pPr marL="0" indent="0">
              <a:buNone/>
            </a:pPr>
            <a:r>
              <a:rPr lang="en-US" sz="2200" dirty="0">
                <a:latin typeface="Amasis MT Pro Light" panose="02040304050005020304" pitchFamily="18" charset="0"/>
              </a:rPr>
              <a:t>Most of the time, you will get what you need to get started from the school records.</a:t>
            </a:r>
          </a:p>
          <a:p>
            <a:pPr marL="0" indent="0">
              <a:buNone/>
            </a:pPr>
            <a:endParaRPr lang="en-US" sz="2200" dirty="0">
              <a:latin typeface="Amasis MT Pro Light" panose="02040304050005020304" pitchFamily="18" charset="0"/>
            </a:endParaRPr>
          </a:p>
          <a:p>
            <a:pPr marL="0" indent="0">
              <a:buNone/>
            </a:pPr>
            <a:r>
              <a:rPr lang="en-US" sz="2200" dirty="0">
                <a:latin typeface="Amasis MT Pro Light" panose="02040304050005020304" pitchFamily="18" charset="0"/>
              </a:rPr>
              <a:t>We cannot do these evaluations for students unless it’s part of the eligibility process (no potentially eligible).</a:t>
            </a:r>
          </a:p>
        </p:txBody>
      </p:sp>
    </p:spTree>
    <p:extLst>
      <p:ext uri="{BB962C8B-B14F-4D97-AF65-F5344CB8AC3E}">
        <p14:creationId xmlns:p14="http://schemas.microsoft.com/office/powerpoint/2010/main" val="1651955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89C0B-AD5B-F1CC-3CC4-FEB724D15EFD}"/>
              </a:ext>
            </a:extLst>
          </p:cNvPr>
          <p:cNvSpPr>
            <a:spLocks noGrp="1"/>
          </p:cNvSpPr>
          <p:nvPr>
            <p:ph type="title"/>
          </p:nvPr>
        </p:nvSpPr>
        <p:spPr/>
        <p:txBody>
          <a:bodyPr/>
          <a:lstStyle/>
          <a:p>
            <a:r>
              <a:rPr lang="en-US" dirty="0"/>
              <a:t>Handouts– Additional Questions to Think About   </a:t>
            </a:r>
          </a:p>
        </p:txBody>
      </p:sp>
      <p:pic>
        <p:nvPicPr>
          <p:cNvPr id="11" name="Content Placeholder 10" descr="Different colored question marks">
            <a:hlinkClick r:id="rId3" action="ppaction://hlinkfile"/>
            <a:extLst>
              <a:ext uri="{FF2B5EF4-FFF2-40B4-BE49-F238E27FC236}">
                <a16:creationId xmlns:a16="http://schemas.microsoft.com/office/drawing/2014/main" id="{91CC8031-539B-A4BB-7189-F009503F338F}"/>
              </a:ext>
            </a:extLst>
          </p:cNvPr>
          <p:cNvPicPr>
            <a:picLocks noGrp="1" noChangeAspect="1"/>
          </p:cNvPicPr>
          <p:nvPr>
            <p:ph idx="1"/>
          </p:nvPr>
        </p:nvPicPr>
        <p:blipFill>
          <a:blip r:embed="rId4" cstate="screen">
            <a:extLst>
              <a:ext uri="{28A0092B-C50C-407E-A947-70E740481C1C}">
                <a14:useLocalDpi xmlns:a14="http://schemas.microsoft.com/office/drawing/2010/main"/>
              </a:ext>
            </a:extLst>
          </a:blip>
          <a:stretch>
            <a:fillRect/>
          </a:stretch>
        </p:blipFill>
        <p:spPr>
          <a:xfrm>
            <a:off x="4009743" y="2255437"/>
            <a:ext cx="4172513" cy="2347125"/>
          </a:xfrm>
        </p:spPr>
      </p:pic>
    </p:spTree>
    <p:extLst>
      <p:ext uri="{BB962C8B-B14F-4D97-AF65-F5344CB8AC3E}">
        <p14:creationId xmlns:p14="http://schemas.microsoft.com/office/powerpoint/2010/main" val="3199370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43EA-0AF1-BED2-6AA0-CDDDBD970902}"/>
              </a:ext>
            </a:extLst>
          </p:cNvPr>
          <p:cNvSpPr>
            <a:spLocks noGrp="1"/>
          </p:cNvSpPr>
          <p:nvPr>
            <p:ph type="title"/>
          </p:nvPr>
        </p:nvSpPr>
        <p:spPr/>
        <p:txBody>
          <a:bodyPr/>
          <a:lstStyle/>
          <a:p>
            <a:r>
              <a:rPr lang="en-US" dirty="0"/>
              <a:t>Handouts– How do these questions relate to Pre-ETS?</a:t>
            </a:r>
          </a:p>
        </p:txBody>
      </p:sp>
      <p:pic>
        <p:nvPicPr>
          <p:cNvPr id="7" name="Content Placeholder 6" descr="Colored paperclips on layered pages">
            <a:hlinkClick r:id="rId3" action="ppaction://hlinkfile"/>
            <a:extLst>
              <a:ext uri="{FF2B5EF4-FFF2-40B4-BE49-F238E27FC236}">
                <a16:creationId xmlns:a16="http://schemas.microsoft.com/office/drawing/2014/main" id="{57112517-8328-6E95-27D5-BE4D06F7DBCF}"/>
              </a:ext>
            </a:extLst>
          </p:cNvPr>
          <p:cNvPicPr>
            <a:picLocks noGrp="1" noChangeAspect="1"/>
          </p:cNvPicPr>
          <p:nvPr>
            <p:ph idx="1"/>
          </p:nvPr>
        </p:nvPicPr>
        <p:blipFill>
          <a:blip r:embed="rId4" cstate="screen">
            <a:extLst>
              <a:ext uri="{28A0092B-C50C-407E-A947-70E740481C1C}">
                <a14:useLocalDpi xmlns:a14="http://schemas.microsoft.com/office/drawing/2010/main"/>
              </a:ext>
            </a:extLst>
          </a:blip>
          <a:stretch>
            <a:fillRect/>
          </a:stretch>
        </p:blipFill>
        <p:spPr>
          <a:xfrm>
            <a:off x="3727910" y="1850658"/>
            <a:ext cx="4736180" cy="3156683"/>
          </a:xfrm>
          <a:prstGeom prst="rect">
            <a:avLst/>
          </a:prstGeom>
        </p:spPr>
      </p:pic>
    </p:spTree>
    <p:extLst>
      <p:ext uri="{BB962C8B-B14F-4D97-AF65-F5344CB8AC3E}">
        <p14:creationId xmlns:p14="http://schemas.microsoft.com/office/powerpoint/2010/main" val="65598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Content Placeholder 8" descr="People standing in a row wearing graduation caps with tassels and gowns">
            <a:extLst>
              <a:ext uri="{FF2B5EF4-FFF2-40B4-BE49-F238E27FC236}">
                <a16:creationId xmlns:a16="http://schemas.microsoft.com/office/drawing/2014/main" id="{CC7CB107-C412-6080-E4EB-F5DB8FD00D49}"/>
              </a:ext>
            </a:extLst>
          </p:cNvPr>
          <p:cNvPicPr>
            <a:picLocks noGrp="1" noChangeAspect="1"/>
          </p:cNvPicPr>
          <p:nvPr>
            <p:ph idx="1"/>
          </p:nvPr>
        </p:nvPicPr>
        <p:blipFill>
          <a:blip r:embed="rId3" cstate="screen">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14" name="Rectangle 1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E31DFD-C8CF-CC0D-D1E6-D930E0D37B8E}"/>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Planning Services for Success</a:t>
            </a:r>
          </a:p>
        </p:txBody>
      </p:sp>
      <p:cxnSp>
        <p:nvCxnSpPr>
          <p:cNvPr id="16" name="Straight Connector 1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4592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879B47-D1A0-251F-A2F2-B2066DD5CDC9}"/>
              </a:ext>
            </a:extLst>
          </p:cNvPr>
          <p:cNvSpPr>
            <a:spLocks noGrp="1"/>
          </p:cNvSpPr>
          <p:nvPr>
            <p:ph type="title"/>
          </p:nvPr>
        </p:nvSpPr>
        <p:spPr>
          <a:xfrm>
            <a:off x="838200" y="365125"/>
            <a:ext cx="10515600" cy="1325563"/>
          </a:xfrm>
        </p:spPr>
        <p:txBody>
          <a:bodyPr>
            <a:normAutofit/>
          </a:bodyPr>
          <a:lstStyle/>
          <a:p>
            <a:r>
              <a:rPr lang="en-US" sz="5400">
                <a:latin typeface="Amasis MT Pro Light" panose="02040304050005020304" pitchFamily="18" charset="0"/>
              </a:rPr>
              <a:t>How to Plan for the Long-Term</a:t>
            </a:r>
          </a:p>
        </p:txBody>
      </p:sp>
      <p:sp>
        <p:nvSpPr>
          <p:cNvPr id="3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53982C-72B2-D86C-1EF4-6CC1D8278666}"/>
              </a:ext>
            </a:extLst>
          </p:cNvPr>
          <p:cNvSpPr>
            <a:spLocks noGrp="1"/>
          </p:cNvSpPr>
          <p:nvPr>
            <p:ph idx="1"/>
          </p:nvPr>
        </p:nvSpPr>
        <p:spPr>
          <a:xfrm>
            <a:off x="838200" y="1929384"/>
            <a:ext cx="10515600" cy="4251960"/>
          </a:xfrm>
        </p:spPr>
        <p:txBody>
          <a:bodyPr>
            <a:normAutofit/>
          </a:bodyPr>
          <a:lstStyle/>
          <a:p>
            <a:pPr marL="914400" lvl="1" indent="-457200">
              <a:buAutoNum type="arabicPeriod"/>
            </a:pPr>
            <a:r>
              <a:rPr lang="en-US" dirty="0">
                <a:latin typeface="Amasis MT Pro Light" panose="02040304050005020304" pitchFamily="18" charset="0"/>
              </a:rPr>
              <a:t>Consider the student’s needs.</a:t>
            </a:r>
          </a:p>
          <a:p>
            <a:pPr marL="457200" lvl="1" indent="0">
              <a:buNone/>
            </a:pPr>
            <a:endParaRPr lang="en-US" dirty="0">
              <a:latin typeface="Amasis MT Pro Light" panose="02040304050005020304" pitchFamily="18" charset="0"/>
            </a:endParaRPr>
          </a:p>
          <a:p>
            <a:pPr marL="457200" lvl="1" indent="0">
              <a:buNone/>
            </a:pPr>
            <a:r>
              <a:rPr lang="en-US" dirty="0">
                <a:latin typeface="Amasis MT Pro Light" panose="02040304050005020304" pitchFamily="18" charset="0"/>
              </a:rPr>
              <a:t>2.   Once you’ve identified the needs, consider in what order you should 	provide them.</a:t>
            </a:r>
          </a:p>
          <a:p>
            <a:pPr marL="0" indent="0">
              <a:buNone/>
            </a:pPr>
            <a:r>
              <a:rPr lang="en-US" sz="2400" dirty="0">
                <a:latin typeface="Amasis MT Pro Light" panose="02040304050005020304" pitchFamily="18" charset="0"/>
              </a:rPr>
              <a:t>	For instance, you wouldn’t provide work-based learning before the 	student has had some job readiness to develop a concept of work and 	explore what job they want.</a:t>
            </a:r>
          </a:p>
          <a:p>
            <a:pPr marL="0" indent="0">
              <a:buNone/>
            </a:pPr>
            <a:endParaRPr lang="en-US" sz="2400" dirty="0">
              <a:latin typeface="Amasis MT Pro Light" panose="02040304050005020304" pitchFamily="18" charset="0"/>
            </a:endParaRPr>
          </a:p>
          <a:p>
            <a:pPr marL="0" indent="0">
              <a:buNone/>
            </a:pPr>
            <a:r>
              <a:rPr lang="en-US" sz="2400" dirty="0">
                <a:latin typeface="Amasis MT Pro Light" panose="02040304050005020304" pitchFamily="18" charset="0"/>
              </a:rPr>
              <a:t>      3.   Begin with a plan in mind and be open to adjust over time based on how the  	student does with services, changes in circumstances, and evolving needs.</a:t>
            </a:r>
          </a:p>
        </p:txBody>
      </p:sp>
    </p:spTree>
    <p:extLst>
      <p:ext uri="{BB962C8B-B14F-4D97-AF65-F5344CB8AC3E}">
        <p14:creationId xmlns:p14="http://schemas.microsoft.com/office/powerpoint/2010/main" val="93671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c 3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72B70838-97E9-2E3A-4CC9-27B1D9A90C39}"/>
              </a:ext>
            </a:extLst>
          </p:cNvPr>
          <p:cNvSpPr>
            <a:spLocks noGrp="1"/>
          </p:cNvSpPr>
          <p:nvPr>
            <p:ph type="title" idx="4294967295"/>
          </p:nvPr>
        </p:nvSpPr>
        <p:spPr>
          <a:xfrm>
            <a:off x="4325938" y="952500"/>
            <a:ext cx="6907212" cy="55864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Order of Services: there will be variation for individual people, however, what order would you typically put the following services in?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Job readiness, career exploration, work-based learning</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Work-based learning, self advocacy, social skills training (work readiness)</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Career exploration, self advocacy, independent living skills training (work readiness)</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What if a student needs a repeat to master the content?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	- Consider similar services that may teach similar content in a different way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	- Consider repeating the same service (if justified)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What if you see additional needs arise once the student starts services?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a:ln>
                  <a:noFill/>
                </a:ln>
                <a:solidFill>
                  <a:schemeClr val="tx1"/>
                </a:solidFill>
                <a:effectLst/>
                <a:uLnTx/>
                <a:uFillTx/>
                <a:latin typeface="Amasis MT Pro Light" panose="02040304050005020304" pitchFamily="18" charset="0"/>
                <a:ea typeface="+mn-ea"/>
                <a:cs typeface="+mn-cs"/>
              </a:rPr>
              <a:t>	- Consider what services are needed and revise your original plan.</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n-US" sz="15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5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27954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6" name="Freeform: Shape 25">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6">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B2F3EAF3-8F1C-FA82-03CB-EB9EDE3B8A97}"/>
              </a:ext>
            </a:extLst>
          </p:cNvPr>
          <p:cNvSpPr>
            <a:spLocks noGrp="1"/>
          </p:cNvSpPr>
          <p:nvPr>
            <p:ph type="title"/>
          </p:nvPr>
        </p:nvSpPr>
        <p:spPr>
          <a:xfrm rot="16200000">
            <a:off x="-1325880" y="1947672"/>
            <a:ext cx="5961888" cy="2788920"/>
          </a:xfrm>
        </p:spPr>
        <p:txBody>
          <a:bodyPr anchor="ctr">
            <a:normAutofit/>
          </a:bodyPr>
          <a:lstStyle/>
          <a:p>
            <a:r>
              <a:rPr lang="en-US" sz="4800" dirty="0">
                <a:solidFill>
                  <a:schemeClr val="bg1"/>
                </a:solidFill>
                <a:latin typeface="Amasis MT Pro Light" panose="02040304050005020304" pitchFamily="18" charset="0"/>
              </a:rPr>
              <a:t>Activity: Susan</a:t>
            </a:r>
          </a:p>
        </p:txBody>
      </p:sp>
      <p:graphicFrame>
        <p:nvGraphicFramePr>
          <p:cNvPr id="5" name="Content Placeholder 2" descr="Four individual Rows with instructions for the activity:&#10;1. Each table has a case example and a list of questions.&#10;2. Each group will have 15 minutes to read the case and answer the questions.&#10;3. One person should be the notetaker.&#10;5. Each team will then report out to the group.">
            <a:extLst>
              <a:ext uri="{FF2B5EF4-FFF2-40B4-BE49-F238E27FC236}">
                <a16:creationId xmlns:a16="http://schemas.microsoft.com/office/drawing/2014/main" id="{7DE33C55-B250-5374-A91B-5D97BE5BB4AB}"/>
              </a:ext>
            </a:extLst>
          </p:cNvPr>
          <p:cNvGraphicFramePr>
            <a:graphicFrameLocks noGrp="1"/>
          </p:cNvGraphicFramePr>
          <p:nvPr>
            <p:ph idx="1"/>
            <p:extLst>
              <p:ext uri="{D42A27DB-BD31-4B8C-83A1-F6EECF244321}">
                <p14:modId xmlns:p14="http://schemas.microsoft.com/office/powerpoint/2010/main" val="240657614"/>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18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74BF3A-B90E-E02A-7570-B6524D3AFA34}"/>
              </a:ext>
            </a:extLst>
          </p:cNvPr>
          <p:cNvSpPr>
            <a:spLocks noGrp="1"/>
          </p:cNvSpPr>
          <p:nvPr>
            <p:ph type="title"/>
          </p:nvPr>
        </p:nvSpPr>
        <p:spPr>
          <a:xfrm>
            <a:off x="686834" y="1153572"/>
            <a:ext cx="3200400" cy="4461163"/>
          </a:xfrm>
        </p:spPr>
        <p:txBody>
          <a:bodyPr>
            <a:normAutofit/>
          </a:bodyPr>
          <a:lstStyle/>
          <a:p>
            <a:r>
              <a:rPr lang="en-US">
                <a:solidFill>
                  <a:srgbClr val="FFFFFF"/>
                </a:solidFill>
              </a:rPr>
              <a:t>Discussion Questions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114699C-7221-5BC1-BF54-4553773C2B1C}"/>
              </a:ext>
            </a:extLst>
          </p:cNvPr>
          <p:cNvSpPr>
            <a:spLocks noGrp="1"/>
          </p:cNvSpPr>
          <p:nvPr>
            <p:ph idx="1"/>
          </p:nvPr>
        </p:nvSpPr>
        <p:spPr>
          <a:xfrm>
            <a:off x="4447308" y="591344"/>
            <a:ext cx="6906491" cy="5585619"/>
          </a:xfrm>
        </p:spPr>
        <p:txBody>
          <a:bodyPr anchor="ctr">
            <a:normAutofit/>
          </a:bodyPr>
          <a:lstStyle/>
          <a:p>
            <a:pPr marL="628650" lvl="1" indent="-171450">
              <a:buFontTx/>
              <a:buChar char="-"/>
            </a:pPr>
            <a:r>
              <a:rPr lang="en-US" dirty="0"/>
              <a:t>What questions would you ask?  What do you think the answers might tell you?</a:t>
            </a:r>
          </a:p>
          <a:p>
            <a:pPr marL="457200" lvl="1" indent="0">
              <a:buNone/>
            </a:pPr>
            <a:endParaRPr lang="en-US" dirty="0"/>
          </a:p>
          <a:p>
            <a:pPr marL="628650" lvl="1" indent="-171450">
              <a:buFontTx/>
              <a:buChar char="-"/>
            </a:pPr>
            <a:r>
              <a:rPr lang="en-US" dirty="0"/>
              <a:t>What records would you ask for and why?</a:t>
            </a:r>
          </a:p>
          <a:p>
            <a:pPr marL="457200" lvl="1" indent="0">
              <a:buNone/>
            </a:pPr>
            <a:endParaRPr lang="en-US" dirty="0"/>
          </a:p>
          <a:p>
            <a:pPr marL="628650" lvl="1" indent="-171450">
              <a:buFontTx/>
              <a:buChar char="-"/>
            </a:pPr>
            <a:r>
              <a:rPr lang="en-US" dirty="0"/>
              <a:t>Who else should you talk to?</a:t>
            </a:r>
          </a:p>
          <a:p>
            <a:pPr marL="457200" lvl="1" indent="0">
              <a:buNone/>
            </a:pPr>
            <a:endParaRPr lang="en-US" dirty="0"/>
          </a:p>
          <a:p>
            <a:pPr marL="628650" lvl="1" indent="-171450">
              <a:buFontTx/>
              <a:buChar char="-"/>
            </a:pPr>
            <a:r>
              <a:rPr lang="en-US" dirty="0"/>
              <a:t>What needs have you identified for Pre-ETS or other VR services?</a:t>
            </a:r>
          </a:p>
          <a:p>
            <a:pPr marL="457200" lvl="1" indent="0">
              <a:buNone/>
            </a:pPr>
            <a:endParaRPr lang="en-US" dirty="0"/>
          </a:p>
          <a:p>
            <a:pPr marL="628650" lvl="1" indent="-171450">
              <a:buFontTx/>
              <a:buChar char="-"/>
            </a:pPr>
            <a:r>
              <a:rPr lang="en-US" dirty="0"/>
              <a:t>How would you sequence the Pre-ETS so they build on each other over time?</a:t>
            </a:r>
          </a:p>
          <a:p>
            <a:pPr marL="0" indent="0">
              <a:buNone/>
            </a:pPr>
            <a:endParaRPr lang="en-US" dirty="0"/>
          </a:p>
        </p:txBody>
      </p:sp>
    </p:spTree>
    <p:extLst>
      <p:ext uri="{BB962C8B-B14F-4D97-AF65-F5344CB8AC3E}">
        <p14:creationId xmlns:p14="http://schemas.microsoft.com/office/powerpoint/2010/main" val="236237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597F0-A3A3-0B1D-1C0E-8A1688303196}"/>
              </a:ext>
            </a:extLst>
          </p:cNvPr>
          <p:cNvSpPr>
            <a:spLocks noGrp="1"/>
          </p:cNvSpPr>
          <p:nvPr>
            <p:ph type="title"/>
          </p:nvPr>
        </p:nvSpPr>
        <p:spPr/>
        <p:txBody>
          <a:bodyPr/>
          <a:lstStyle/>
          <a:p>
            <a:r>
              <a:rPr lang="en-US"/>
              <a:t>Trainers</a:t>
            </a:r>
            <a:endParaRPr lang="en-US" dirty="0"/>
          </a:p>
        </p:txBody>
      </p:sp>
      <p:sp>
        <p:nvSpPr>
          <p:cNvPr id="3" name="Content Placeholder 2">
            <a:extLst>
              <a:ext uri="{FF2B5EF4-FFF2-40B4-BE49-F238E27FC236}">
                <a16:creationId xmlns:a16="http://schemas.microsoft.com/office/drawing/2014/main" id="{8D63F5E4-4E6F-CFD7-C52B-C6F186EC5BB4}"/>
              </a:ext>
            </a:extLst>
          </p:cNvPr>
          <p:cNvSpPr>
            <a:spLocks noGrp="1"/>
          </p:cNvSpPr>
          <p:nvPr>
            <p:ph idx="1"/>
          </p:nvPr>
        </p:nvSpPr>
        <p:spPr>
          <a:xfrm>
            <a:off x="838200" y="2203730"/>
            <a:ext cx="10515600" cy="2450540"/>
          </a:xfrm>
        </p:spPr>
        <p:txBody>
          <a:bodyPr>
            <a:normAutofit fontScale="55000" lnSpcReduction="20000"/>
          </a:bodyPr>
          <a:lstStyle/>
          <a:p>
            <a:pPr marL="0" indent="0">
              <a:buNone/>
            </a:pPr>
            <a:r>
              <a:rPr lang="en-US" dirty="0"/>
              <a:t>Erin Wilder, Program Manager for Transition and Pre-ETS</a:t>
            </a:r>
          </a:p>
          <a:p>
            <a:pPr marL="0" indent="0">
              <a:buNone/>
            </a:pPr>
            <a:r>
              <a:rPr lang="en-US" dirty="0"/>
              <a:t>	</a:t>
            </a:r>
            <a:r>
              <a:rPr lang="en-US" dirty="0">
                <a:hlinkClick r:id="rId3"/>
              </a:rPr>
              <a:t>Erin.Wilder@TWC.Texas.gov</a:t>
            </a:r>
            <a:endParaRPr lang="en-US" dirty="0"/>
          </a:p>
          <a:p>
            <a:pPr marL="0" indent="0">
              <a:buNone/>
            </a:pPr>
            <a:endParaRPr lang="en-US" dirty="0"/>
          </a:p>
          <a:p>
            <a:pPr marL="0" indent="0">
              <a:buNone/>
            </a:pPr>
            <a:r>
              <a:rPr lang="en-US" dirty="0"/>
              <a:t>Leigh Ann Godinez, Program Specialist for Transition</a:t>
            </a:r>
          </a:p>
          <a:p>
            <a:pPr marL="0" indent="0">
              <a:buNone/>
            </a:pPr>
            <a:r>
              <a:rPr lang="en-US" dirty="0"/>
              <a:t>	</a:t>
            </a:r>
            <a:r>
              <a:rPr lang="en-US" dirty="0">
                <a:hlinkClick r:id="rId4"/>
              </a:rPr>
              <a:t>LeighAnn.Godinez@TWC.Texas.gov</a:t>
            </a:r>
            <a:endParaRPr lang="en-US" dirty="0"/>
          </a:p>
          <a:p>
            <a:pPr marL="0" indent="0">
              <a:buNone/>
            </a:pPr>
            <a:endParaRPr lang="en-US" dirty="0"/>
          </a:p>
          <a:p>
            <a:pPr marL="0" indent="0">
              <a:buNone/>
            </a:pPr>
            <a:r>
              <a:rPr lang="en-US" dirty="0"/>
              <a:t>Kristen Davis, Program Specialist for Transition</a:t>
            </a:r>
          </a:p>
          <a:p>
            <a:pPr marL="0" indent="0">
              <a:buNone/>
            </a:pPr>
            <a:r>
              <a:rPr lang="en-US" dirty="0"/>
              <a:t>	</a:t>
            </a:r>
            <a:r>
              <a:rPr lang="en-US" dirty="0">
                <a:hlinkClick r:id="rId5"/>
              </a:rPr>
              <a:t>Kristen.Davis@TWC.Texas.gov</a:t>
            </a:r>
            <a:endParaRPr lang="en-US" dirty="0"/>
          </a:p>
        </p:txBody>
      </p:sp>
    </p:spTree>
    <p:extLst>
      <p:ext uri="{BB962C8B-B14F-4D97-AF65-F5344CB8AC3E}">
        <p14:creationId xmlns:p14="http://schemas.microsoft.com/office/powerpoint/2010/main" val="3519311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004FAC-B71D-B41D-9F38-95A6E367710B}"/>
              </a:ext>
            </a:extLst>
          </p:cNvPr>
          <p:cNvSpPr>
            <a:spLocks noGrp="1"/>
          </p:cNvSpPr>
          <p:nvPr>
            <p:ph type="title"/>
          </p:nvPr>
        </p:nvSpPr>
        <p:spPr>
          <a:xfrm>
            <a:off x="640080" y="325369"/>
            <a:ext cx="4368602" cy="1956841"/>
          </a:xfrm>
        </p:spPr>
        <p:txBody>
          <a:bodyPr anchor="b">
            <a:normAutofit/>
          </a:bodyPr>
          <a:lstStyle/>
          <a:p>
            <a:r>
              <a:rPr lang="en-US" sz="5400" dirty="0">
                <a:latin typeface="Amasis MT Pro Light" panose="02040304050005020304" pitchFamily="18" charset="0"/>
              </a:rPr>
              <a:t>Time to Report Out!</a:t>
            </a:r>
          </a:p>
        </p:txBody>
      </p:sp>
      <p:sp>
        <p:nvSpPr>
          <p:cNvPr id="14"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Icon of a person pointing to a screen.">
            <a:extLst>
              <a:ext uri="{FF2B5EF4-FFF2-40B4-BE49-F238E27FC236}">
                <a16:creationId xmlns:a16="http://schemas.microsoft.com/office/drawing/2014/main" id="{CCF59E9F-74BF-73F2-BDBF-C6E7375C8947}"/>
              </a:ext>
            </a:extLst>
          </p:cNvPr>
          <p:cNvPicPr>
            <a:picLocks noChangeAspect="1"/>
          </p:cNvPicPr>
          <p:nvPr/>
        </p:nvPicPr>
        <p:blipFill>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r="-1" b="30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550099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30C00C03-0F36-606E-F19D-27CF4DEFFC11}"/>
              </a:ext>
            </a:extLst>
          </p:cNvPr>
          <p:cNvSpPr>
            <a:spLocks noGrp="1"/>
          </p:cNvSpPr>
          <p:nvPr>
            <p:ph type="title"/>
          </p:nvPr>
        </p:nvSpPr>
        <p:spPr>
          <a:xfrm>
            <a:off x="838200" y="643467"/>
            <a:ext cx="2951205" cy="5571066"/>
          </a:xfrm>
        </p:spPr>
        <p:txBody>
          <a:bodyPr>
            <a:normAutofit/>
          </a:bodyPr>
          <a:lstStyle/>
          <a:p>
            <a:r>
              <a:rPr lang="en-US">
                <a:solidFill>
                  <a:srgbClr val="FFFFFF"/>
                </a:solidFill>
              </a:rPr>
              <a:t>Resources</a:t>
            </a:r>
          </a:p>
        </p:txBody>
      </p:sp>
      <p:graphicFrame>
        <p:nvGraphicFramePr>
          <p:cNvPr id="5" name="Content Placeholder 2">
            <a:extLst>
              <a:ext uri="{FF2B5EF4-FFF2-40B4-BE49-F238E27FC236}">
                <a16:creationId xmlns:a16="http://schemas.microsoft.com/office/drawing/2014/main" id="{F4F44108-0BE5-7B76-8058-F7AC74C25AC3}"/>
              </a:ext>
            </a:extLst>
          </p:cNvPr>
          <p:cNvGraphicFramePr>
            <a:graphicFrameLocks noGrp="1"/>
          </p:cNvGraphicFramePr>
          <p:nvPr>
            <p:ph idx="1"/>
            <p:extLst>
              <p:ext uri="{D42A27DB-BD31-4B8C-83A1-F6EECF244321}">
                <p14:modId xmlns:p14="http://schemas.microsoft.com/office/powerpoint/2010/main" val="267571253"/>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5586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2A570A-EDD7-093D-5840-0A93785006F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Thank you!</a:t>
            </a:r>
          </a:p>
        </p:txBody>
      </p:sp>
      <p:pic>
        <p:nvPicPr>
          <p:cNvPr id="5" name="Content Placeholder 4" descr="Colorful &quot;thank you&quot;">
            <a:extLst>
              <a:ext uri="{FF2B5EF4-FFF2-40B4-BE49-F238E27FC236}">
                <a16:creationId xmlns:a16="http://schemas.microsoft.com/office/drawing/2014/main" id="{5B454000-CC7B-C0B0-F4BC-37A25F16FCD0}"/>
              </a:ext>
            </a:extLst>
          </p:cNvPr>
          <p:cNvPicPr>
            <a:picLocks noGrp="1" noChangeAspect="1"/>
          </p:cNvPicPr>
          <p:nvPr>
            <p:ph idx="1"/>
          </p:nvPr>
        </p:nvPicPr>
        <p:blipFill>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2030506" y="548509"/>
            <a:ext cx="7677728" cy="5760981"/>
          </a:xfrm>
        </p:spPr>
      </p:pic>
    </p:spTree>
    <p:extLst>
      <p:ext uri="{BB962C8B-B14F-4D97-AF65-F5344CB8AC3E}">
        <p14:creationId xmlns:p14="http://schemas.microsoft.com/office/powerpoint/2010/main" val="66753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18085-16BB-79E0-6A65-20620A2B2652}"/>
              </a:ext>
            </a:extLst>
          </p:cNvPr>
          <p:cNvSpPr>
            <a:spLocks noGrp="1"/>
          </p:cNvSpPr>
          <p:nvPr>
            <p:ph type="title"/>
          </p:nvPr>
        </p:nvSpPr>
        <p:spPr>
          <a:xfrm>
            <a:off x="838200" y="557188"/>
            <a:ext cx="10515600" cy="1133499"/>
          </a:xfrm>
        </p:spPr>
        <p:txBody>
          <a:bodyPr>
            <a:normAutofit/>
          </a:bodyPr>
          <a:lstStyle/>
          <a:p>
            <a:pPr algn="ctr"/>
            <a:r>
              <a:rPr lang="en-US" sz="5200" dirty="0">
                <a:latin typeface="Amasis MT Pro Light" panose="02040304050005020304" pitchFamily="18" charset="0"/>
              </a:rPr>
              <a:t>Training Objectives:</a:t>
            </a:r>
          </a:p>
        </p:txBody>
      </p:sp>
      <p:graphicFrame>
        <p:nvGraphicFramePr>
          <p:cNvPr id="5" name="Content Placeholder 2" descr="title: &quot;Training Objectives&quot;&#10;&#10;Chart with four rows:&#10;Row 1: To outline a process that can be used to identify the needs for Pre-ETS and other VR servcies for younger students, ages 14-16.&#10;Row 2: To work through case examples to practice applying that process.&#10;Row 3: To talk through big picture planning for Pre-ETS so their knowledge builds over time.&#10;Row 4: To share resources that can be referenced outside of this training.">
            <a:extLst>
              <a:ext uri="{FF2B5EF4-FFF2-40B4-BE49-F238E27FC236}">
                <a16:creationId xmlns:a16="http://schemas.microsoft.com/office/drawing/2014/main" id="{1F159B82-4A8F-ABD2-8655-7AD59CA4F8F3}"/>
              </a:ext>
            </a:extLst>
          </p:cNvPr>
          <p:cNvGraphicFramePr>
            <a:graphicFrameLocks noGrp="1"/>
          </p:cNvGraphicFramePr>
          <p:nvPr>
            <p:ph idx="1"/>
            <p:extLst>
              <p:ext uri="{D42A27DB-BD31-4B8C-83A1-F6EECF244321}">
                <p14:modId xmlns:p14="http://schemas.microsoft.com/office/powerpoint/2010/main" val="36368452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74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F5576F-88F7-122E-7C09-0A35D4CC98CC}"/>
              </a:ext>
            </a:extLst>
          </p:cNvPr>
          <p:cNvSpPr>
            <a:spLocks noGrp="1"/>
          </p:cNvSpPr>
          <p:nvPr>
            <p:ph type="title"/>
          </p:nvPr>
        </p:nvSpPr>
        <p:spPr>
          <a:xfrm>
            <a:off x="1171074" y="1396686"/>
            <a:ext cx="3240506" cy="4064628"/>
          </a:xfrm>
        </p:spPr>
        <p:txBody>
          <a:bodyPr>
            <a:normAutofit/>
          </a:bodyPr>
          <a:lstStyle/>
          <a:p>
            <a:r>
              <a:rPr lang="en-US" dirty="0">
                <a:solidFill>
                  <a:srgbClr val="FFFFFF"/>
                </a:solidFill>
                <a:latin typeface="Amasis MT Pro Light" panose="02040304050005020304" pitchFamily="18" charset="0"/>
              </a:rPr>
              <a:t>Assessment for Younger Customers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31D1175-30C9-96A5-2795-759907ED5B68}"/>
              </a:ext>
            </a:extLst>
          </p:cNvPr>
          <p:cNvSpPr>
            <a:spLocks noGrp="1"/>
          </p:cNvSpPr>
          <p:nvPr>
            <p:ph idx="1"/>
          </p:nvPr>
        </p:nvSpPr>
        <p:spPr>
          <a:xfrm>
            <a:off x="5370153" y="1526033"/>
            <a:ext cx="5536397" cy="3935281"/>
          </a:xfrm>
        </p:spPr>
        <p:txBody>
          <a:bodyPr>
            <a:normAutofit/>
          </a:bodyPr>
          <a:lstStyle/>
          <a:p>
            <a:pPr marL="0" indent="0">
              <a:buNone/>
            </a:pPr>
            <a:r>
              <a:rPr lang="en-US" dirty="0">
                <a:latin typeface="Amasis MT Pro Light" panose="02040304050005020304" pitchFamily="18" charset="0"/>
              </a:rPr>
              <a:t>Where can you get information about students?  What should I ask for?</a:t>
            </a:r>
          </a:p>
          <a:p>
            <a:pPr marL="0" indent="0">
              <a:buNone/>
            </a:pPr>
            <a:endParaRPr lang="en-US" dirty="0">
              <a:latin typeface="Amasis MT Pro Light" panose="02040304050005020304" pitchFamily="18" charset="0"/>
            </a:endParaRPr>
          </a:p>
          <a:p>
            <a:pPr>
              <a:buFont typeface="Courier New" panose="02070309020205020404" pitchFamily="49" charset="0"/>
              <a:buChar char="o"/>
            </a:pPr>
            <a:r>
              <a:rPr lang="en-US" dirty="0">
                <a:latin typeface="Amasis MT Pro Light" panose="02040304050005020304" pitchFamily="18" charset="0"/>
              </a:rPr>
              <a:t> School Records</a:t>
            </a:r>
          </a:p>
          <a:p>
            <a:pPr>
              <a:buFont typeface="Courier New" panose="02070309020205020404" pitchFamily="49" charset="0"/>
              <a:buChar char="o"/>
            </a:pPr>
            <a:r>
              <a:rPr lang="en-US" dirty="0">
                <a:latin typeface="Amasis MT Pro Light" panose="02040304050005020304" pitchFamily="18" charset="0"/>
              </a:rPr>
              <a:t> Medical/Psychological Records</a:t>
            </a:r>
          </a:p>
          <a:p>
            <a:pPr>
              <a:buFont typeface="Courier New" panose="02070309020205020404" pitchFamily="49" charset="0"/>
              <a:buChar char="o"/>
            </a:pPr>
            <a:r>
              <a:rPr lang="en-US" dirty="0">
                <a:latin typeface="Amasis MT Pro Light" panose="02040304050005020304" pitchFamily="18" charset="0"/>
              </a:rPr>
              <a:t>Parents and teachers</a:t>
            </a:r>
          </a:p>
          <a:p>
            <a:pPr>
              <a:buFont typeface="Courier New" panose="02070309020205020404" pitchFamily="49" charset="0"/>
              <a:buChar char="o"/>
            </a:pPr>
            <a:r>
              <a:rPr lang="en-US" dirty="0">
                <a:latin typeface="Amasis MT Pro Light" panose="02040304050005020304" pitchFamily="18" charset="0"/>
              </a:rPr>
              <a:t>Other sources?</a:t>
            </a:r>
          </a:p>
        </p:txBody>
      </p:sp>
    </p:spTree>
    <p:extLst>
      <p:ext uri="{BB962C8B-B14F-4D97-AF65-F5344CB8AC3E}">
        <p14:creationId xmlns:p14="http://schemas.microsoft.com/office/powerpoint/2010/main" val="199841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A30E8-0F49-3ADC-467C-10140A502BBE}"/>
              </a:ext>
            </a:extLst>
          </p:cNvPr>
          <p:cNvSpPr>
            <a:spLocks noGrp="1"/>
          </p:cNvSpPr>
          <p:nvPr>
            <p:ph type="title"/>
          </p:nvPr>
        </p:nvSpPr>
        <p:spPr/>
        <p:txBody>
          <a:bodyPr/>
          <a:lstStyle/>
          <a:p>
            <a:r>
              <a:rPr lang="en-US" dirty="0">
                <a:latin typeface="Amasis MT Pro Light" panose="02040304050005020304" pitchFamily="18" charset="0"/>
              </a:rPr>
              <a:t>Other Sources of Information: Parents and Teachers</a:t>
            </a:r>
          </a:p>
        </p:txBody>
      </p:sp>
      <p:sp>
        <p:nvSpPr>
          <p:cNvPr id="3" name="Content Placeholder 2">
            <a:extLst>
              <a:ext uri="{FF2B5EF4-FFF2-40B4-BE49-F238E27FC236}">
                <a16:creationId xmlns:a16="http://schemas.microsoft.com/office/drawing/2014/main" id="{9F8D1F0C-FEC5-1F5E-D054-881D1A21E519}"/>
              </a:ext>
            </a:extLst>
          </p:cNvPr>
          <p:cNvSpPr>
            <a:spLocks noGrp="1"/>
          </p:cNvSpPr>
          <p:nvPr>
            <p:ph idx="1"/>
          </p:nvPr>
        </p:nvSpPr>
        <p:spPr/>
        <p:txBody>
          <a:bodyPr/>
          <a:lstStyle/>
          <a:p>
            <a:pPr marL="0" indent="0">
              <a:buNone/>
            </a:pPr>
            <a:r>
              <a:rPr lang="en-US" dirty="0">
                <a:latin typeface="Amasis MT Pro Light" panose="02040304050005020304" pitchFamily="18" charset="0"/>
              </a:rPr>
              <a:t>Parents, teachers, and other people who interact with the student regularly can give you a lot of information too.</a:t>
            </a:r>
          </a:p>
          <a:p>
            <a:pPr marL="0" indent="0">
              <a:buNone/>
            </a:pPr>
            <a:endParaRPr lang="en-US" dirty="0">
              <a:latin typeface="Amasis MT Pro Light" panose="02040304050005020304" pitchFamily="18" charset="0"/>
            </a:endParaRPr>
          </a:p>
          <a:p>
            <a:pPr>
              <a:buFontTx/>
              <a:buChar char="-"/>
            </a:pPr>
            <a:r>
              <a:rPr lang="en-US" dirty="0">
                <a:latin typeface="Amasis MT Pro Light" panose="02040304050005020304" pitchFamily="18" charset="0"/>
              </a:rPr>
              <a:t>How do they interact with adults/authority?</a:t>
            </a:r>
          </a:p>
          <a:p>
            <a:pPr>
              <a:buFontTx/>
              <a:buChar char="-"/>
            </a:pPr>
            <a:r>
              <a:rPr lang="en-US" dirty="0">
                <a:latin typeface="Amasis MT Pro Light" panose="02040304050005020304" pitchFamily="18" charset="0"/>
              </a:rPr>
              <a:t>How are they functioning socially?  Are they able to maintain friendships?</a:t>
            </a:r>
          </a:p>
          <a:p>
            <a:pPr>
              <a:buFontTx/>
              <a:buChar char="-"/>
            </a:pPr>
            <a:r>
              <a:rPr lang="en-US" dirty="0">
                <a:latin typeface="Amasis MT Pro Light" panose="02040304050005020304" pitchFamily="18" charset="0"/>
              </a:rPr>
              <a:t>Are they struggling with organization?  Motivation?</a:t>
            </a:r>
          </a:p>
          <a:p>
            <a:pPr>
              <a:buFontTx/>
              <a:buChar char="-"/>
            </a:pPr>
            <a:r>
              <a:rPr lang="en-US" dirty="0">
                <a:latin typeface="Amasis MT Pro Light" panose="02040304050005020304" pitchFamily="18" charset="0"/>
              </a:rPr>
              <a:t>What do they do in their spare time?</a:t>
            </a:r>
          </a:p>
          <a:p>
            <a:pPr marL="0" indent="0">
              <a:buNone/>
            </a:pPr>
            <a:endParaRPr lang="en-US" dirty="0"/>
          </a:p>
        </p:txBody>
      </p:sp>
    </p:spTree>
    <p:extLst>
      <p:ext uri="{BB962C8B-B14F-4D97-AF65-F5344CB8AC3E}">
        <p14:creationId xmlns:p14="http://schemas.microsoft.com/office/powerpoint/2010/main" val="331528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D2925-0623-20BF-8FE8-AB22FCA80442}"/>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School Records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76F315A-04A2-067F-4D0B-2C1B8958717C}"/>
              </a:ext>
            </a:extLst>
          </p:cNvPr>
          <p:cNvSpPr>
            <a:spLocks noGrp="1"/>
          </p:cNvSpPr>
          <p:nvPr>
            <p:ph idx="1"/>
          </p:nvPr>
        </p:nvSpPr>
        <p:spPr>
          <a:xfrm>
            <a:off x="4447308" y="591344"/>
            <a:ext cx="6906491" cy="5585619"/>
          </a:xfrm>
        </p:spPr>
        <p:txBody>
          <a:bodyPr anchor="ctr">
            <a:normAutofit/>
          </a:bodyPr>
          <a:lstStyle/>
          <a:p>
            <a:r>
              <a:rPr lang="en-US" dirty="0">
                <a:latin typeface="Amasis MT Pro Light" panose="02040304050005020304" pitchFamily="18" charset="0"/>
              </a:rPr>
              <a:t>Full and Individual Evaluation (FIE)</a:t>
            </a:r>
          </a:p>
          <a:p>
            <a:r>
              <a:rPr lang="en-US" dirty="0">
                <a:latin typeface="Amasis MT Pro Light" panose="02040304050005020304" pitchFamily="18" charset="0"/>
              </a:rPr>
              <a:t>Individualized Education Program (IEP)</a:t>
            </a:r>
          </a:p>
          <a:p>
            <a:r>
              <a:rPr lang="en-US" dirty="0">
                <a:latin typeface="Amasis MT Pro Light" panose="02040304050005020304" pitchFamily="18" charset="0"/>
              </a:rPr>
              <a:t>504 Plan</a:t>
            </a:r>
          </a:p>
          <a:p>
            <a:r>
              <a:rPr lang="en-US" dirty="0">
                <a:latin typeface="Amasis MT Pro Light" panose="02040304050005020304" pitchFamily="18" charset="0"/>
              </a:rPr>
              <a:t>Report Card</a:t>
            </a:r>
          </a:p>
          <a:p>
            <a:r>
              <a:rPr lang="en-US" dirty="0">
                <a:latin typeface="Amasis MT Pro Light" panose="02040304050005020304" pitchFamily="18" charset="0"/>
              </a:rPr>
              <a:t>Others?</a:t>
            </a:r>
          </a:p>
        </p:txBody>
      </p:sp>
    </p:spTree>
    <p:extLst>
      <p:ext uri="{BB962C8B-B14F-4D97-AF65-F5344CB8AC3E}">
        <p14:creationId xmlns:p14="http://schemas.microsoft.com/office/powerpoint/2010/main" val="115811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3" name="Rectangle 12">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DF2463E0-964C-C91C-D04B-C966C8BB0179}"/>
              </a:ext>
            </a:extLst>
          </p:cNvPr>
          <p:cNvSpPr>
            <a:spLocks noGrp="1"/>
          </p:cNvSpPr>
          <p:nvPr>
            <p:ph type="title"/>
          </p:nvPr>
        </p:nvSpPr>
        <p:spPr>
          <a:xfrm>
            <a:off x="876691" y="301843"/>
            <a:ext cx="10477109" cy="1003532"/>
          </a:xfrm>
        </p:spPr>
        <p:txBody>
          <a:bodyPr vert="horz" lIns="91440" tIns="45720" rIns="91440" bIns="45720" rtlCol="0" anchor="ctr">
            <a:normAutofit/>
          </a:bodyPr>
          <a:lstStyle/>
          <a:p>
            <a:r>
              <a:rPr lang="en-US" sz="4000" kern="1200" dirty="0">
                <a:solidFill>
                  <a:srgbClr val="FFFFFF"/>
                </a:solidFill>
                <a:latin typeface="+mj-lt"/>
                <a:ea typeface="+mj-ea"/>
                <a:cs typeface="+mj-cs"/>
              </a:rPr>
              <a:t>Special Education or 504?</a:t>
            </a:r>
          </a:p>
        </p:txBody>
      </p:sp>
      <p:graphicFrame>
        <p:nvGraphicFramePr>
          <p:cNvPr id="7" name="Content Placeholder 6">
            <a:extLst>
              <a:ext uri="{FF2B5EF4-FFF2-40B4-BE49-F238E27FC236}">
                <a16:creationId xmlns:a16="http://schemas.microsoft.com/office/drawing/2014/main" id="{8AEAFFA6-B95D-6F0C-1EEF-06E6128AFC03}"/>
              </a:ext>
            </a:extLst>
          </p:cNvPr>
          <p:cNvGraphicFramePr>
            <a:graphicFrameLocks noGrp="1"/>
          </p:cNvGraphicFramePr>
          <p:nvPr>
            <p:ph sz="half" idx="1"/>
            <p:extLst>
              <p:ext uri="{D42A27DB-BD31-4B8C-83A1-F6EECF244321}">
                <p14:modId xmlns:p14="http://schemas.microsoft.com/office/powerpoint/2010/main" val="1570610760"/>
              </p:ext>
            </p:extLst>
          </p:nvPr>
        </p:nvGraphicFramePr>
        <p:xfrm>
          <a:off x="876690" y="2357781"/>
          <a:ext cx="10439010" cy="3510321"/>
        </p:xfrm>
        <a:graphic>
          <a:graphicData uri="http://schemas.openxmlformats.org/drawingml/2006/table">
            <a:tbl>
              <a:tblPr firstRow="1" bandRow="1">
                <a:tableStyleId>{5C22544A-7EE6-4342-B048-85BDC9FD1C3A}</a:tableStyleId>
              </a:tblPr>
              <a:tblGrid>
                <a:gridCol w="5219505">
                  <a:extLst>
                    <a:ext uri="{9D8B030D-6E8A-4147-A177-3AD203B41FA5}">
                      <a16:colId xmlns:a16="http://schemas.microsoft.com/office/drawing/2014/main" val="4049016903"/>
                    </a:ext>
                  </a:extLst>
                </a:gridCol>
                <a:gridCol w="5219505">
                  <a:extLst>
                    <a:ext uri="{9D8B030D-6E8A-4147-A177-3AD203B41FA5}">
                      <a16:colId xmlns:a16="http://schemas.microsoft.com/office/drawing/2014/main" val="3360068619"/>
                    </a:ext>
                  </a:extLst>
                </a:gridCol>
              </a:tblGrid>
              <a:tr h="317665">
                <a:tc>
                  <a:txBody>
                    <a:bodyPr/>
                    <a:lstStyle/>
                    <a:p>
                      <a:pPr algn="ctr"/>
                      <a:r>
                        <a:rPr lang="en-US" sz="2000" dirty="0"/>
                        <a:t>Special Education</a:t>
                      </a:r>
                    </a:p>
                  </a:txBody>
                  <a:tcPr marL="72196" marR="72196" marT="36098" marB="36098"/>
                </a:tc>
                <a:tc>
                  <a:txBody>
                    <a:bodyPr/>
                    <a:lstStyle/>
                    <a:p>
                      <a:pPr algn="ctr"/>
                      <a:r>
                        <a:rPr lang="en-US" sz="2000" dirty="0"/>
                        <a:t>504</a:t>
                      </a:r>
                    </a:p>
                  </a:txBody>
                  <a:tcPr marL="72196" marR="72196" marT="36098" marB="36098"/>
                </a:tc>
                <a:extLst>
                  <a:ext uri="{0D108BD9-81ED-4DB2-BD59-A6C34878D82A}">
                    <a16:rowId xmlns:a16="http://schemas.microsoft.com/office/drawing/2014/main" val="4138511336"/>
                  </a:ext>
                </a:extLst>
              </a:tr>
              <a:tr h="3133325">
                <a:tc>
                  <a:txBody>
                    <a:bodyPr/>
                    <a:lstStyle/>
                    <a:p>
                      <a:r>
                        <a:rPr lang="en-US" sz="1400"/>
                        <a:t>Student has a disability.</a:t>
                      </a:r>
                    </a:p>
                    <a:p>
                      <a:endParaRPr lang="en-US" sz="1400"/>
                    </a:p>
                    <a:p>
                      <a:r>
                        <a:rPr lang="en-US" sz="1400"/>
                        <a:t>Disability creates an educational need for accommodations and/or modifications.</a:t>
                      </a:r>
                    </a:p>
                    <a:p>
                      <a:endParaRPr lang="en-US" sz="1400"/>
                    </a:p>
                    <a:p>
                      <a:r>
                        <a:rPr lang="en-US" sz="1400"/>
                        <a:t>Student qualifies in one of the 13 disability categories through the evaluation process.</a:t>
                      </a:r>
                    </a:p>
                    <a:p>
                      <a:endParaRPr lang="en-US" sz="1400"/>
                    </a:p>
                    <a:p>
                      <a:r>
                        <a:rPr lang="en-US" sz="1400"/>
                        <a:t>Governed by the Individuals with Disabilities Education Act (IDEA).</a:t>
                      </a:r>
                    </a:p>
                    <a:p>
                      <a:endParaRPr lang="en-US" sz="1400"/>
                    </a:p>
                    <a:p>
                      <a:r>
                        <a:rPr lang="en-US" sz="1400"/>
                        <a:t>Accommodations/modifications and progress documented on the Individualized Education Program (IEP) by the IEP (Admission, Review Dismissal (ARD) in Texas) Committee.</a:t>
                      </a:r>
                    </a:p>
                  </a:txBody>
                  <a:tcPr marL="72196" marR="72196" marT="36098" marB="36098"/>
                </a:tc>
                <a:tc>
                  <a:txBody>
                    <a:bodyPr/>
                    <a:lstStyle/>
                    <a:p>
                      <a:r>
                        <a:rPr lang="en-US" sz="1400" dirty="0"/>
                        <a:t>Student has a disability.</a:t>
                      </a:r>
                    </a:p>
                    <a:p>
                      <a:endParaRPr lang="en-US" sz="1400" dirty="0"/>
                    </a:p>
                    <a:p>
                      <a:r>
                        <a:rPr lang="en-US" sz="1400" dirty="0"/>
                        <a:t>Disability creates the need for accommodations.</a:t>
                      </a:r>
                    </a:p>
                    <a:p>
                      <a:endParaRPr lang="en-US" sz="1400" dirty="0"/>
                    </a:p>
                    <a:p>
                      <a:endParaRPr lang="en-US" sz="1400" dirty="0"/>
                    </a:p>
                    <a:p>
                      <a:r>
                        <a:rPr lang="en-US" sz="1400" dirty="0"/>
                        <a:t>Student has qualified through the evaluation process.</a:t>
                      </a:r>
                    </a:p>
                    <a:p>
                      <a:endParaRPr lang="en-US" sz="1400" dirty="0"/>
                    </a:p>
                    <a:p>
                      <a:endParaRPr lang="en-US" sz="1400" dirty="0"/>
                    </a:p>
                    <a:p>
                      <a:r>
                        <a:rPr lang="en-US" sz="1400" dirty="0"/>
                        <a:t>Governed by Section 504 of the Rehabilitation Act– a law that is more about access and applies to any entity receiving federal funding, including VR.</a:t>
                      </a:r>
                    </a:p>
                    <a:p>
                      <a:endParaRPr lang="en-US" sz="1400" dirty="0"/>
                    </a:p>
                    <a:p>
                      <a:r>
                        <a:rPr lang="en-US" sz="1400" dirty="0"/>
                        <a:t>Accommodations are documented on the 504 Plan, a much less formal document than the IEP.</a:t>
                      </a:r>
                    </a:p>
                  </a:txBody>
                  <a:tcPr marL="72196" marR="72196" marT="36098" marB="36098"/>
                </a:tc>
                <a:extLst>
                  <a:ext uri="{0D108BD9-81ED-4DB2-BD59-A6C34878D82A}">
                    <a16:rowId xmlns:a16="http://schemas.microsoft.com/office/drawing/2014/main" val="3454318215"/>
                  </a:ext>
                </a:extLst>
              </a:tr>
            </a:tbl>
          </a:graphicData>
        </a:graphic>
      </p:graphicFrame>
    </p:spTree>
    <p:extLst>
      <p:ext uri="{BB962C8B-B14F-4D97-AF65-F5344CB8AC3E}">
        <p14:creationId xmlns:p14="http://schemas.microsoft.com/office/powerpoint/2010/main" val="745710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CBDE319-DB76-DDCE-2E53-73B242D58A8B}"/>
              </a:ext>
            </a:extLst>
          </p:cNvPr>
          <p:cNvSpPr>
            <a:spLocks noGrp="1"/>
          </p:cNvSpPr>
          <p:nvPr>
            <p:ph type="title"/>
          </p:nvPr>
        </p:nvSpPr>
        <p:spPr>
          <a:xfrm>
            <a:off x="640080" y="1243013"/>
            <a:ext cx="3071308" cy="4512328"/>
          </a:xfrm>
        </p:spPr>
        <p:txBody>
          <a:bodyPr>
            <a:normAutofit/>
          </a:bodyPr>
          <a:lstStyle/>
          <a:p>
            <a:r>
              <a:rPr lang="en-US" sz="3600" dirty="0">
                <a:solidFill>
                  <a:schemeClr val="tx2"/>
                </a:solidFill>
                <a:latin typeface="Amasis MT Pro Light" panose="02040304050005020304" pitchFamily="18" charset="0"/>
              </a:rPr>
              <a:t>Full and Individual Evaluation (FIE)</a:t>
            </a:r>
          </a:p>
        </p:txBody>
      </p:sp>
      <p:sp>
        <p:nvSpPr>
          <p:cNvPr id="3" name="Content Placeholder 2">
            <a:extLst>
              <a:ext uri="{FF2B5EF4-FFF2-40B4-BE49-F238E27FC236}">
                <a16:creationId xmlns:a16="http://schemas.microsoft.com/office/drawing/2014/main" id="{8253BB6D-B742-A2A5-6857-1510C7F6D384}"/>
              </a:ext>
            </a:extLst>
          </p:cNvPr>
          <p:cNvSpPr>
            <a:spLocks noGrp="1"/>
          </p:cNvSpPr>
          <p:nvPr>
            <p:ph idx="1"/>
          </p:nvPr>
        </p:nvSpPr>
        <p:spPr>
          <a:xfrm>
            <a:off x="5187197" y="-1"/>
            <a:ext cx="6700003" cy="6748499"/>
          </a:xfrm>
          <a:ln w="38100">
            <a:solidFill>
              <a:schemeClr val="accent2"/>
            </a:solidFill>
          </a:ln>
        </p:spPr>
        <p:txBody>
          <a:bodyPr anchor="ctr">
            <a:normAutofit/>
          </a:bodyPr>
          <a:lstStyle/>
          <a:p>
            <a:pPr marL="0" indent="0" algn="ctr">
              <a:buNone/>
            </a:pPr>
            <a:r>
              <a:rPr lang="en-US" sz="1800" b="1" dirty="0">
                <a:solidFill>
                  <a:schemeClr val="tx2"/>
                </a:solidFill>
                <a:latin typeface="Amasis MT Pro Light" panose="02040304050005020304" pitchFamily="18" charset="0"/>
              </a:rPr>
              <a:t>What information will an FIE give you</a:t>
            </a:r>
            <a:r>
              <a:rPr lang="en-US" sz="1800" b="1" dirty="0">
                <a:solidFill>
                  <a:schemeClr val="tx2"/>
                </a:solidFill>
              </a:rPr>
              <a:t>?</a:t>
            </a:r>
          </a:p>
          <a:p>
            <a:pPr marL="0" indent="0" algn="ctr">
              <a:buNone/>
            </a:pPr>
            <a:endParaRPr lang="en-US" sz="1800" b="1" dirty="0">
              <a:solidFill>
                <a:schemeClr val="tx2"/>
              </a:solidFill>
            </a:endParaRPr>
          </a:p>
          <a:p>
            <a:pPr marL="0" indent="0">
              <a:buNone/>
            </a:pPr>
            <a:r>
              <a:rPr lang="en-US" sz="1800" b="1" dirty="0">
                <a:solidFill>
                  <a:schemeClr val="tx2"/>
                </a:solidFill>
                <a:latin typeface="Amasis MT Pro Light" panose="02040304050005020304" pitchFamily="18" charset="0"/>
              </a:rPr>
              <a:t>Required Information:</a:t>
            </a:r>
          </a:p>
          <a:p>
            <a:pPr marL="0" indent="0">
              <a:buNone/>
            </a:pPr>
            <a:r>
              <a:rPr lang="en-US" sz="1400" dirty="0">
                <a:solidFill>
                  <a:schemeClr val="tx2"/>
                </a:solidFill>
                <a:latin typeface="Amasis MT Pro Light" panose="02040304050005020304" pitchFamily="18" charset="0"/>
              </a:rPr>
              <a:t>Communicative Status		Adaptive Behavior	</a:t>
            </a:r>
          </a:p>
          <a:p>
            <a:pPr marL="0" indent="0">
              <a:buNone/>
            </a:pPr>
            <a:r>
              <a:rPr lang="en-US" sz="1400" dirty="0">
                <a:solidFill>
                  <a:schemeClr val="tx2"/>
                </a:solidFill>
                <a:latin typeface="Amasis MT Pro Light" panose="02040304050005020304" pitchFamily="18" charset="0"/>
              </a:rPr>
              <a:t>Health			Academic Performance</a:t>
            </a:r>
          </a:p>
          <a:p>
            <a:pPr marL="0" indent="0">
              <a:buNone/>
            </a:pPr>
            <a:r>
              <a:rPr lang="en-US" sz="1400" dirty="0">
                <a:solidFill>
                  <a:schemeClr val="tx2"/>
                </a:solidFill>
                <a:latin typeface="Amasis MT Pro Light" panose="02040304050005020304" pitchFamily="18" charset="0"/>
              </a:rPr>
              <a:t>Sociological			Assistive Technology</a:t>
            </a:r>
          </a:p>
          <a:p>
            <a:pPr marL="0" indent="0">
              <a:buNone/>
            </a:pPr>
            <a:r>
              <a:rPr lang="en-US" sz="1400" dirty="0">
                <a:solidFill>
                  <a:schemeClr val="tx2"/>
                </a:solidFill>
                <a:latin typeface="Amasis MT Pro Light" panose="02040304050005020304" pitchFamily="18" charset="0"/>
              </a:rPr>
              <a:t>Behavioral/Emotional		Cognition and Processing</a:t>
            </a:r>
          </a:p>
          <a:p>
            <a:pPr marL="0" indent="0">
              <a:buNone/>
            </a:pPr>
            <a:endParaRPr lang="en-US" sz="1800" dirty="0">
              <a:solidFill>
                <a:schemeClr val="tx2"/>
              </a:solidFill>
              <a:latin typeface="Amasis MT Pro Light" panose="02040304050005020304" pitchFamily="18" charset="0"/>
            </a:endParaRPr>
          </a:p>
          <a:p>
            <a:pPr marL="0" indent="0">
              <a:buNone/>
            </a:pPr>
            <a:r>
              <a:rPr lang="en-US" sz="1800" b="1" dirty="0">
                <a:solidFill>
                  <a:schemeClr val="tx2"/>
                </a:solidFill>
                <a:latin typeface="Amasis MT Pro Light" panose="02040304050005020304" pitchFamily="18" charset="0"/>
              </a:rPr>
              <a:t>Nice to Address:</a:t>
            </a:r>
          </a:p>
          <a:p>
            <a:pPr marL="0" indent="0">
              <a:buNone/>
            </a:pPr>
            <a:r>
              <a:rPr lang="en-US" sz="1400" dirty="0">
                <a:solidFill>
                  <a:schemeClr val="tx2"/>
                </a:solidFill>
                <a:latin typeface="Amasis MT Pro Light" panose="02040304050005020304" pitchFamily="18" charset="0"/>
              </a:rPr>
              <a:t>Reason for Referral</a:t>
            </a:r>
          </a:p>
          <a:p>
            <a:pPr marL="0" indent="0">
              <a:buNone/>
            </a:pPr>
            <a:r>
              <a:rPr lang="en-US" sz="1400" dirty="0">
                <a:solidFill>
                  <a:schemeClr val="tx2"/>
                </a:solidFill>
                <a:latin typeface="Amasis MT Pro Light" panose="02040304050005020304" pitchFamily="18" charset="0"/>
              </a:rPr>
              <a:t>Background Information</a:t>
            </a:r>
          </a:p>
          <a:p>
            <a:pPr marL="0" indent="0">
              <a:buNone/>
            </a:pPr>
            <a:r>
              <a:rPr lang="en-US" sz="1400" dirty="0">
                <a:solidFill>
                  <a:schemeClr val="tx2"/>
                </a:solidFill>
                <a:latin typeface="Amasis MT Pro Light" panose="02040304050005020304" pitchFamily="18" charset="0"/>
              </a:rPr>
              <a:t>Educational Background</a:t>
            </a:r>
          </a:p>
          <a:p>
            <a:pPr marL="0" indent="0">
              <a:buNone/>
            </a:pPr>
            <a:endParaRPr lang="en-US" sz="1800" dirty="0">
              <a:solidFill>
                <a:schemeClr val="tx2"/>
              </a:solidFill>
              <a:latin typeface="Amasis MT Pro Light" panose="02040304050005020304" pitchFamily="18" charset="0"/>
            </a:endParaRPr>
          </a:p>
          <a:p>
            <a:pPr marL="0" indent="0">
              <a:buNone/>
            </a:pPr>
            <a:r>
              <a:rPr lang="en-US" sz="1800" b="1" dirty="0">
                <a:solidFill>
                  <a:schemeClr val="tx2"/>
                </a:solidFill>
                <a:latin typeface="Amasis MT Pro Light" panose="02040304050005020304" pitchFamily="18" charset="0"/>
              </a:rPr>
              <a:t>Who is involved?</a:t>
            </a:r>
          </a:p>
          <a:p>
            <a:pPr marL="0" indent="0">
              <a:buNone/>
            </a:pPr>
            <a:r>
              <a:rPr lang="en-US" sz="1400" dirty="0">
                <a:solidFill>
                  <a:schemeClr val="tx2"/>
                </a:solidFill>
                <a:latin typeface="Amasis MT Pro Light" panose="02040304050005020304" pitchFamily="18" charset="0"/>
              </a:rPr>
              <a:t>The group that reviews the results of the evaluation must include a group of qualified professionals and the parent.</a:t>
            </a:r>
          </a:p>
          <a:p>
            <a:pPr marL="0" indent="0">
              <a:buNone/>
            </a:pPr>
            <a:r>
              <a:rPr lang="en-US" sz="1400" dirty="0">
                <a:solidFill>
                  <a:schemeClr val="tx2"/>
                </a:solidFill>
                <a:latin typeface="Amasis MT Pro Light" panose="02040304050005020304" pitchFamily="18" charset="0"/>
              </a:rPr>
              <a:t>Professionals may include:</a:t>
            </a:r>
          </a:p>
          <a:p>
            <a:pPr marL="0" indent="0">
              <a:buNone/>
            </a:pPr>
            <a:r>
              <a:rPr lang="en-US" sz="1400" dirty="0">
                <a:solidFill>
                  <a:schemeClr val="tx2"/>
                </a:solidFill>
                <a:latin typeface="Amasis MT Pro Light" panose="02040304050005020304" pitchFamily="18" charset="0"/>
              </a:rPr>
              <a:t>Licensed Specialist in School Psychology (LSSP)       </a:t>
            </a:r>
          </a:p>
          <a:p>
            <a:pPr marL="0" indent="0">
              <a:buNone/>
            </a:pPr>
            <a:r>
              <a:rPr lang="en-US" sz="1400" dirty="0">
                <a:solidFill>
                  <a:schemeClr val="tx2"/>
                </a:solidFill>
                <a:latin typeface="Amasis MT Pro Light" panose="02040304050005020304" pitchFamily="18" charset="0"/>
              </a:rPr>
              <a:t>Diagnostician</a:t>
            </a:r>
          </a:p>
          <a:p>
            <a:pPr marL="0" indent="0">
              <a:buNone/>
            </a:pPr>
            <a:r>
              <a:rPr lang="en-US" sz="1400" dirty="0">
                <a:solidFill>
                  <a:schemeClr val="tx2"/>
                </a:solidFill>
                <a:latin typeface="Amasis MT Pro Light" panose="02040304050005020304" pitchFamily="18" charset="0"/>
              </a:rPr>
              <a:t>Other appropriately-qualified professional in the area of that disability</a:t>
            </a:r>
          </a:p>
        </p:txBody>
      </p:sp>
    </p:spTree>
    <p:extLst>
      <p:ext uri="{BB962C8B-B14F-4D97-AF65-F5344CB8AC3E}">
        <p14:creationId xmlns:p14="http://schemas.microsoft.com/office/powerpoint/2010/main" val="942857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988EC2-DE1D-7ED4-ABB2-83A1774A7B28}"/>
              </a:ext>
            </a:extLst>
          </p:cNvPr>
          <p:cNvSpPr>
            <a:spLocks noGrp="1"/>
          </p:cNvSpPr>
          <p:nvPr>
            <p:ph type="title"/>
          </p:nvPr>
        </p:nvSpPr>
        <p:spPr>
          <a:xfrm>
            <a:off x="838200" y="365125"/>
            <a:ext cx="10515600" cy="1325563"/>
          </a:xfrm>
        </p:spPr>
        <p:txBody>
          <a:bodyPr>
            <a:normAutofit/>
          </a:bodyPr>
          <a:lstStyle/>
          <a:p>
            <a:pPr algn="ctr"/>
            <a:r>
              <a:rPr lang="en-US" dirty="0">
                <a:latin typeface="Amasis MT Pro Light" panose="02040304050005020304" pitchFamily="18" charset="0"/>
              </a:rPr>
              <a:t>Individualized Education Program (IEP)</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7E157A-79DA-5E07-CDA1-EC243BF962FD}"/>
              </a:ext>
            </a:extLst>
          </p:cNvPr>
          <p:cNvSpPr>
            <a:spLocks noGrp="1"/>
          </p:cNvSpPr>
          <p:nvPr>
            <p:ph idx="1"/>
          </p:nvPr>
        </p:nvSpPr>
        <p:spPr>
          <a:xfrm>
            <a:off x="838200" y="1788459"/>
            <a:ext cx="10515600" cy="5051253"/>
          </a:xfrm>
        </p:spPr>
        <p:txBody>
          <a:bodyPr>
            <a:normAutofit fontScale="92500" lnSpcReduction="20000"/>
          </a:bodyPr>
          <a:lstStyle/>
          <a:p>
            <a:pPr marL="0" indent="0" algn="l" fontAlgn="base">
              <a:buNone/>
            </a:pPr>
            <a:r>
              <a:rPr lang="en-US" sz="1600" b="1" i="0" dirty="0">
                <a:effectLst/>
                <a:latin typeface="Amasis MT Pro Light" panose="02040304050005020304" pitchFamily="18" charset="0"/>
              </a:rPr>
              <a:t>The required components of an IEP, as defined in IDEA §300.347(a) “Content of IEP” are—</a:t>
            </a:r>
          </a:p>
          <a:p>
            <a:pPr marL="0" indent="0" algn="l">
              <a:buNone/>
            </a:pPr>
            <a:r>
              <a:rPr lang="en-US" sz="1500" i="0" dirty="0">
                <a:effectLst/>
                <a:latin typeface="Amasis MT Pro Light" panose="02040304050005020304" pitchFamily="18" charset="0"/>
              </a:rPr>
              <a:t>(1) A statement of the child’s present levels of educational performance,</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(2) A statement of measurable annual goals, including benchmarks or short-term objectives,</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(3) A statement of special education and related services and supplementary aids and services to be provided to the child, or on behalf of the child, and a statement of the program modifications or supports for school personnel that will be provided for the child,</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(4) An explanation of the extent, if any, to which the child will NOT participate with nondisabled children in the regular class and in the activities described,</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(5) A statement of any individual modifications in the administration of State or district-wide assessments of student achievement that are needed in order for the child to participate in the assessment,</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(6) The projected date for the beginning of the services and modifications, and the anticipated frequency, location, and duration of those services and modifications, and</a:t>
            </a:r>
          </a:p>
          <a:p>
            <a:pPr marL="0" indent="0" algn="l">
              <a:buNone/>
            </a:pPr>
            <a:endParaRPr lang="en-US" sz="1500" i="0" dirty="0">
              <a:effectLst/>
              <a:latin typeface="Amasis MT Pro Light" panose="02040304050005020304" pitchFamily="18" charset="0"/>
            </a:endParaRPr>
          </a:p>
          <a:p>
            <a:pPr marL="0" indent="0" algn="l">
              <a:buNone/>
            </a:pPr>
            <a:r>
              <a:rPr lang="en-US" sz="1500" i="0" dirty="0">
                <a:effectLst/>
                <a:latin typeface="Amasis MT Pro Light" panose="02040304050005020304" pitchFamily="18" charset="0"/>
              </a:rPr>
              <a:t>(7) A statement of how the child’s progress toward the annual goals will be measured and how the child’s parents will be regularly informed of the child’s progress.</a:t>
            </a:r>
          </a:p>
          <a:p>
            <a:pPr algn="l"/>
            <a:r>
              <a:rPr lang="en-US" sz="1500" i="0" dirty="0">
                <a:effectLst/>
                <a:latin typeface="Amasis MT Pro Light" panose="02040304050005020304" pitchFamily="18" charset="0"/>
              </a:rPr>
              <a:t>(b) Transition planning —beginning at age 14 .</a:t>
            </a:r>
          </a:p>
          <a:p>
            <a:pPr marL="0" indent="0">
              <a:buNone/>
            </a:pPr>
            <a:endParaRPr lang="en-US" sz="2200" dirty="0"/>
          </a:p>
        </p:txBody>
      </p:sp>
    </p:spTree>
    <p:extLst>
      <p:ext uri="{BB962C8B-B14F-4D97-AF65-F5344CB8AC3E}">
        <p14:creationId xmlns:p14="http://schemas.microsoft.com/office/powerpoint/2010/main" val="1032051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2861</Words>
  <Application>Microsoft Macintosh PowerPoint</Application>
  <PresentationFormat>Widescreen</PresentationFormat>
  <Paragraphs>258</Paragraphs>
  <Slides>22</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Amasis MT Pro Light</vt:lpstr>
      <vt:lpstr>Arial</vt:lpstr>
      <vt:lpstr>Calibri</vt:lpstr>
      <vt:lpstr>Calibri Light</vt:lpstr>
      <vt:lpstr>Courier New</vt:lpstr>
      <vt:lpstr>Office Theme</vt:lpstr>
      <vt:lpstr>Assessment and Service Planning for Younger VR Customers</vt:lpstr>
      <vt:lpstr>Trainers</vt:lpstr>
      <vt:lpstr>Training Objectives:</vt:lpstr>
      <vt:lpstr>Assessment for Younger Customers</vt:lpstr>
      <vt:lpstr>Other Sources of Information: Parents and Teachers</vt:lpstr>
      <vt:lpstr>School Records</vt:lpstr>
      <vt:lpstr>Special Education or 504?</vt:lpstr>
      <vt:lpstr>Full and Individual Evaluation (FIE)</vt:lpstr>
      <vt:lpstr>Individualized Education Program (IEP)</vt:lpstr>
      <vt:lpstr>504 Plan</vt:lpstr>
      <vt:lpstr>Report Cards</vt:lpstr>
      <vt:lpstr>Medical/Psychological Records</vt:lpstr>
      <vt:lpstr>Handouts– Additional Questions to Think About   </vt:lpstr>
      <vt:lpstr>Handouts– How do these questions relate to Pre-ETS?</vt:lpstr>
      <vt:lpstr>Planning Services for Success</vt:lpstr>
      <vt:lpstr>How to Plan for the Long-Term</vt:lpstr>
      <vt:lpstr>Order of Services: there will be variation for individual people, however, what order would you typically put the following services in?  Job readiness, career exploration, work-based learning Work-based learning, self advocacy, social skills training (work readiness) Career exploration, self advocacy, independent living skills training (work readiness)  What if a student needs a repeat to master the content?  - Consider similar services that may teach similar content in a different way  - Consider repeating the same service (if justified)  What if you see additional needs arise once the student starts services?  - Consider what services are needed and revise your original plan.   </vt:lpstr>
      <vt:lpstr>Activity: Susan</vt:lpstr>
      <vt:lpstr>Discussion Questions</vt:lpstr>
      <vt:lpstr>Time to Report Out!</vt:lpstr>
      <vt:lpstr>Resources</vt:lpstr>
      <vt:lpstr>Thank you!</vt:lpstr>
    </vt:vector>
  </TitlesOfParts>
  <Company>Texas Workforce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Service Planning for Younger VR Customers</dc:title>
  <dc:creator>Wilder,Erin</dc:creator>
  <cp:lastModifiedBy>Siegel, Joshua</cp:lastModifiedBy>
  <cp:revision>2</cp:revision>
  <dcterms:created xsi:type="dcterms:W3CDTF">2024-08-09T18:42:48Z</dcterms:created>
  <dcterms:modified xsi:type="dcterms:W3CDTF">2024-10-04T20:25:16Z</dcterms:modified>
</cp:coreProperties>
</file>